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83" r:id="rId3"/>
    <p:sldId id="278" r:id="rId4"/>
    <p:sldId id="279" r:id="rId5"/>
    <p:sldId id="280" r:id="rId6"/>
    <p:sldId id="281" r:id="rId7"/>
    <p:sldId id="277" r:id="rId8"/>
    <p:sldId id="263" r:id="rId9"/>
    <p:sldId id="274" r:id="rId10"/>
    <p:sldId id="265" r:id="rId11"/>
    <p:sldId id="266" r:id="rId12"/>
    <p:sldId id="273" r:id="rId13"/>
    <p:sldId id="272" r:id="rId14"/>
    <p:sldId id="28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31"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919B44-E9EB-4447-9CD6-B6D969921268}" type="datetimeFigureOut">
              <a:rPr lang="en-US" smtClean="0"/>
              <a:t>7/12/2014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CE3458-4B74-49F4-8D93-9F4086C1CB96}" type="slidenum">
              <a:rPr lang="en-US" smtClean="0"/>
              <a:t>‹#›</a:t>
            </a:fld>
            <a:endParaRPr lang="en-US"/>
          </a:p>
        </p:txBody>
      </p:sp>
    </p:spTree>
    <p:extLst>
      <p:ext uri="{BB962C8B-B14F-4D97-AF65-F5344CB8AC3E}">
        <p14:creationId xmlns:p14="http://schemas.microsoft.com/office/powerpoint/2010/main" val="191595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55FFFC-FEEA-4FF6-84D5-1D244E249571}" type="datetime1">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EEF88-F06E-457E-92D7-2351DFF30F2A}" type="slidenum">
              <a:rPr lang="en-US" smtClean="0"/>
              <a:t>‹#›</a:t>
            </a:fld>
            <a:endParaRPr lang="en-US"/>
          </a:p>
        </p:txBody>
      </p:sp>
    </p:spTree>
    <p:extLst>
      <p:ext uri="{BB962C8B-B14F-4D97-AF65-F5344CB8AC3E}">
        <p14:creationId xmlns:p14="http://schemas.microsoft.com/office/powerpoint/2010/main" val="1652886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824F7-20C6-4C09-8C40-F9FE4A64B96D}" type="datetime1">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EEF88-F06E-457E-92D7-2351DFF30F2A}" type="slidenum">
              <a:rPr lang="en-US" smtClean="0"/>
              <a:t>‹#›</a:t>
            </a:fld>
            <a:endParaRPr lang="en-US"/>
          </a:p>
        </p:txBody>
      </p:sp>
    </p:spTree>
    <p:extLst>
      <p:ext uri="{BB962C8B-B14F-4D97-AF65-F5344CB8AC3E}">
        <p14:creationId xmlns:p14="http://schemas.microsoft.com/office/powerpoint/2010/main" val="2182696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BF000-C9FB-4A44-8A0F-F756B1FFC575}" type="datetime1">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EEF88-F06E-457E-92D7-2351DFF30F2A}" type="slidenum">
              <a:rPr lang="en-US" smtClean="0"/>
              <a:t>‹#›</a:t>
            </a:fld>
            <a:endParaRPr lang="en-US"/>
          </a:p>
        </p:txBody>
      </p:sp>
    </p:spTree>
    <p:extLst>
      <p:ext uri="{BB962C8B-B14F-4D97-AF65-F5344CB8AC3E}">
        <p14:creationId xmlns:p14="http://schemas.microsoft.com/office/powerpoint/2010/main" val="1051536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4A90D3-30BB-4493-A7B5-5AE07D441ECC}" type="datetime1">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EEF88-F06E-457E-92D7-2351DFF30F2A}" type="slidenum">
              <a:rPr lang="en-US" smtClean="0"/>
              <a:t>‹#›</a:t>
            </a:fld>
            <a:endParaRPr lang="en-US"/>
          </a:p>
        </p:txBody>
      </p:sp>
    </p:spTree>
    <p:extLst>
      <p:ext uri="{BB962C8B-B14F-4D97-AF65-F5344CB8AC3E}">
        <p14:creationId xmlns:p14="http://schemas.microsoft.com/office/powerpoint/2010/main" val="271221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37925-01D9-457E-8CE8-3032147302F5}" type="datetime1">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EEF88-F06E-457E-92D7-2351DFF30F2A}" type="slidenum">
              <a:rPr lang="en-US" smtClean="0"/>
              <a:t>‹#›</a:t>
            </a:fld>
            <a:endParaRPr lang="en-US"/>
          </a:p>
        </p:txBody>
      </p:sp>
    </p:spTree>
    <p:extLst>
      <p:ext uri="{BB962C8B-B14F-4D97-AF65-F5344CB8AC3E}">
        <p14:creationId xmlns:p14="http://schemas.microsoft.com/office/powerpoint/2010/main" val="4138548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6ADE7E-0966-4E4F-B15A-217D8431152B}" type="datetime1">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EEF88-F06E-457E-92D7-2351DFF30F2A}" type="slidenum">
              <a:rPr lang="en-US" smtClean="0"/>
              <a:t>‹#›</a:t>
            </a:fld>
            <a:endParaRPr lang="en-US"/>
          </a:p>
        </p:txBody>
      </p:sp>
    </p:spTree>
    <p:extLst>
      <p:ext uri="{BB962C8B-B14F-4D97-AF65-F5344CB8AC3E}">
        <p14:creationId xmlns:p14="http://schemas.microsoft.com/office/powerpoint/2010/main" val="624088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EC513E-5102-46E4-809A-7408728307C9}" type="datetime1">
              <a:rPr lang="en-US" smtClean="0"/>
              <a:t>7/12/2014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9EEF88-F06E-457E-92D7-2351DFF30F2A}" type="slidenum">
              <a:rPr lang="en-US" smtClean="0"/>
              <a:t>‹#›</a:t>
            </a:fld>
            <a:endParaRPr lang="en-US"/>
          </a:p>
        </p:txBody>
      </p:sp>
    </p:spTree>
    <p:extLst>
      <p:ext uri="{BB962C8B-B14F-4D97-AF65-F5344CB8AC3E}">
        <p14:creationId xmlns:p14="http://schemas.microsoft.com/office/powerpoint/2010/main" val="216070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66DDA7-C754-4006-BBCE-FE111AB23802}" type="datetime1">
              <a:rPr lang="en-US" smtClean="0"/>
              <a:t>7/12/2014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9EEF88-F06E-457E-92D7-2351DFF30F2A}" type="slidenum">
              <a:rPr lang="en-US" smtClean="0"/>
              <a:t>‹#›</a:t>
            </a:fld>
            <a:endParaRPr lang="en-US"/>
          </a:p>
        </p:txBody>
      </p:sp>
    </p:spTree>
    <p:extLst>
      <p:ext uri="{BB962C8B-B14F-4D97-AF65-F5344CB8AC3E}">
        <p14:creationId xmlns:p14="http://schemas.microsoft.com/office/powerpoint/2010/main" val="1222827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F9A93-E132-4FDA-BEEB-C0263220B5F1}" type="datetime1">
              <a:rPr lang="en-US" smtClean="0"/>
              <a:t>7/12/2014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9EEF88-F06E-457E-92D7-2351DFF30F2A}" type="slidenum">
              <a:rPr lang="en-US" smtClean="0"/>
              <a:t>‹#›</a:t>
            </a:fld>
            <a:endParaRPr lang="en-US"/>
          </a:p>
        </p:txBody>
      </p:sp>
    </p:spTree>
    <p:extLst>
      <p:ext uri="{BB962C8B-B14F-4D97-AF65-F5344CB8AC3E}">
        <p14:creationId xmlns:p14="http://schemas.microsoft.com/office/powerpoint/2010/main" val="198680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E3B71-7477-4B41-8B59-AB2DBA688B61}" type="datetime1">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EEF88-F06E-457E-92D7-2351DFF30F2A}" type="slidenum">
              <a:rPr lang="en-US" smtClean="0"/>
              <a:t>‹#›</a:t>
            </a:fld>
            <a:endParaRPr lang="en-US"/>
          </a:p>
        </p:txBody>
      </p:sp>
    </p:spTree>
    <p:extLst>
      <p:ext uri="{BB962C8B-B14F-4D97-AF65-F5344CB8AC3E}">
        <p14:creationId xmlns:p14="http://schemas.microsoft.com/office/powerpoint/2010/main" val="139204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A1D91-B59B-464B-B677-F1581C1F7E8D}" type="datetime1">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EEF88-F06E-457E-92D7-2351DFF30F2A}" type="slidenum">
              <a:rPr lang="en-US" smtClean="0"/>
              <a:t>‹#›</a:t>
            </a:fld>
            <a:endParaRPr lang="en-US"/>
          </a:p>
        </p:txBody>
      </p:sp>
    </p:spTree>
    <p:extLst>
      <p:ext uri="{BB962C8B-B14F-4D97-AF65-F5344CB8AC3E}">
        <p14:creationId xmlns:p14="http://schemas.microsoft.com/office/powerpoint/2010/main" val="4012325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742ED-08D4-4F36-8B14-6AF9C697CC43}" type="datetime1">
              <a:rPr lang="en-US" smtClean="0"/>
              <a:t>7/12/2014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EEF88-F06E-457E-92D7-2351DFF30F2A}" type="slidenum">
              <a:rPr lang="en-US" smtClean="0"/>
              <a:t>‹#›</a:t>
            </a:fld>
            <a:endParaRPr lang="en-US"/>
          </a:p>
        </p:txBody>
      </p:sp>
    </p:spTree>
    <p:extLst>
      <p:ext uri="{BB962C8B-B14F-4D97-AF65-F5344CB8AC3E}">
        <p14:creationId xmlns:p14="http://schemas.microsoft.com/office/powerpoint/2010/main" val="639160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cginnis@indiana.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534400" cy="4114800"/>
          </a:xfrm>
        </p:spPr>
        <p:txBody>
          <a:bodyPr>
            <a:normAutofit/>
          </a:bodyPr>
          <a:lstStyle/>
          <a:p>
            <a:pPr>
              <a:spcBef>
                <a:spcPts val="0"/>
              </a:spcBef>
            </a:pPr>
            <a:r>
              <a:rPr lang="en-US" sz="3200" b="1" dirty="0">
                <a:ea typeface="Calibri"/>
                <a:cs typeface="Times New Roman"/>
              </a:rPr>
              <a:t>Rethinking Health Care and </a:t>
            </a:r>
            <a:r>
              <a:rPr lang="en-US" sz="3200" b="1" dirty="0" smtClean="0">
                <a:ea typeface="Calibri"/>
                <a:cs typeface="Times New Roman"/>
              </a:rPr>
              <a:t/>
            </a:r>
            <a:br>
              <a:rPr lang="en-US" sz="3200" b="1" dirty="0" smtClean="0">
                <a:ea typeface="Calibri"/>
                <a:cs typeface="Times New Roman"/>
              </a:rPr>
            </a:br>
            <a:r>
              <a:rPr lang="en-US" sz="3200" b="1" dirty="0" smtClean="0">
                <a:ea typeface="Calibri"/>
                <a:cs typeface="Times New Roman"/>
              </a:rPr>
              <a:t>Corporate </a:t>
            </a:r>
            <a:r>
              <a:rPr lang="en-US" sz="3200" b="1" dirty="0">
                <a:ea typeface="Calibri"/>
                <a:cs typeface="Times New Roman"/>
              </a:rPr>
              <a:t>Governance</a:t>
            </a:r>
            <a:r>
              <a:rPr lang="en-US" sz="3200" dirty="0">
                <a:ea typeface="Calibri"/>
                <a:cs typeface="Times New Roman"/>
              </a:rPr>
              <a:t/>
            </a:r>
            <a:br>
              <a:rPr lang="en-US" sz="3200" dirty="0">
                <a:ea typeface="Calibri"/>
                <a:cs typeface="Times New Roman"/>
              </a:rPr>
            </a:br>
            <a:r>
              <a:rPr lang="en-US" sz="2200" dirty="0">
                <a:ea typeface="Calibri"/>
                <a:cs typeface="Times New Roman"/>
              </a:rPr>
              <a:t> </a:t>
            </a:r>
            <a:br>
              <a:rPr lang="en-US" sz="2200" dirty="0">
                <a:ea typeface="Calibri"/>
                <a:cs typeface="Times New Roman"/>
              </a:rPr>
            </a:br>
            <a:r>
              <a:rPr lang="en-US" sz="2400" b="1" dirty="0">
                <a:ea typeface="Calibri"/>
                <a:cs typeface="Times New Roman"/>
              </a:rPr>
              <a:t>Michael D. McGinnis, Ph.D.</a:t>
            </a:r>
            <a:r>
              <a:rPr lang="en-US" sz="2400" dirty="0">
                <a:ea typeface="Calibri"/>
                <a:cs typeface="Times New Roman"/>
              </a:rPr>
              <a:t/>
            </a:r>
            <a:br>
              <a:rPr lang="en-US" sz="2400" dirty="0">
                <a:ea typeface="Calibri"/>
                <a:cs typeface="Times New Roman"/>
              </a:rPr>
            </a:br>
            <a:r>
              <a:rPr lang="en-US" sz="2400" dirty="0" smtClean="0">
                <a:ea typeface="Calibri"/>
                <a:cs typeface="Times New Roman"/>
              </a:rPr>
              <a:t/>
            </a:r>
            <a:br>
              <a:rPr lang="en-US" sz="2400" dirty="0" smtClean="0">
                <a:ea typeface="Calibri"/>
                <a:cs typeface="Times New Roman"/>
              </a:rPr>
            </a:br>
            <a:r>
              <a:rPr lang="en-US" sz="2000" dirty="0" smtClean="0">
                <a:ea typeface="Calibri"/>
                <a:cs typeface="Times New Roman"/>
              </a:rPr>
              <a:t>Department </a:t>
            </a:r>
            <a:r>
              <a:rPr lang="en-US" sz="2000" dirty="0">
                <a:ea typeface="Calibri"/>
                <a:cs typeface="Times New Roman"/>
              </a:rPr>
              <a:t>of Political Science and </a:t>
            </a:r>
            <a:br>
              <a:rPr lang="en-US" sz="2000" dirty="0">
                <a:ea typeface="Calibri"/>
                <a:cs typeface="Times New Roman"/>
              </a:rPr>
            </a:br>
            <a:r>
              <a:rPr lang="en-US" sz="2000" dirty="0">
                <a:ea typeface="Calibri"/>
                <a:cs typeface="Times New Roman"/>
              </a:rPr>
              <a:t>The Vincent and Elinor Ostrom Workshop in Political Theory and Public Policy,</a:t>
            </a:r>
            <a:br>
              <a:rPr lang="en-US" sz="2000" dirty="0">
                <a:ea typeface="Calibri"/>
                <a:cs typeface="Times New Roman"/>
              </a:rPr>
            </a:br>
            <a:r>
              <a:rPr lang="en-US" sz="2000" dirty="0">
                <a:ea typeface="Calibri"/>
                <a:cs typeface="Times New Roman"/>
              </a:rPr>
              <a:t>Indiana University, </a:t>
            </a:r>
            <a:r>
              <a:rPr lang="en-US" sz="2000" dirty="0" smtClean="0">
                <a:ea typeface="Calibri"/>
                <a:cs typeface="Times New Roman"/>
              </a:rPr>
              <a:t>Bloomington</a:t>
            </a:r>
            <a:br>
              <a:rPr lang="en-US" sz="2000" dirty="0" smtClean="0">
                <a:ea typeface="Calibri"/>
                <a:cs typeface="Times New Roman"/>
              </a:rPr>
            </a:br>
            <a:r>
              <a:rPr lang="en-US" sz="2000" dirty="0" smtClean="0">
                <a:ea typeface="Calibri"/>
                <a:cs typeface="Times New Roman"/>
                <a:hlinkClick r:id="rId2"/>
              </a:rPr>
              <a:t>mcginnis@indiana.edu</a:t>
            </a:r>
            <a:r>
              <a:rPr lang="en-US" sz="2000" dirty="0" smtClean="0">
                <a:ea typeface="Calibri"/>
                <a:cs typeface="Times New Roman"/>
              </a:rPr>
              <a:t> </a:t>
            </a:r>
            <a:br>
              <a:rPr lang="en-US" sz="2000" dirty="0" smtClean="0">
                <a:ea typeface="Calibri"/>
                <a:cs typeface="Times New Roman"/>
              </a:rPr>
            </a:br>
            <a:r>
              <a:rPr lang="en-US" sz="2000" dirty="0" smtClean="0">
                <a:ea typeface="Calibri"/>
                <a:cs typeface="Times New Roman"/>
              </a:rPr>
              <a:t/>
            </a:r>
            <a:br>
              <a:rPr lang="en-US" sz="2000" dirty="0" smtClean="0">
                <a:ea typeface="Calibri"/>
                <a:cs typeface="Times New Roman"/>
              </a:rPr>
            </a:br>
            <a:r>
              <a:rPr lang="en-US" sz="2000" i="1" dirty="0" smtClean="0">
                <a:ea typeface="Calibri"/>
                <a:cs typeface="Times New Roman"/>
              </a:rPr>
              <a:t>June 27, 2014</a:t>
            </a:r>
            <a:endParaRPr lang="en-US" sz="4000" dirty="0"/>
          </a:p>
        </p:txBody>
      </p:sp>
      <p:sp>
        <p:nvSpPr>
          <p:cNvPr id="3" name="Subtitle 2"/>
          <p:cNvSpPr>
            <a:spLocks noGrp="1"/>
          </p:cNvSpPr>
          <p:nvPr>
            <p:ph type="subTitle" idx="1"/>
          </p:nvPr>
        </p:nvSpPr>
        <p:spPr>
          <a:xfrm>
            <a:off x="762000" y="4724400"/>
            <a:ext cx="7467600" cy="1600200"/>
          </a:xfrm>
        </p:spPr>
        <p:txBody>
          <a:bodyPr>
            <a:normAutofit fontScale="70000" lnSpcReduction="20000"/>
          </a:bodyPr>
          <a:lstStyle/>
          <a:p>
            <a:pPr>
              <a:lnSpc>
                <a:spcPct val="120000"/>
              </a:lnSpc>
              <a:spcBef>
                <a:spcPts val="0"/>
              </a:spcBef>
            </a:pPr>
            <a:r>
              <a:rPr lang="en-US" b="1" dirty="0">
                <a:solidFill>
                  <a:schemeClr val="tx1">
                    <a:lumMod val="65000"/>
                    <a:lumOff val="35000"/>
                  </a:schemeClr>
                </a:solidFill>
                <a:ea typeface="Calibri"/>
                <a:cs typeface="Times New Roman"/>
              </a:rPr>
              <a:t>2014 Summer Institute for Informed Patient Choice (SIIPC)</a:t>
            </a:r>
            <a:endParaRPr lang="en-US" dirty="0">
              <a:solidFill>
                <a:schemeClr val="tx1">
                  <a:lumMod val="65000"/>
                  <a:lumOff val="35000"/>
                </a:schemeClr>
              </a:solidFill>
              <a:ea typeface="Calibri"/>
              <a:cs typeface="Times New Roman"/>
            </a:endParaRPr>
          </a:p>
          <a:p>
            <a:pPr>
              <a:lnSpc>
                <a:spcPct val="120000"/>
              </a:lnSpc>
              <a:spcBef>
                <a:spcPts val="0"/>
              </a:spcBef>
            </a:pPr>
            <a:r>
              <a:rPr lang="en-US" sz="2900" b="1" dirty="0">
                <a:solidFill>
                  <a:schemeClr val="tx1">
                    <a:lumMod val="65000"/>
                    <a:lumOff val="35000"/>
                  </a:schemeClr>
                </a:solidFill>
                <a:ea typeface="Calibri"/>
                <a:cs typeface="Times New Roman"/>
              </a:rPr>
              <a:t> </a:t>
            </a:r>
            <a:r>
              <a:rPr lang="en-US" sz="2600" dirty="0" smtClean="0">
                <a:solidFill>
                  <a:schemeClr val="tx1">
                    <a:lumMod val="65000"/>
                    <a:lumOff val="35000"/>
                  </a:schemeClr>
                </a:solidFill>
                <a:ea typeface="Calibri"/>
                <a:cs typeface="Times New Roman"/>
              </a:rPr>
              <a:t>The </a:t>
            </a:r>
            <a:r>
              <a:rPr lang="en-US" sz="2600" dirty="0">
                <a:solidFill>
                  <a:schemeClr val="tx1">
                    <a:lumMod val="65000"/>
                    <a:lumOff val="35000"/>
                  </a:schemeClr>
                </a:solidFill>
                <a:ea typeface="Calibri"/>
                <a:cs typeface="Times New Roman"/>
              </a:rPr>
              <a:t>Dartmouth Center for Health Care Delivery Science, and</a:t>
            </a:r>
          </a:p>
          <a:p>
            <a:pPr>
              <a:lnSpc>
                <a:spcPct val="120000"/>
              </a:lnSpc>
              <a:spcBef>
                <a:spcPts val="0"/>
              </a:spcBef>
            </a:pPr>
            <a:r>
              <a:rPr lang="en-US" sz="2600" dirty="0">
                <a:solidFill>
                  <a:schemeClr val="tx1">
                    <a:lumMod val="65000"/>
                    <a:lumOff val="35000"/>
                  </a:schemeClr>
                </a:solidFill>
                <a:ea typeface="Calibri"/>
                <a:cs typeface="Times New Roman"/>
              </a:rPr>
              <a:t>The Dartmouth Institute for Health Policy and Clinical Practice</a:t>
            </a:r>
          </a:p>
          <a:p>
            <a:pPr>
              <a:lnSpc>
                <a:spcPct val="120000"/>
              </a:lnSpc>
              <a:spcBef>
                <a:spcPts val="0"/>
              </a:spcBef>
            </a:pPr>
            <a:r>
              <a:rPr lang="en-US" sz="2600" dirty="0" smtClean="0">
                <a:solidFill>
                  <a:schemeClr val="tx1">
                    <a:lumMod val="65000"/>
                    <a:lumOff val="35000"/>
                  </a:schemeClr>
                </a:solidFill>
                <a:ea typeface="Calibri"/>
                <a:cs typeface="Times New Roman"/>
              </a:rPr>
              <a:t>Hanover</a:t>
            </a:r>
            <a:r>
              <a:rPr lang="en-US" sz="2600" dirty="0">
                <a:solidFill>
                  <a:schemeClr val="tx1">
                    <a:lumMod val="65000"/>
                    <a:lumOff val="35000"/>
                  </a:schemeClr>
                </a:solidFill>
                <a:ea typeface="Calibri"/>
                <a:cs typeface="Times New Roman"/>
              </a:rPr>
              <a:t>, New Hampshire </a:t>
            </a:r>
          </a:p>
          <a:p>
            <a:pPr>
              <a:lnSpc>
                <a:spcPct val="120000"/>
              </a:lnSpc>
              <a:spcBef>
                <a:spcPts val="0"/>
              </a:spcBef>
            </a:pPr>
            <a:r>
              <a:rPr lang="en-US" sz="2600">
                <a:solidFill>
                  <a:schemeClr val="tx1">
                    <a:lumMod val="65000"/>
                    <a:lumOff val="35000"/>
                  </a:schemeClr>
                </a:solidFill>
                <a:ea typeface="Calibri"/>
                <a:cs typeface="Times New Roman"/>
              </a:rPr>
              <a:t>June </a:t>
            </a:r>
            <a:r>
              <a:rPr lang="en-US" sz="2600" smtClean="0">
                <a:solidFill>
                  <a:schemeClr val="tx1">
                    <a:lumMod val="65000"/>
                    <a:lumOff val="35000"/>
                  </a:schemeClr>
                </a:solidFill>
                <a:ea typeface="Calibri"/>
                <a:cs typeface="Times New Roman"/>
              </a:rPr>
              <a:t>25-27, 2014</a:t>
            </a:r>
            <a:endParaRPr lang="en-US" sz="2600" dirty="0">
              <a:solidFill>
                <a:schemeClr val="tx1">
                  <a:lumMod val="65000"/>
                  <a:lumOff val="35000"/>
                </a:schemeClr>
              </a:solidFill>
              <a:ea typeface="Calibri"/>
              <a:cs typeface="Times New Roman"/>
            </a:endParaRPr>
          </a:p>
        </p:txBody>
      </p:sp>
    </p:spTree>
    <p:extLst>
      <p:ext uri="{BB962C8B-B14F-4D97-AF65-F5344CB8AC3E}">
        <p14:creationId xmlns:p14="http://schemas.microsoft.com/office/powerpoint/2010/main" val="3153560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9762"/>
          </a:xfrm>
        </p:spPr>
        <p:txBody>
          <a:bodyPr>
            <a:normAutofit/>
          </a:bodyPr>
          <a:lstStyle/>
          <a:p>
            <a:r>
              <a:rPr lang="en-US" sz="3200" b="1" dirty="0" smtClean="0"/>
              <a:t>Inspiration from </a:t>
            </a:r>
            <a:r>
              <a:rPr lang="en-US" sz="3200" b="1" u="sng" dirty="0" smtClean="0"/>
              <a:t>Environmental Policy</a:t>
            </a:r>
            <a:r>
              <a:rPr lang="en-US" sz="3200" b="1" dirty="0" smtClean="0"/>
              <a:t>?</a:t>
            </a:r>
            <a:endParaRPr lang="en-US" sz="3200" b="1" dirty="0"/>
          </a:p>
        </p:txBody>
      </p:sp>
      <p:sp>
        <p:nvSpPr>
          <p:cNvPr id="3" name="Content Placeholder 2"/>
          <p:cNvSpPr>
            <a:spLocks noGrp="1"/>
          </p:cNvSpPr>
          <p:nvPr>
            <p:ph idx="1"/>
          </p:nvPr>
        </p:nvSpPr>
        <p:spPr>
          <a:xfrm>
            <a:off x="228600" y="990600"/>
            <a:ext cx="8686800" cy="5562600"/>
          </a:xfrm>
        </p:spPr>
        <p:txBody>
          <a:bodyPr>
            <a:normAutofit fontScale="92500"/>
          </a:bodyPr>
          <a:lstStyle/>
          <a:p>
            <a:pPr marL="0" indent="0">
              <a:buNone/>
            </a:pPr>
            <a:r>
              <a:rPr lang="en-US" sz="2400" dirty="0" smtClean="0"/>
              <a:t>Incredible improvement in environmental conditions in U.S. since 1970s</a:t>
            </a:r>
          </a:p>
          <a:p>
            <a:pPr marL="0" indent="0" algn="ctr">
              <a:buNone/>
            </a:pPr>
            <a:r>
              <a:rPr lang="en-US" sz="2400" u="sng" dirty="0" smtClean="0"/>
              <a:t>How did we get from there to here?</a:t>
            </a:r>
          </a:p>
          <a:p>
            <a:pPr marL="457200" indent="-457200">
              <a:buFont typeface="+mj-lt"/>
              <a:buAutoNum type="arabicPeriod"/>
            </a:pPr>
            <a:r>
              <a:rPr lang="en-US" sz="2400" u="sng" dirty="0" smtClean="0"/>
              <a:t>Pollution as usual</a:t>
            </a:r>
            <a:r>
              <a:rPr lang="en-US" sz="2400" dirty="0" smtClean="0"/>
              <a:t>: minimal corporate responsibility</a:t>
            </a:r>
          </a:p>
          <a:p>
            <a:pPr marL="457200" indent="-457200">
              <a:buFont typeface="+mj-lt"/>
              <a:buAutoNum type="arabicPeriod"/>
            </a:pPr>
            <a:r>
              <a:rPr lang="en-US" sz="2400" u="sng" dirty="0" smtClean="0"/>
              <a:t>Polluter Pays</a:t>
            </a:r>
            <a:r>
              <a:rPr lang="en-US" sz="2400" dirty="0" smtClean="0"/>
              <a:t>: public and expert concern led to laws &amp; regulations, setting a “floor” on acceptable practices and levels of pollution</a:t>
            </a:r>
          </a:p>
          <a:p>
            <a:pPr marL="457200" indent="-457200">
              <a:buFont typeface="+mj-lt"/>
              <a:buAutoNum type="arabicPeriod"/>
            </a:pPr>
            <a:r>
              <a:rPr lang="en-US" sz="2400" dirty="0" smtClean="0"/>
              <a:t>Result: “</a:t>
            </a:r>
            <a:r>
              <a:rPr lang="en-US" sz="2400" u="sng" dirty="0" smtClean="0"/>
              <a:t>race-to-the-bottom</a:t>
            </a:r>
            <a:r>
              <a:rPr lang="en-US" sz="2400" dirty="0" smtClean="0"/>
              <a:t>” as industries moved to poorer areas</a:t>
            </a:r>
          </a:p>
          <a:p>
            <a:pPr marL="457200" indent="-457200">
              <a:buFont typeface="+mj-lt"/>
              <a:buAutoNum type="arabicPeriod"/>
            </a:pPr>
            <a:r>
              <a:rPr lang="en-US" sz="2400" u="sng" dirty="0" smtClean="0"/>
              <a:t>Public expectations </a:t>
            </a:r>
            <a:r>
              <a:rPr lang="en-US" sz="2400" dirty="0" smtClean="0"/>
              <a:t>change: non-profit environmental groups shamed corporate violators, consumers began to value green products,</a:t>
            </a:r>
          </a:p>
          <a:p>
            <a:pPr marL="457200" indent="-457200">
              <a:buFont typeface="+mj-lt"/>
              <a:buAutoNum type="arabicPeriod"/>
            </a:pPr>
            <a:r>
              <a:rPr lang="en-US" sz="2400" u="sng" dirty="0" smtClean="0"/>
              <a:t>Corporate change</a:t>
            </a:r>
            <a:r>
              <a:rPr lang="en-US" sz="2400" dirty="0" smtClean="0"/>
              <a:t>: producers adopt and advertise greener processes, “over-complying” with regulations, </a:t>
            </a:r>
            <a:r>
              <a:rPr lang="en-US" sz="2400" dirty="0"/>
              <a:t>some </a:t>
            </a:r>
            <a:r>
              <a:rPr lang="en-US" sz="2400" dirty="0" smtClean="0"/>
              <a:t>incorporate into policies </a:t>
            </a:r>
            <a:r>
              <a:rPr lang="en-US" sz="2400" dirty="0"/>
              <a:t>and </a:t>
            </a:r>
            <a:r>
              <a:rPr lang="en-US" sz="2400" dirty="0" smtClean="0"/>
              <a:t>procedures, </a:t>
            </a:r>
            <a:r>
              <a:rPr lang="en-US" sz="2400" dirty="0"/>
              <a:t>securing a larger market share and stronger brand loyalty</a:t>
            </a:r>
          </a:p>
          <a:p>
            <a:pPr marL="457200" indent="-457200">
              <a:buFont typeface="+mj-lt"/>
              <a:buAutoNum type="arabicPeriod"/>
            </a:pPr>
            <a:r>
              <a:rPr lang="en-US" sz="2400" u="sng" dirty="0" smtClean="0"/>
              <a:t>Communities</a:t>
            </a:r>
            <a:r>
              <a:rPr lang="en-US" sz="2400" dirty="0" smtClean="0"/>
              <a:t> facilitate </a:t>
            </a:r>
            <a:r>
              <a:rPr lang="en-US" sz="2400" dirty="0"/>
              <a:t>local environmental </a:t>
            </a:r>
            <a:r>
              <a:rPr lang="en-US" sz="2400" dirty="0" smtClean="0"/>
              <a:t>programs, and began to market themselves as great places to live and work, </a:t>
            </a:r>
          </a:p>
          <a:p>
            <a:pPr marL="457200" indent="-457200">
              <a:buFont typeface="+mj-lt"/>
              <a:buAutoNum type="arabicPeriod"/>
            </a:pPr>
            <a:r>
              <a:rPr lang="en-US" sz="2400" dirty="0" smtClean="0"/>
              <a:t>Result: “</a:t>
            </a:r>
            <a:r>
              <a:rPr lang="en-US" sz="2400" u="sng" dirty="0" smtClean="0"/>
              <a:t>race-to-the-top</a:t>
            </a:r>
            <a:r>
              <a:rPr lang="en-US" sz="2400" dirty="0" smtClean="0"/>
              <a:t>” greening of industry and improved conditions</a:t>
            </a:r>
          </a:p>
        </p:txBody>
      </p:sp>
      <p:sp>
        <p:nvSpPr>
          <p:cNvPr id="4" name="Slide Number Placeholder 3"/>
          <p:cNvSpPr>
            <a:spLocks noGrp="1"/>
          </p:cNvSpPr>
          <p:nvPr>
            <p:ph type="sldNum" sz="quarter" idx="12"/>
          </p:nvPr>
        </p:nvSpPr>
        <p:spPr/>
        <p:txBody>
          <a:bodyPr/>
          <a:lstStyle/>
          <a:p>
            <a:fld id="{929EEF88-F06E-457E-92D7-2351DFF30F2A}" type="slidenum">
              <a:rPr lang="en-US" smtClean="0"/>
              <a:t>10</a:t>
            </a:fld>
            <a:endParaRPr lang="en-US"/>
          </a:p>
        </p:txBody>
      </p:sp>
    </p:spTree>
    <p:extLst>
      <p:ext uri="{BB962C8B-B14F-4D97-AF65-F5344CB8AC3E}">
        <p14:creationId xmlns:p14="http://schemas.microsoft.com/office/powerpoint/2010/main" val="275203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How Might This Look in Health Care?</a:t>
            </a:r>
            <a:endParaRPr lang="en-US" sz="3200" b="1" dirty="0"/>
          </a:p>
        </p:txBody>
      </p:sp>
      <p:sp>
        <p:nvSpPr>
          <p:cNvPr id="3" name="Content Placeholder 2"/>
          <p:cNvSpPr>
            <a:spLocks noGrp="1"/>
          </p:cNvSpPr>
          <p:nvPr>
            <p:ph idx="1"/>
          </p:nvPr>
        </p:nvSpPr>
        <p:spPr>
          <a:xfrm>
            <a:off x="304800" y="914400"/>
            <a:ext cx="8610600" cy="5638800"/>
          </a:xfrm>
        </p:spPr>
        <p:txBody>
          <a:bodyPr>
            <a:noAutofit/>
          </a:bodyPr>
          <a:lstStyle/>
          <a:p>
            <a:pPr lvl="0">
              <a:lnSpc>
                <a:spcPct val="120000"/>
              </a:lnSpc>
              <a:spcBef>
                <a:spcPts val="0"/>
              </a:spcBef>
              <a:buFont typeface="+mj-lt"/>
              <a:buAutoNum type="arabicPeriod"/>
            </a:pPr>
            <a:r>
              <a:rPr lang="en-US" sz="2200" u="sng" dirty="0" smtClean="0">
                <a:ea typeface="Calibri"/>
                <a:cs typeface="Times New Roman"/>
              </a:rPr>
              <a:t>Medical practice “as usual”</a:t>
            </a:r>
          </a:p>
          <a:p>
            <a:pPr lvl="0">
              <a:lnSpc>
                <a:spcPct val="120000"/>
              </a:lnSpc>
              <a:spcBef>
                <a:spcPts val="0"/>
              </a:spcBef>
              <a:buFont typeface="+mj-lt"/>
              <a:buAutoNum type="arabicPeriod"/>
            </a:pPr>
            <a:r>
              <a:rPr lang="en-US" sz="2200" u="sng" dirty="0" smtClean="0">
                <a:ea typeface="Calibri"/>
                <a:cs typeface="Times New Roman"/>
              </a:rPr>
              <a:t>Regulators set </a:t>
            </a:r>
            <a:r>
              <a:rPr lang="en-US" sz="2200" u="sng" dirty="0">
                <a:ea typeface="Calibri"/>
                <a:cs typeface="Times New Roman"/>
              </a:rPr>
              <a:t>floors</a:t>
            </a:r>
            <a:r>
              <a:rPr lang="en-US" sz="2200" dirty="0">
                <a:ea typeface="Calibri"/>
                <a:cs typeface="Times New Roman"/>
              </a:rPr>
              <a:t> on acceptable </a:t>
            </a:r>
            <a:r>
              <a:rPr lang="en-US" sz="2200" dirty="0" smtClean="0">
                <a:ea typeface="Calibri"/>
                <a:cs typeface="Times New Roman"/>
              </a:rPr>
              <a:t>levels of quality control, essential </a:t>
            </a:r>
            <a:r>
              <a:rPr lang="en-US" sz="2200" dirty="0">
                <a:ea typeface="Calibri"/>
                <a:cs typeface="Times New Roman"/>
              </a:rPr>
              <a:t>benefits of health </a:t>
            </a:r>
            <a:r>
              <a:rPr lang="en-US" sz="2200" dirty="0" smtClean="0">
                <a:ea typeface="Calibri"/>
                <a:cs typeface="Times New Roman"/>
              </a:rPr>
              <a:t>insurance (ACA), etc.</a:t>
            </a:r>
            <a:r>
              <a:rPr lang="en-US" sz="2200" dirty="0">
                <a:ea typeface="Calibri"/>
                <a:cs typeface="Times New Roman"/>
              </a:rPr>
              <a:t> </a:t>
            </a:r>
            <a:r>
              <a:rPr lang="en-US" sz="2200" dirty="0" smtClean="0">
                <a:ea typeface="Calibri"/>
                <a:cs typeface="Times New Roman"/>
              </a:rPr>
              <a:t>Next step might be requiring SDM/IPC and more transparency.</a:t>
            </a:r>
            <a:endParaRPr lang="en-US" sz="2200" dirty="0">
              <a:ea typeface="Calibri"/>
              <a:cs typeface="Times New Roman"/>
            </a:endParaRPr>
          </a:p>
          <a:p>
            <a:pPr>
              <a:lnSpc>
                <a:spcPct val="120000"/>
              </a:lnSpc>
              <a:spcBef>
                <a:spcPts val="0"/>
              </a:spcBef>
              <a:buFont typeface="+mj-lt"/>
              <a:buAutoNum type="arabicPeriod"/>
            </a:pPr>
            <a:r>
              <a:rPr lang="en-US" sz="2200" dirty="0" smtClean="0">
                <a:ea typeface="Calibri"/>
                <a:cs typeface="Times New Roman"/>
              </a:rPr>
              <a:t>Continue to see </a:t>
            </a:r>
            <a:r>
              <a:rPr lang="en-US" sz="2200" u="sng" dirty="0" smtClean="0">
                <a:ea typeface="Calibri"/>
                <a:cs typeface="Times New Roman"/>
              </a:rPr>
              <a:t>variation</a:t>
            </a:r>
            <a:r>
              <a:rPr lang="en-US" sz="2200" dirty="0" smtClean="0">
                <a:ea typeface="Calibri"/>
                <a:cs typeface="Times New Roman"/>
              </a:rPr>
              <a:t> in utilization, cost, and health outcomes</a:t>
            </a:r>
          </a:p>
          <a:p>
            <a:pPr>
              <a:lnSpc>
                <a:spcPct val="120000"/>
              </a:lnSpc>
              <a:spcBef>
                <a:spcPts val="0"/>
              </a:spcBef>
              <a:buFont typeface="+mj-lt"/>
              <a:buAutoNum type="arabicPeriod"/>
            </a:pPr>
            <a:r>
              <a:rPr lang="en-US" sz="2200" dirty="0" smtClean="0">
                <a:ea typeface="Calibri"/>
                <a:cs typeface="Times New Roman"/>
              </a:rPr>
              <a:t>Individual </a:t>
            </a:r>
            <a:r>
              <a:rPr lang="en-US" sz="2200" u="sng" dirty="0">
                <a:ea typeface="Calibri"/>
                <a:cs typeface="Times New Roman"/>
              </a:rPr>
              <a:t>consumers</a:t>
            </a:r>
            <a:r>
              <a:rPr lang="en-US" sz="2200" dirty="0">
                <a:ea typeface="Calibri"/>
                <a:cs typeface="Times New Roman"/>
              </a:rPr>
              <a:t> </a:t>
            </a:r>
            <a:r>
              <a:rPr lang="en-US" sz="2200" dirty="0" smtClean="0">
                <a:ea typeface="Calibri"/>
                <a:cs typeface="Times New Roman"/>
              </a:rPr>
              <a:t>demand </a:t>
            </a:r>
            <a:r>
              <a:rPr lang="en-US" sz="2200" dirty="0">
                <a:ea typeface="Calibri"/>
                <a:cs typeface="Times New Roman"/>
              </a:rPr>
              <a:t>better </a:t>
            </a:r>
            <a:r>
              <a:rPr lang="en-US" sz="2200" dirty="0" smtClean="0">
                <a:ea typeface="Calibri"/>
                <a:cs typeface="Times New Roman"/>
              </a:rPr>
              <a:t>value (quality </a:t>
            </a:r>
            <a:r>
              <a:rPr lang="en-US" sz="2200" dirty="0">
                <a:ea typeface="Calibri"/>
                <a:cs typeface="Times New Roman"/>
              </a:rPr>
              <a:t>and </a:t>
            </a:r>
            <a:r>
              <a:rPr lang="en-US" sz="2200" dirty="0" smtClean="0">
                <a:ea typeface="Calibri"/>
                <a:cs typeface="Times New Roman"/>
              </a:rPr>
              <a:t>fit </a:t>
            </a:r>
            <a:r>
              <a:rPr lang="en-US" sz="2200" dirty="0">
                <a:ea typeface="Calibri"/>
                <a:cs typeface="Times New Roman"/>
              </a:rPr>
              <a:t>to their </a:t>
            </a:r>
            <a:r>
              <a:rPr lang="en-US" sz="2200" dirty="0" smtClean="0">
                <a:ea typeface="Calibri"/>
                <a:cs typeface="Times New Roman"/>
              </a:rPr>
              <a:t>values), and someone shares cost &amp; performance </a:t>
            </a:r>
            <a:r>
              <a:rPr lang="en-US" sz="2200" dirty="0">
                <a:ea typeface="Calibri"/>
                <a:cs typeface="Times New Roman"/>
              </a:rPr>
              <a:t>measures</a:t>
            </a:r>
          </a:p>
          <a:p>
            <a:pPr lvl="0">
              <a:lnSpc>
                <a:spcPct val="120000"/>
              </a:lnSpc>
              <a:spcBef>
                <a:spcPts val="0"/>
              </a:spcBef>
              <a:buFont typeface="+mj-lt"/>
              <a:buAutoNum type="arabicPeriod"/>
            </a:pPr>
            <a:r>
              <a:rPr lang="en-US" sz="2200" u="sng" dirty="0" smtClean="0">
                <a:ea typeface="Calibri"/>
                <a:cs typeface="Times New Roman"/>
              </a:rPr>
              <a:t>Corporate change</a:t>
            </a:r>
            <a:r>
              <a:rPr lang="en-US" sz="2200" dirty="0" smtClean="0">
                <a:ea typeface="Calibri"/>
                <a:cs typeface="Times New Roman"/>
              </a:rPr>
              <a:t>: go beyond cost-savings efforts to over-comply by internalizing quality control and concern for patient engagement  </a:t>
            </a:r>
          </a:p>
          <a:p>
            <a:pPr lvl="0">
              <a:lnSpc>
                <a:spcPct val="120000"/>
              </a:lnSpc>
              <a:spcBef>
                <a:spcPts val="0"/>
              </a:spcBef>
              <a:buFont typeface="+mj-lt"/>
              <a:buAutoNum type="arabicPeriod"/>
            </a:pPr>
            <a:r>
              <a:rPr lang="en-US" sz="2200" u="sng" dirty="0" smtClean="0">
                <a:ea typeface="Calibri"/>
                <a:cs typeface="Times New Roman"/>
              </a:rPr>
              <a:t>Regional</a:t>
            </a:r>
            <a:r>
              <a:rPr lang="en-US" sz="2200" dirty="0" smtClean="0">
                <a:ea typeface="Calibri"/>
                <a:cs typeface="Times New Roman"/>
              </a:rPr>
              <a:t> providers and community leaders collaborate, watched over by a public that expects results, with access to plenty of information</a:t>
            </a:r>
          </a:p>
          <a:p>
            <a:pPr lvl="0">
              <a:lnSpc>
                <a:spcPct val="120000"/>
              </a:lnSpc>
              <a:spcBef>
                <a:spcPts val="0"/>
              </a:spcBef>
              <a:buFont typeface="+mj-lt"/>
              <a:buAutoNum type="arabicPeriod"/>
            </a:pPr>
            <a:r>
              <a:rPr lang="en-US" sz="2200" dirty="0" smtClean="0">
                <a:ea typeface="Calibri"/>
                <a:cs typeface="Times New Roman"/>
              </a:rPr>
              <a:t>Health outcomes incorporated </a:t>
            </a:r>
            <a:r>
              <a:rPr lang="en-US" sz="2200" dirty="0">
                <a:ea typeface="Calibri"/>
                <a:cs typeface="Times New Roman"/>
              </a:rPr>
              <a:t>into community efforts to attract new jobs and </a:t>
            </a:r>
            <a:r>
              <a:rPr lang="en-US" sz="2200" dirty="0" smtClean="0">
                <a:ea typeface="Calibri"/>
                <a:cs typeface="Times New Roman"/>
              </a:rPr>
              <a:t>workers – a health care version of a “</a:t>
            </a:r>
            <a:r>
              <a:rPr lang="en-US" sz="2200" u="sng" dirty="0" smtClean="0">
                <a:ea typeface="Calibri"/>
                <a:cs typeface="Times New Roman"/>
              </a:rPr>
              <a:t>race to the top</a:t>
            </a:r>
            <a:r>
              <a:rPr lang="en-US" sz="2200" dirty="0" smtClean="0">
                <a:ea typeface="Calibri"/>
                <a:cs typeface="Times New Roman"/>
              </a:rPr>
              <a:t>”</a:t>
            </a:r>
            <a:endParaRPr lang="en-US" sz="2200" dirty="0">
              <a:ea typeface="Calibri"/>
              <a:cs typeface="Times New Roman"/>
            </a:endParaRPr>
          </a:p>
        </p:txBody>
      </p:sp>
      <p:sp>
        <p:nvSpPr>
          <p:cNvPr id="4" name="Slide Number Placeholder 3"/>
          <p:cNvSpPr>
            <a:spLocks noGrp="1"/>
          </p:cNvSpPr>
          <p:nvPr>
            <p:ph type="sldNum" sz="quarter" idx="12"/>
          </p:nvPr>
        </p:nvSpPr>
        <p:spPr/>
        <p:txBody>
          <a:bodyPr/>
          <a:lstStyle/>
          <a:p>
            <a:fld id="{929EEF88-F06E-457E-92D7-2351DFF30F2A}" type="slidenum">
              <a:rPr lang="en-US" smtClean="0"/>
              <a:t>11</a:t>
            </a:fld>
            <a:endParaRPr lang="en-US"/>
          </a:p>
        </p:txBody>
      </p:sp>
    </p:spTree>
    <p:extLst>
      <p:ext uri="{BB962C8B-B14F-4D97-AF65-F5344CB8AC3E}">
        <p14:creationId xmlns:p14="http://schemas.microsoft.com/office/powerpoint/2010/main" val="424730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9EEF88-F06E-457E-92D7-2351DFF30F2A}" type="slidenum">
              <a:rPr lang="en-US" smtClean="0"/>
              <a:t>12</a:t>
            </a:fld>
            <a:endParaRPr lang="en-US"/>
          </a:p>
        </p:txBody>
      </p:sp>
      <p:sp>
        <p:nvSpPr>
          <p:cNvPr id="2" name="Title 1"/>
          <p:cNvSpPr>
            <a:spLocks noGrp="1"/>
          </p:cNvSpPr>
          <p:nvPr>
            <p:ph type="title" idx="4294967295"/>
          </p:nvPr>
        </p:nvSpPr>
        <p:spPr>
          <a:xfrm>
            <a:off x="228600" y="152400"/>
            <a:ext cx="8763000" cy="609600"/>
          </a:xfrm>
        </p:spPr>
        <p:txBody>
          <a:bodyPr>
            <a:noAutofit/>
          </a:bodyPr>
          <a:lstStyle/>
          <a:p>
            <a:r>
              <a:rPr lang="en-US" sz="2800" b="1" dirty="0" smtClean="0"/>
              <a:t>A Multi-Faceted Campaign for SDM/IPC Implementation </a:t>
            </a:r>
            <a:endParaRPr lang="en-US" sz="2800" b="1" dirty="0"/>
          </a:p>
        </p:txBody>
      </p:sp>
      <p:cxnSp>
        <p:nvCxnSpPr>
          <p:cNvPr id="6" name="Straight Arrow Connector 5"/>
          <p:cNvCxnSpPr/>
          <p:nvPr/>
        </p:nvCxnSpPr>
        <p:spPr>
          <a:xfrm flipH="1" flipV="1">
            <a:off x="1268368" y="1526737"/>
            <a:ext cx="14930" cy="4832356"/>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14370" y="1526737"/>
            <a:ext cx="553998" cy="4648200"/>
          </a:xfrm>
          <a:prstGeom prst="rect">
            <a:avLst/>
          </a:prstGeom>
          <a:noFill/>
        </p:spPr>
        <p:txBody>
          <a:bodyPr vert="vert270" wrap="square" rtlCol="0">
            <a:spAutoFit/>
          </a:bodyPr>
          <a:lstStyle/>
          <a:p>
            <a:r>
              <a:rPr lang="en-US" sz="2400" b="1" dirty="0" smtClean="0"/>
              <a:t>Level of Patient engagement in care</a:t>
            </a:r>
            <a:endParaRPr lang="en-US" sz="2400" b="1" dirty="0"/>
          </a:p>
        </p:txBody>
      </p:sp>
      <p:sp>
        <p:nvSpPr>
          <p:cNvPr id="8" name="TextBox 7"/>
          <p:cNvSpPr txBox="1"/>
          <p:nvPr/>
        </p:nvSpPr>
        <p:spPr>
          <a:xfrm>
            <a:off x="1464276" y="880406"/>
            <a:ext cx="7222524" cy="646331"/>
          </a:xfrm>
          <a:prstGeom prst="rect">
            <a:avLst/>
          </a:prstGeom>
          <a:noFill/>
        </p:spPr>
        <p:txBody>
          <a:bodyPr wrap="square" rtlCol="0">
            <a:spAutoFit/>
          </a:bodyPr>
          <a:lstStyle/>
          <a:p>
            <a:r>
              <a:rPr lang="en-US" dirty="0" smtClean="0"/>
              <a:t>        </a:t>
            </a:r>
            <a:r>
              <a:rPr lang="en-US" b="1" i="1" dirty="0" smtClean="0"/>
              <a:t>Laws and                             Corporate                           Professional </a:t>
            </a:r>
          </a:p>
          <a:p>
            <a:r>
              <a:rPr lang="en-US" b="1" i="1" dirty="0" smtClean="0"/>
              <a:t>     Regulations                             Strategy                               Activities</a:t>
            </a:r>
            <a:endParaRPr lang="en-US" b="1" i="1" dirty="0"/>
          </a:p>
        </p:txBody>
      </p:sp>
      <p:cxnSp>
        <p:nvCxnSpPr>
          <p:cNvPr id="10" name="Straight Connector 9"/>
          <p:cNvCxnSpPr/>
          <p:nvPr/>
        </p:nvCxnSpPr>
        <p:spPr>
          <a:xfrm>
            <a:off x="1659665" y="6348106"/>
            <a:ext cx="1828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583465" y="5999364"/>
            <a:ext cx="1981200" cy="369332"/>
          </a:xfrm>
          <a:prstGeom prst="rect">
            <a:avLst/>
          </a:prstGeom>
          <a:noFill/>
        </p:spPr>
        <p:txBody>
          <a:bodyPr wrap="square" rtlCol="0">
            <a:spAutoFit/>
          </a:bodyPr>
          <a:lstStyle/>
          <a:p>
            <a:r>
              <a:rPr lang="en-US" dirty="0" smtClean="0"/>
              <a:t> Informed consent</a:t>
            </a:r>
            <a:endParaRPr lang="en-US" dirty="0"/>
          </a:p>
        </p:txBody>
      </p:sp>
      <p:cxnSp>
        <p:nvCxnSpPr>
          <p:cNvPr id="13" name="Straight Connector 12"/>
          <p:cNvCxnSpPr/>
          <p:nvPr/>
        </p:nvCxnSpPr>
        <p:spPr>
          <a:xfrm>
            <a:off x="1709605" y="3881152"/>
            <a:ext cx="1828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59665" y="3511529"/>
            <a:ext cx="1997935" cy="369332"/>
          </a:xfrm>
          <a:prstGeom prst="rect">
            <a:avLst/>
          </a:prstGeom>
          <a:noFill/>
        </p:spPr>
        <p:txBody>
          <a:bodyPr wrap="square" rtlCol="0">
            <a:spAutoFit/>
          </a:bodyPr>
          <a:lstStyle/>
          <a:p>
            <a:r>
              <a:rPr lang="en-US" dirty="0" smtClean="0"/>
              <a:t> IPC requirements</a:t>
            </a:r>
            <a:endParaRPr lang="en-US" dirty="0"/>
          </a:p>
        </p:txBody>
      </p:sp>
      <p:cxnSp>
        <p:nvCxnSpPr>
          <p:cNvPr id="15" name="Straight Connector 14"/>
          <p:cNvCxnSpPr/>
          <p:nvPr/>
        </p:nvCxnSpPr>
        <p:spPr>
          <a:xfrm>
            <a:off x="4098065" y="5575120"/>
            <a:ext cx="1828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098065" y="5205788"/>
            <a:ext cx="1762898" cy="369332"/>
          </a:xfrm>
          <a:prstGeom prst="rect">
            <a:avLst/>
          </a:prstGeom>
          <a:noFill/>
        </p:spPr>
        <p:txBody>
          <a:bodyPr wrap="square" rtlCol="0">
            <a:spAutoFit/>
          </a:bodyPr>
          <a:lstStyle/>
          <a:p>
            <a:r>
              <a:rPr lang="en-US" dirty="0" smtClean="0"/>
              <a:t>SDM programs</a:t>
            </a:r>
            <a:endParaRPr lang="en-US" dirty="0"/>
          </a:p>
        </p:txBody>
      </p:sp>
      <p:cxnSp>
        <p:nvCxnSpPr>
          <p:cNvPr id="17" name="Straight Connector 16"/>
          <p:cNvCxnSpPr/>
          <p:nvPr/>
        </p:nvCxnSpPr>
        <p:spPr>
          <a:xfrm flipV="1">
            <a:off x="6145168" y="4755506"/>
            <a:ext cx="2286000" cy="81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019798" y="4349791"/>
            <a:ext cx="2743200" cy="369332"/>
          </a:xfrm>
          <a:prstGeom prst="rect">
            <a:avLst/>
          </a:prstGeom>
          <a:noFill/>
        </p:spPr>
        <p:txBody>
          <a:bodyPr wrap="square" rtlCol="0">
            <a:spAutoFit/>
          </a:bodyPr>
          <a:lstStyle/>
          <a:p>
            <a:r>
              <a:rPr lang="en-US" dirty="0" smtClean="0"/>
              <a:t> Improved SDM protocols</a:t>
            </a:r>
            <a:endParaRPr lang="en-US" dirty="0"/>
          </a:p>
        </p:txBody>
      </p:sp>
      <p:cxnSp>
        <p:nvCxnSpPr>
          <p:cNvPr id="19" name="Straight Connector 18"/>
          <p:cNvCxnSpPr/>
          <p:nvPr/>
        </p:nvCxnSpPr>
        <p:spPr>
          <a:xfrm>
            <a:off x="4032163" y="2259051"/>
            <a:ext cx="1828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945666" y="1612720"/>
            <a:ext cx="1981199" cy="646331"/>
          </a:xfrm>
          <a:prstGeom prst="rect">
            <a:avLst/>
          </a:prstGeom>
          <a:noFill/>
        </p:spPr>
        <p:txBody>
          <a:bodyPr wrap="square" rtlCol="0">
            <a:spAutoFit/>
          </a:bodyPr>
          <a:lstStyle/>
          <a:p>
            <a:r>
              <a:rPr lang="en-US" dirty="0" smtClean="0"/>
              <a:t>Some emphasize in  mission and brand</a:t>
            </a:r>
            <a:endParaRPr lang="en-US" dirty="0"/>
          </a:p>
        </p:txBody>
      </p:sp>
      <p:cxnSp>
        <p:nvCxnSpPr>
          <p:cNvPr id="21" name="Straight Connector 20"/>
          <p:cNvCxnSpPr/>
          <p:nvPr/>
        </p:nvCxnSpPr>
        <p:spPr>
          <a:xfrm>
            <a:off x="6476998" y="3123303"/>
            <a:ext cx="1828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476996" y="2775742"/>
            <a:ext cx="2116867" cy="369332"/>
          </a:xfrm>
          <a:prstGeom prst="rect">
            <a:avLst/>
          </a:prstGeom>
          <a:noFill/>
        </p:spPr>
        <p:txBody>
          <a:bodyPr wrap="square" rtlCol="0">
            <a:spAutoFit/>
          </a:bodyPr>
          <a:lstStyle/>
          <a:p>
            <a:r>
              <a:rPr lang="en-US" dirty="0" smtClean="0"/>
              <a:t> Higher standards</a:t>
            </a:r>
            <a:endParaRPr lang="en-US" dirty="0"/>
          </a:p>
        </p:txBody>
      </p:sp>
      <p:sp>
        <p:nvSpPr>
          <p:cNvPr id="3" name="Up Arrow 2"/>
          <p:cNvSpPr/>
          <p:nvPr/>
        </p:nvSpPr>
        <p:spPr>
          <a:xfrm>
            <a:off x="4750914" y="2246694"/>
            <a:ext cx="457199" cy="869231"/>
          </a:xfrm>
          <a:prstGeom prst="up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Up Arrow 22"/>
          <p:cNvSpPr/>
          <p:nvPr/>
        </p:nvSpPr>
        <p:spPr>
          <a:xfrm>
            <a:off x="7078232" y="4757010"/>
            <a:ext cx="457199" cy="796640"/>
          </a:xfrm>
          <a:prstGeom prst="up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Up Arrow 23"/>
          <p:cNvSpPr/>
          <p:nvPr/>
        </p:nvSpPr>
        <p:spPr>
          <a:xfrm>
            <a:off x="4794548" y="5596403"/>
            <a:ext cx="457199" cy="751703"/>
          </a:xfrm>
          <a:prstGeom prst="up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Up Arrow 24"/>
          <p:cNvSpPr/>
          <p:nvPr/>
        </p:nvSpPr>
        <p:spPr>
          <a:xfrm>
            <a:off x="2395406" y="3887054"/>
            <a:ext cx="457199" cy="876639"/>
          </a:xfrm>
          <a:prstGeom prst="up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Up Arrow 25"/>
          <p:cNvSpPr/>
          <p:nvPr/>
        </p:nvSpPr>
        <p:spPr>
          <a:xfrm>
            <a:off x="7078232" y="3099134"/>
            <a:ext cx="457199" cy="751703"/>
          </a:xfrm>
          <a:prstGeom prst="up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H="1">
            <a:off x="1268369" y="5575120"/>
            <a:ext cx="702249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1293597" y="4755506"/>
            <a:ext cx="519370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1305697" y="2246694"/>
            <a:ext cx="700010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305697" y="3108548"/>
            <a:ext cx="5181601" cy="1475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275833" y="3844935"/>
            <a:ext cx="7058801" cy="4211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305697" y="6336262"/>
            <a:ext cx="7162799" cy="1184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23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500" fill="hold"/>
                                        <p:tgtEl>
                                          <p:spTgt spid="29"/>
                                        </p:tgtEl>
                                        <p:attrNameLst>
                                          <p:attrName>ppt_x</p:attrName>
                                        </p:attrNameLst>
                                      </p:cBhvr>
                                      <p:tavLst>
                                        <p:tav tm="0">
                                          <p:val>
                                            <p:strVal val="#ppt_x"/>
                                          </p:val>
                                        </p:tav>
                                        <p:tav tm="100000">
                                          <p:val>
                                            <p:strVal val="#ppt_x"/>
                                          </p:val>
                                        </p:tav>
                                      </p:tavLst>
                                    </p:anim>
                                    <p:anim calcmode="lin" valueType="num">
                                      <p:cBhvr additive="base">
                                        <p:cTn id="42" dur="500" fill="hold"/>
                                        <p:tgtEl>
                                          <p:spTgt spid="2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ppt_x"/>
                                          </p:val>
                                        </p:tav>
                                        <p:tav tm="100000">
                                          <p:val>
                                            <p:strVal val="#ppt_x"/>
                                          </p:val>
                                        </p:tav>
                                      </p:tavLst>
                                    </p:anim>
                                    <p:anim calcmode="lin" valueType="num">
                                      <p:cBhvr additive="base">
                                        <p:cTn id="4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anim calcmode="lin" valueType="num">
                                      <p:cBhvr additive="base">
                                        <p:cTn id="59" dur="500" fill="hold"/>
                                        <p:tgtEl>
                                          <p:spTgt spid="32"/>
                                        </p:tgtEl>
                                        <p:attrNameLst>
                                          <p:attrName>ppt_x</p:attrName>
                                        </p:attrNameLst>
                                      </p:cBhvr>
                                      <p:tavLst>
                                        <p:tav tm="0">
                                          <p:val>
                                            <p:strVal val="#ppt_x"/>
                                          </p:val>
                                        </p:tav>
                                        <p:tav tm="100000">
                                          <p:val>
                                            <p:strVal val="#ppt_x"/>
                                          </p:val>
                                        </p:tav>
                                      </p:tavLst>
                                    </p:anim>
                                    <p:anim calcmode="lin" valueType="num">
                                      <p:cBhvr additive="base">
                                        <p:cTn id="60" dur="500" fill="hold"/>
                                        <p:tgtEl>
                                          <p:spTgt spid="3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500" fill="hold"/>
                                        <p:tgtEl>
                                          <p:spTgt spid="25"/>
                                        </p:tgtEl>
                                        <p:attrNameLst>
                                          <p:attrName>ppt_x</p:attrName>
                                        </p:attrNameLst>
                                      </p:cBhvr>
                                      <p:tavLst>
                                        <p:tav tm="0">
                                          <p:val>
                                            <p:strVal val="#ppt_x"/>
                                          </p:val>
                                        </p:tav>
                                        <p:tav tm="100000">
                                          <p:val>
                                            <p:strVal val="#ppt_x"/>
                                          </p:val>
                                        </p:tav>
                                      </p:tavLst>
                                    </p:anim>
                                    <p:anim calcmode="lin" valueType="num">
                                      <p:cBhvr additive="base">
                                        <p:cTn id="6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fill="hold"/>
                                        <p:tgtEl>
                                          <p:spTgt spid="21"/>
                                        </p:tgtEl>
                                        <p:attrNameLst>
                                          <p:attrName>ppt_x</p:attrName>
                                        </p:attrNameLst>
                                      </p:cBhvr>
                                      <p:tavLst>
                                        <p:tav tm="0">
                                          <p:val>
                                            <p:strVal val="#ppt_x"/>
                                          </p:val>
                                        </p:tav>
                                        <p:tav tm="100000">
                                          <p:val>
                                            <p:strVal val="#ppt_x"/>
                                          </p:val>
                                        </p:tav>
                                      </p:tavLst>
                                    </p:anim>
                                    <p:anim calcmode="lin" valueType="num">
                                      <p:cBhvr additive="base">
                                        <p:cTn id="70" dur="500" fill="hold"/>
                                        <p:tgtEl>
                                          <p:spTgt spid="21"/>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ppt_x"/>
                                          </p:val>
                                        </p:tav>
                                        <p:tav tm="100000">
                                          <p:val>
                                            <p:strVal val="#ppt_x"/>
                                          </p:val>
                                        </p:tav>
                                      </p:tavLst>
                                    </p:anim>
                                    <p:anim calcmode="lin" valueType="num">
                                      <p:cBhvr additive="base">
                                        <p:cTn id="74" dur="500" fill="hold"/>
                                        <p:tgtEl>
                                          <p:spTgt spid="22"/>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31"/>
                                        </p:tgtEl>
                                        <p:attrNameLst>
                                          <p:attrName>style.visibility</p:attrName>
                                        </p:attrNameLst>
                                      </p:cBhvr>
                                      <p:to>
                                        <p:strVal val="visible"/>
                                      </p:to>
                                    </p:set>
                                    <p:anim calcmode="lin" valueType="num">
                                      <p:cBhvr additive="base">
                                        <p:cTn id="77" dur="500" fill="hold"/>
                                        <p:tgtEl>
                                          <p:spTgt spid="31"/>
                                        </p:tgtEl>
                                        <p:attrNameLst>
                                          <p:attrName>ppt_x</p:attrName>
                                        </p:attrNameLst>
                                      </p:cBhvr>
                                      <p:tavLst>
                                        <p:tav tm="0">
                                          <p:val>
                                            <p:strVal val="#ppt_x"/>
                                          </p:val>
                                        </p:tav>
                                        <p:tav tm="100000">
                                          <p:val>
                                            <p:strVal val="#ppt_x"/>
                                          </p:val>
                                        </p:tav>
                                      </p:tavLst>
                                    </p:anim>
                                    <p:anim calcmode="lin" valueType="num">
                                      <p:cBhvr additive="base">
                                        <p:cTn id="78" dur="500" fill="hold"/>
                                        <p:tgtEl>
                                          <p:spTgt spid="31"/>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additive="base">
                                        <p:cTn id="81" dur="500" fill="hold"/>
                                        <p:tgtEl>
                                          <p:spTgt spid="26"/>
                                        </p:tgtEl>
                                        <p:attrNameLst>
                                          <p:attrName>ppt_x</p:attrName>
                                        </p:attrNameLst>
                                      </p:cBhvr>
                                      <p:tavLst>
                                        <p:tav tm="0">
                                          <p:val>
                                            <p:strVal val="#ppt_x"/>
                                          </p:val>
                                        </p:tav>
                                        <p:tav tm="100000">
                                          <p:val>
                                            <p:strVal val="#ppt_x"/>
                                          </p:val>
                                        </p:tav>
                                      </p:tavLst>
                                    </p:anim>
                                    <p:anim calcmode="lin" valueType="num">
                                      <p:cBhvr additive="base">
                                        <p:cTn id="8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19"/>
                                        </p:tgtEl>
                                        <p:attrNameLst>
                                          <p:attrName>style.visibility</p:attrName>
                                        </p:attrNameLst>
                                      </p:cBhvr>
                                      <p:to>
                                        <p:strVal val="visible"/>
                                      </p:to>
                                    </p:set>
                                    <p:anim calcmode="lin" valueType="num">
                                      <p:cBhvr additive="base">
                                        <p:cTn id="87" dur="500" fill="hold"/>
                                        <p:tgtEl>
                                          <p:spTgt spid="19"/>
                                        </p:tgtEl>
                                        <p:attrNameLst>
                                          <p:attrName>ppt_x</p:attrName>
                                        </p:attrNameLst>
                                      </p:cBhvr>
                                      <p:tavLst>
                                        <p:tav tm="0">
                                          <p:val>
                                            <p:strVal val="#ppt_x"/>
                                          </p:val>
                                        </p:tav>
                                        <p:tav tm="100000">
                                          <p:val>
                                            <p:strVal val="#ppt_x"/>
                                          </p:val>
                                        </p:tav>
                                      </p:tavLst>
                                    </p:anim>
                                    <p:anim calcmode="lin" valueType="num">
                                      <p:cBhvr additive="base">
                                        <p:cTn id="88" dur="500" fill="hold"/>
                                        <p:tgtEl>
                                          <p:spTgt spid="19"/>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additive="base">
                                        <p:cTn id="95" dur="500" fill="hold"/>
                                        <p:tgtEl>
                                          <p:spTgt spid="30"/>
                                        </p:tgtEl>
                                        <p:attrNameLst>
                                          <p:attrName>ppt_x</p:attrName>
                                        </p:attrNameLst>
                                      </p:cBhvr>
                                      <p:tavLst>
                                        <p:tav tm="0">
                                          <p:val>
                                            <p:strVal val="#ppt_x"/>
                                          </p:val>
                                        </p:tav>
                                        <p:tav tm="100000">
                                          <p:val>
                                            <p:strVal val="#ppt_x"/>
                                          </p:val>
                                        </p:tav>
                                      </p:tavLst>
                                    </p:anim>
                                    <p:anim calcmode="lin" valueType="num">
                                      <p:cBhvr additive="base">
                                        <p:cTn id="96" dur="500" fill="hold"/>
                                        <p:tgtEl>
                                          <p:spTgt spid="30"/>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
                                        </p:tgtEl>
                                        <p:attrNameLst>
                                          <p:attrName>style.visibility</p:attrName>
                                        </p:attrNameLst>
                                      </p:cBhvr>
                                      <p:to>
                                        <p:strVal val="visible"/>
                                      </p:to>
                                    </p:set>
                                    <p:anim calcmode="lin" valueType="num">
                                      <p:cBhvr additive="base">
                                        <p:cTn id="99" dur="500" fill="hold"/>
                                        <p:tgtEl>
                                          <p:spTgt spid="3"/>
                                        </p:tgtEl>
                                        <p:attrNameLst>
                                          <p:attrName>ppt_x</p:attrName>
                                        </p:attrNameLst>
                                      </p:cBhvr>
                                      <p:tavLst>
                                        <p:tav tm="0">
                                          <p:val>
                                            <p:strVal val="#ppt_x"/>
                                          </p:val>
                                        </p:tav>
                                        <p:tav tm="100000">
                                          <p:val>
                                            <p:strVal val="#ppt_x"/>
                                          </p:val>
                                        </p:tav>
                                      </p:tavLst>
                                    </p:anim>
                                    <p:anim calcmode="lin" valueType="num">
                                      <p:cBhvr additive="base">
                                        <p:cTn id="10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P spid="18" grpId="0"/>
      <p:bldP spid="20" grpId="0"/>
      <p:bldP spid="22" grpId="0"/>
      <p:bldP spid="3" grpId="0" animBg="1"/>
      <p:bldP spid="23" grpId="0" animBg="1"/>
      <p:bldP spid="24" grpId="0" animBg="1"/>
      <p:bldP spid="25"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944562"/>
          </a:xfrm>
        </p:spPr>
        <p:txBody>
          <a:bodyPr>
            <a:noAutofit/>
          </a:bodyPr>
          <a:lstStyle/>
          <a:p>
            <a:r>
              <a:rPr lang="en-US" sz="3600" b="1" dirty="0"/>
              <a:t>What </a:t>
            </a:r>
            <a:r>
              <a:rPr lang="en-US" sz="3600" b="1" dirty="0" smtClean="0"/>
              <a:t>changes can help in this process?</a:t>
            </a:r>
            <a:endParaRPr lang="en-US" sz="3600" b="1" dirty="0"/>
          </a:p>
        </p:txBody>
      </p:sp>
      <p:sp>
        <p:nvSpPr>
          <p:cNvPr id="3" name="Content Placeholder 2"/>
          <p:cNvSpPr>
            <a:spLocks noGrp="1"/>
          </p:cNvSpPr>
          <p:nvPr>
            <p:ph idx="1"/>
          </p:nvPr>
        </p:nvSpPr>
        <p:spPr>
          <a:xfrm>
            <a:off x="1981200" y="1371600"/>
            <a:ext cx="5105400" cy="4678363"/>
          </a:xfrm>
        </p:spPr>
        <p:txBody>
          <a:bodyPr>
            <a:normAutofit fontScale="92500" lnSpcReduction="10000"/>
          </a:bodyPr>
          <a:lstStyle/>
          <a:p>
            <a:pPr marL="514350" indent="-514350">
              <a:buFont typeface="+mj-lt"/>
              <a:buAutoNum type="arabicPeriod"/>
            </a:pPr>
            <a:r>
              <a:rPr lang="en-US" dirty="0" smtClean="0"/>
              <a:t>Laws and regulations</a:t>
            </a:r>
          </a:p>
          <a:p>
            <a:pPr marL="514350" indent="-514350">
              <a:buFont typeface="+mj-lt"/>
              <a:buAutoNum type="arabicPeriod"/>
            </a:pPr>
            <a:endParaRPr lang="en-US" dirty="0"/>
          </a:p>
          <a:p>
            <a:pPr marL="514350" indent="-514350">
              <a:buFont typeface="+mj-lt"/>
              <a:buAutoNum type="arabicPeriod"/>
            </a:pPr>
            <a:r>
              <a:rPr lang="en-US" dirty="0" smtClean="0"/>
              <a:t>Public expectations &amp; access to information</a:t>
            </a:r>
          </a:p>
          <a:p>
            <a:pPr marL="514350" indent="-514350">
              <a:buFont typeface="+mj-lt"/>
              <a:buAutoNum type="arabicPeriod"/>
            </a:pPr>
            <a:endParaRPr lang="en-US" dirty="0" smtClean="0"/>
          </a:p>
          <a:p>
            <a:pPr marL="514350" indent="-514350">
              <a:buFont typeface="+mj-lt"/>
              <a:buAutoNum type="arabicPeriod"/>
            </a:pPr>
            <a:r>
              <a:rPr lang="en-US" u="sng" dirty="0"/>
              <a:t>Corporate </a:t>
            </a:r>
            <a:r>
              <a:rPr lang="en-US" u="sng" dirty="0" smtClean="0"/>
              <a:t>strategies</a:t>
            </a:r>
            <a:r>
              <a:rPr lang="en-US" dirty="0" smtClean="0"/>
              <a:t> </a:t>
            </a:r>
          </a:p>
          <a:p>
            <a:pPr marL="0" indent="0">
              <a:buNone/>
            </a:pPr>
            <a:r>
              <a:rPr lang="en-US" dirty="0"/>
              <a:t> </a:t>
            </a:r>
            <a:r>
              <a:rPr lang="en-US" dirty="0" smtClean="0"/>
              <a:t>                (2016?)</a:t>
            </a:r>
            <a:endParaRPr lang="en-US" u="sng" dirty="0"/>
          </a:p>
          <a:p>
            <a:pPr marL="514350" indent="-514350">
              <a:buFont typeface="+mj-lt"/>
              <a:buAutoNum type="arabicPeriod"/>
            </a:pPr>
            <a:endParaRPr lang="en-US" dirty="0" smtClean="0"/>
          </a:p>
          <a:p>
            <a:pPr marL="514350" indent="-514350">
              <a:buFont typeface="+mj-lt"/>
              <a:buAutoNum type="arabicPeriod" startAt="4"/>
            </a:pPr>
            <a:r>
              <a:rPr lang="en-US" dirty="0" smtClean="0"/>
              <a:t>Community </a:t>
            </a:r>
            <a:r>
              <a:rPr lang="en-US" dirty="0"/>
              <a:t>coordination</a:t>
            </a:r>
          </a:p>
          <a:p>
            <a:pPr marL="514350" indent="-514350">
              <a:buFont typeface="+mj-lt"/>
              <a:buAutoNum type="arabicPeriod" startAt="4"/>
            </a:pPr>
            <a:endParaRPr lang="en-US" dirty="0" smtClean="0"/>
          </a:p>
        </p:txBody>
      </p:sp>
      <p:sp>
        <p:nvSpPr>
          <p:cNvPr id="4" name="Slide Number Placeholder 3"/>
          <p:cNvSpPr>
            <a:spLocks noGrp="1"/>
          </p:cNvSpPr>
          <p:nvPr>
            <p:ph type="sldNum" sz="quarter" idx="12"/>
          </p:nvPr>
        </p:nvSpPr>
        <p:spPr/>
        <p:txBody>
          <a:bodyPr/>
          <a:lstStyle/>
          <a:p>
            <a:fld id="{929EEF88-F06E-457E-92D7-2351DFF30F2A}" type="slidenum">
              <a:rPr lang="en-US" smtClean="0"/>
              <a:t>13</a:t>
            </a:fld>
            <a:endParaRPr lang="en-US"/>
          </a:p>
        </p:txBody>
      </p:sp>
    </p:spTree>
    <p:extLst>
      <p:ext uri="{BB962C8B-B14F-4D97-AF65-F5344CB8AC3E}">
        <p14:creationId xmlns:p14="http://schemas.microsoft.com/office/powerpoint/2010/main" val="3279217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t>Take Away Points</a:t>
            </a:r>
            <a:endParaRPr lang="en-US" sz="3600" b="1" dirty="0"/>
          </a:p>
        </p:txBody>
      </p:sp>
      <p:sp>
        <p:nvSpPr>
          <p:cNvPr id="3" name="Content Placeholder 2"/>
          <p:cNvSpPr>
            <a:spLocks noGrp="1"/>
          </p:cNvSpPr>
          <p:nvPr>
            <p:ph idx="1"/>
          </p:nvPr>
        </p:nvSpPr>
        <p:spPr>
          <a:xfrm>
            <a:off x="838200" y="1371600"/>
            <a:ext cx="7467600" cy="4754563"/>
          </a:xfrm>
        </p:spPr>
        <p:txBody>
          <a:bodyPr>
            <a:normAutofit fontScale="92500" lnSpcReduction="10000"/>
          </a:bodyPr>
          <a:lstStyle/>
          <a:p>
            <a:r>
              <a:rPr lang="en-US" dirty="0" smtClean="0"/>
              <a:t>Health care governance exists</a:t>
            </a:r>
          </a:p>
          <a:p>
            <a:endParaRPr lang="en-US" dirty="0"/>
          </a:p>
          <a:p>
            <a:r>
              <a:rPr lang="en-US" dirty="0" smtClean="0"/>
              <a:t>It is NOT something THE GOVERNMENT does to us, </a:t>
            </a:r>
          </a:p>
          <a:p>
            <a:endParaRPr lang="en-US" dirty="0" smtClean="0"/>
          </a:p>
          <a:p>
            <a:r>
              <a:rPr lang="en-US" dirty="0" smtClean="0"/>
              <a:t>It’s is something we do to ourselves</a:t>
            </a:r>
          </a:p>
          <a:p>
            <a:pPr lvl="1"/>
            <a:r>
              <a:rPr lang="en-US" dirty="0" smtClean="0"/>
              <a:t>And that we re-enact and reinforce in our routine activities</a:t>
            </a:r>
          </a:p>
          <a:p>
            <a:endParaRPr lang="en-US" dirty="0" smtClean="0"/>
          </a:p>
          <a:p>
            <a:r>
              <a:rPr lang="en-US" dirty="0" smtClean="0"/>
              <a:t>So, we can change it.</a:t>
            </a:r>
            <a:endParaRPr lang="en-US" dirty="0"/>
          </a:p>
        </p:txBody>
      </p:sp>
      <p:sp>
        <p:nvSpPr>
          <p:cNvPr id="4" name="Slide Number Placeholder 3"/>
          <p:cNvSpPr>
            <a:spLocks noGrp="1"/>
          </p:cNvSpPr>
          <p:nvPr>
            <p:ph type="sldNum" sz="quarter" idx="12"/>
          </p:nvPr>
        </p:nvSpPr>
        <p:spPr/>
        <p:txBody>
          <a:bodyPr/>
          <a:lstStyle/>
          <a:p>
            <a:fld id="{929EEF88-F06E-457E-92D7-2351DFF30F2A}" type="slidenum">
              <a:rPr lang="en-US" smtClean="0"/>
              <a:t>14</a:t>
            </a:fld>
            <a:endParaRPr lang="en-US"/>
          </a:p>
        </p:txBody>
      </p:sp>
    </p:spTree>
    <p:extLst>
      <p:ext uri="{BB962C8B-B14F-4D97-AF65-F5344CB8AC3E}">
        <p14:creationId xmlns:p14="http://schemas.microsoft.com/office/powerpoint/2010/main" val="330047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534400" cy="5562600"/>
          </a:xfrm>
        </p:spPr>
        <p:txBody>
          <a:bodyPr>
            <a:normAutofit/>
          </a:bodyPr>
          <a:lstStyle/>
          <a:p>
            <a:pPr>
              <a:lnSpc>
                <a:spcPct val="150000"/>
              </a:lnSpc>
              <a:spcBef>
                <a:spcPts val="0"/>
              </a:spcBef>
            </a:pPr>
            <a:r>
              <a:rPr lang="en-US" sz="4000" b="1" dirty="0">
                <a:ea typeface="Calibri"/>
                <a:cs typeface="Times New Roman"/>
              </a:rPr>
              <a:t>Rethinking </a:t>
            </a:r>
            <a:r>
              <a:rPr lang="en-US" sz="4000" b="1" dirty="0" smtClean="0">
                <a:ea typeface="Calibri"/>
                <a:cs typeface="Times New Roman"/>
              </a:rPr>
              <a:t/>
            </a:r>
            <a:br>
              <a:rPr lang="en-US" sz="4000" b="1" dirty="0" smtClean="0">
                <a:ea typeface="Calibri"/>
                <a:cs typeface="Times New Roman"/>
              </a:rPr>
            </a:br>
            <a:r>
              <a:rPr lang="en-US" sz="4000" b="1" dirty="0" smtClean="0">
                <a:ea typeface="Calibri"/>
                <a:cs typeface="Times New Roman"/>
              </a:rPr>
              <a:t>Health </a:t>
            </a:r>
            <a:r>
              <a:rPr lang="en-US" sz="4000" b="1" dirty="0">
                <a:ea typeface="Calibri"/>
                <a:cs typeface="Times New Roman"/>
              </a:rPr>
              <a:t>Care </a:t>
            </a:r>
            <a:r>
              <a:rPr lang="en-US" sz="4000" b="1" dirty="0" smtClean="0">
                <a:ea typeface="Calibri"/>
                <a:cs typeface="Times New Roman"/>
              </a:rPr>
              <a:t>Governance</a:t>
            </a:r>
            <a:br>
              <a:rPr lang="en-US" sz="4000" b="1" dirty="0" smtClean="0">
                <a:ea typeface="Calibri"/>
                <a:cs typeface="Times New Roman"/>
              </a:rPr>
            </a:br>
            <a:r>
              <a:rPr lang="en-US" sz="4000" b="1" dirty="0" smtClean="0">
                <a:ea typeface="Calibri"/>
                <a:cs typeface="Times New Roman"/>
              </a:rPr>
              <a:t>and </a:t>
            </a:r>
            <a:br>
              <a:rPr lang="en-US" sz="4000" b="1" dirty="0" smtClean="0">
                <a:ea typeface="Calibri"/>
                <a:cs typeface="Times New Roman"/>
              </a:rPr>
            </a:br>
            <a:r>
              <a:rPr lang="en-US" sz="4000" b="1" dirty="0" smtClean="0">
                <a:ea typeface="Calibri"/>
                <a:cs typeface="Times New Roman"/>
              </a:rPr>
              <a:t>Corporate </a:t>
            </a:r>
            <a:r>
              <a:rPr lang="en-US" sz="4000" b="1" dirty="0">
                <a:ea typeface="Calibri"/>
                <a:cs typeface="Times New Roman"/>
              </a:rPr>
              <a:t>Governance</a:t>
            </a:r>
            <a:r>
              <a:rPr lang="en-US" sz="3600" dirty="0">
                <a:ea typeface="Calibri"/>
                <a:cs typeface="Times New Roman"/>
              </a:rPr>
              <a:t/>
            </a:r>
            <a:br>
              <a:rPr lang="en-US" sz="3600" dirty="0">
                <a:ea typeface="Calibri"/>
                <a:cs typeface="Times New Roman"/>
              </a:rPr>
            </a:br>
            <a:r>
              <a:rPr lang="en-US" sz="2200" dirty="0">
                <a:ea typeface="Calibri"/>
                <a:cs typeface="Times New Roman"/>
              </a:rPr>
              <a:t> </a:t>
            </a:r>
            <a:r>
              <a:rPr lang="en-US" sz="2200" dirty="0" smtClean="0">
                <a:ea typeface="Calibri"/>
                <a:cs typeface="Times New Roman"/>
              </a:rPr>
              <a:t/>
            </a:r>
            <a:br>
              <a:rPr lang="en-US" sz="2200" dirty="0" smtClean="0">
                <a:ea typeface="Calibri"/>
                <a:cs typeface="Times New Roman"/>
              </a:rPr>
            </a:br>
            <a:r>
              <a:rPr lang="en-US" sz="2200" dirty="0">
                <a:ea typeface="Calibri"/>
                <a:cs typeface="Times New Roman"/>
              </a:rPr>
              <a:t/>
            </a:r>
            <a:br>
              <a:rPr lang="en-US" sz="2200" dirty="0">
                <a:ea typeface="Calibri"/>
                <a:cs typeface="Times New Roman"/>
              </a:rPr>
            </a:br>
            <a:r>
              <a:rPr lang="en-US" sz="2400" b="1" dirty="0">
                <a:ea typeface="Calibri"/>
                <a:cs typeface="Times New Roman"/>
              </a:rPr>
              <a:t>Michael D. McGinnis, Ph.D</a:t>
            </a:r>
            <a:r>
              <a:rPr lang="en-US" sz="2400" b="1" dirty="0" smtClean="0">
                <a:ea typeface="Calibri"/>
                <a:cs typeface="Times New Roman"/>
              </a:rPr>
              <a:t>.</a:t>
            </a:r>
            <a:endParaRPr lang="en-US" sz="4000" dirty="0"/>
          </a:p>
        </p:txBody>
      </p:sp>
    </p:spTree>
    <p:extLst>
      <p:ext uri="{BB962C8B-B14F-4D97-AF65-F5344CB8AC3E}">
        <p14:creationId xmlns:p14="http://schemas.microsoft.com/office/powerpoint/2010/main" val="845738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600" b="1" dirty="0" smtClean="0"/>
              <a:t>Health Care Governance</a:t>
            </a:r>
            <a:endParaRPr lang="en-US" b="1" dirty="0"/>
          </a:p>
        </p:txBody>
      </p:sp>
      <p:sp>
        <p:nvSpPr>
          <p:cNvPr id="3" name="Content Placeholder 2"/>
          <p:cNvSpPr>
            <a:spLocks noGrp="1"/>
          </p:cNvSpPr>
          <p:nvPr>
            <p:ph idx="1"/>
          </p:nvPr>
        </p:nvSpPr>
        <p:spPr>
          <a:xfrm>
            <a:off x="457200" y="914400"/>
            <a:ext cx="8229600" cy="5715000"/>
          </a:xfrm>
        </p:spPr>
        <p:txBody>
          <a:bodyPr>
            <a:normAutofit fontScale="92500" lnSpcReduction="10000"/>
          </a:bodyPr>
          <a:lstStyle/>
          <a:p>
            <a:r>
              <a:rPr lang="en-US" dirty="0" smtClean="0"/>
              <a:t>Does it exist?</a:t>
            </a:r>
          </a:p>
          <a:p>
            <a:pPr lvl="1"/>
            <a:r>
              <a:rPr lang="en-US" dirty="0" smtClean="0"/>
              <a:t>Yes, but it involves more than just government</a:t>
            </a:r>
          </a:p>
          <a:p>
            <a:pPr lvl="1"/>
            <a:r>
              <a:rPr lang="en-US" dirty="0" smtClean="0"/>
              <a:t>Regional variation provides evidence that health care governance matters</a:t>
            </a:r>
          </a:p>
          <a:p>
            <a:r>
              <a:rPr lang="en-US" dirty="0" smtClean="0"/>
              <a:t>Implementing SDM, IDC would constitute a change in governance</a:t>
            </a:r>
          </a:p>
          <a:p>
            <a:pPr lvl="1"/>
            <a:r>
              <a:rPr lang="en-US" dirty="0" smtClean="0"/>
              <a:t>Success requires supportive changes in institutional context (professional education, practice, payment, organizations’ procedures, norms, social expectations)</a:t>
            </a:r>
          </a:p>
          <a:p>
            <a:r>
              <a:rPr lang="en-US" dirty="0" smtClean="0"/>
              <a:t>After lunch: Examples of successful implementation, at corporate or regional level </a:t>
            </a:r>
          </a:p>
          <a:p>
            <a:pPr lvl="1"/>
            <a:r>
              <a:rPr lang="en-US" dirty="0"/>
              <a:t>L</a:t>
            </a:r>
            <a:r>
              <a:rPr lang="en-US" dirty="0" smtClean="0"/>
              <a:t>ook for mutually reinforcing changes in laws, norms, procedures, expectations</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929EEF88-F06E-457E-92D7-2351DFF30F2A}" type="slidenum">
              <a:rPr lang="en-US" smtClean="0"/>
              <a:t>3</a:t>
            </a:fld>
            <a:endParaRPr lang="en-US"/>
          </a:p>
        </p:txBody>
      </p:sp>
    </p:spTree>
    <p:extLst>
      <p:ext uri="{BB962C8B-B14F-4D97-AF65-F5344CB8AC3E}">
        <p14:creationId xmlns:p14="http://schemas.microsoft.com/office/powerpoint/2010/main" val="109633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Sources of Frustration</a:t>
            </a:r>
            <a:endParaRPr lang="en-US" sz="3600" b="1" dirty="0"/>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dirty="0" smtClean="0"/>
              <a:t>Success stories often difficult to sustain or to scale up</a:t>
            </a:r>
          </a:p>
          <a:p>
            <a:r>
              <a:rPr lang="en-US" dirty="0" smtClean="0"/>
              <a:t>SDM in play since at least 1982 – how much progress?</a:t>
            </a:r>
          </a:p>
          <a:p>
            <a:r>
              <a:rPr lang="en-US" dirty="0" smtClean="0"/>
              <a:t>David </a:t>
            </a:r>
            <a:r>
              <a:rPr lang="en-US" dirty="0" err="1" smtClean="0"/>
              <a:t>Goldhill’s</a:t>
            </a:r>
            <a:r>
              <a:rPr lang="en-US" dirty="0" smtClean="0"/>
              <a:t> diagnosis: </a:t>
            </a:r>
          </a:p>
          <a:p>
            <a:pPr lvl="1"/>
            <a:r>
              <a:rPr lang="en-US" dirty="0" smtClean="0"/>
              <a:t>System dominated by wrong kind of customers</a:t>
            </a:r>
          </a:p>
          <a:p>
            <a:pPr lvl="1"/>
            <a:r>
              <a:rPr lang="en-US" dirty="0" smtClean="0"/>
              <a:t>And its dynamics undermine efforts like SDM </a:t>
            </a:r>
          </a:p>
          <a:p>
            <a:r>
              <a:rPr lang="en-US" dirty="0" smtClean="0"/>
              <a:t>Saying “Let there be a market” is not enough</a:t>
            </a:r>
          </a:p>
          <a:p>
            <a:pPr lvl="1"/>
            <a:r>
              <a:rPr lang="en-US" dirty="0" smtClean="0"/>
              <a:t>Efficient markets are embedded in broader institutional context</a:t>
            </a:r>
            <a:endParaRPr lang="en-US" dirty="0"/>
          </a:p>
        </p:txBody>
      </p:sp>
      <p:sp>
        <p:nvSpPr>
          <p:cNvPr id="4" name="Slide Number Placeholder 3"/>
          <p:cNvSpPr>
            <a:spLocks noGrp="1"/>
          </p:cNvSpPr>
          <p:nvPr>
            <p:ph type="sldNum" sz="quarter" idx="12"/>
          </p:nvPr>
        </p:nvSpPr>
        <p:spPr/>
        <p:txBody>
          <a:bodyPr/>
          <a:lstStyle/>
          <a:p>
            <a:fld id="{929EEF88-F06E-457E-92D7-2351DFF30F2A}" type="slidenum">
              <a:rPr lang="en-US" smtClean="0"/>
              <a:t>4</a:t>
            </a:fld>
            <a:endParaRPr lang="en-US"/>
          </a:p>
        </p:txBody>
      </p:sp>
    </p:spTree>
    <p:extLst>
      <p:ext uri="{BB962C8B-B14F-4D97-AF65-F5344CB8AC3E}">
        <p14:creationId xmlns:p14="http://schemas.microsoft.com/office/powerpoint/2010/main" val="162049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t>Understanding Policy Systems</a:t>
            </a:r>
            <a:endParaRPr lang="en-US" sz="3600" b="1"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smtClean="0"/>
              <a:t>David </a:t>
            </a:r>
            <a:r>
              <a:rPr lang="en-US" dirty="0" err="1" smtClean="0"/>
              <a:t>Goldhill</a:t>
            </a:r>
            <a:r>
              <a:rPr lang="en-US" dirty="0" smtClean="0"/>
              <a:t> argues that health care is not so unique as a “market” – I’d  say health care is not so unique as a “policy system”</a:t>
            </a:r>
          </a:p>
          <a:p>
            <a:pPr lvl="1"/>
            <a:r>
              <a:rPr lang="en-US" dirty="0" smtClean="0"/>
              <a:t>All policy systems are complex, and </a:t>
            </a:r>
          </a:p>
          <a:p>
            <a:pPr lvl="1"/>
            <a:r>
              <a:rPr lang="en-US" dirty="0" smtClean="0"/>
              <a:t>In U.S. all lack a central dominant decision point</a:t>
            </a:r>
          </a:p>
          <a:p>
            <a:pPr lvl="1"/>
            <a:r>
              <a:rPr lang="en-US" dirty="0" smtClean="0"/>
              <a:t>Goal of reform should be to shape </a:t>
            </a:r>
            <a:r>
              <a:rPr lang="en-US" b="1" u="sng" dirty="0" smtClean="0"/>
              <a:t>process</a:t>
            </a:r>
            <a:r>
              <a:rPr lang="en-US" dirty="0" smtClean="0"/>
              <a:t> of improvement </a:t>
            </a:r>
          </a:p>
          <a:p>
            <a:pPr lvl="1"/>
            <a:r>
              <a:rPr lang="en-US" dirty="0" smtClean="0"/>
              <a:t>to realize great ideas of SDM, PCMH, ACOs, etc.</a:t>
            </a:r>
          </a:p>
          <a:p>
            <a:r>
              <a:rPr lang="en-US" dirty="0" smtClean="0"/>
              <a:t>Unusual in continuing importance of localism</a:t>
            </a:r>
          </a:p>
          <a:p>
            <a:pPr lvl="1"/>
            <a:r>
              <a:rPr lang="en-US" dirty="0" smtClean="0"/>
              <a:t>Potential basis for shared sense of </a:t>
            </a:r>
            <a:r>
              <a:rPr lang="en-US" b="1" u="sng" dirty="0" smtClean="0"/>
              <a:t>stewardship</a:t>
            </a:r>
          </a:p>
        </p:txBody>
      </p:sp>
      <p:sp>
        <p:nvSpPr>
          <p:cNvPr id="4" name="Slide Number Placeholder 3"/>
          <p:cNvSpPr>
            <a:spLocks noGrp="1"/>
          </p:cNvSpPr>
          <p:nvPr>
            <p:ph type="sldNum" sz="quarter" idx="12"/>
          </p:nvPr>
        </p:nvSpPr>
        <p:spPr/>
        <p:txBody>
          <a:bodyPr/>
          <a:lstStyle/>
          <a:p>
            <a:fld id="{929EEF88-F06E-457E-92D7-2351DFF30F2A}" type="slidenum">
              <a:rPr lang="en-US" smtClean="0"/>
              <a:t>5</a:t>
            </a:fld>
            <a:endParaRPr lang="en-US"/>
          </a:p>
        </p:txBody>
      </p:sp>
    </p:spTree>
    <p:extLst>
      <p:ext uri="{BB962C8B-B14F-4D97-AF65-F5344CB8AC3E}">
        <p14:creationId xmlns:p14="http://schemas.microsoft.com/office/powerpoint/2010/main" val="92305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smtClean="0"/>
              <a:t>Elinor Ostrom and the “Health Commons”</a:t>
            </a:r>
            <a:endParaRPr lang="en-US" sz="3600" b="1" dirty="0"/>
          </a:p>
        </p:txBody>
      </p:sp>
      <p:sp>
        <p:nvSpPr>
          <p:cNvPr id="3" name="Content Placeholder 2"/>
          <p:cNvSpPr>
            <a:spLocks noGrp="1"/>
          </p:cNvSpPr>
          <p:nvPr>
            <p:ph idx="1"/>
          </p:nvPr>
        </p:nvSpPr>
        <p:spPr>
          <a:xfrm>
            <a:off x="457200" y="1447800"/>
            <a:ext cx="8229600" cy="4678363"/>
          </a:xfrm>
        </p:spPr>
        <p:txBody>
          <a:bodyPr/>
          <a:lstStyle/>
          <a:p>
            <a:r>
              <a:rPr lang="en-US" dirty="0" smtClean="0"/>
              <a:t>2009 Nobel Prize in Economics for community-based management of resource commons</a:t>
            </a:r>
          </a:p>
          <a:p>
            <a:pPr lvl="1"/>
            <a:r>
              <a:rPr lang="en-US" dirty="0" smtClean="0"/>
              <a:t>An alternative to market vs. government control</a:t>
            </a:r>
          </a:p>
          <a:p>
            <a:pPr lvl="1"/>
            <a:r>
              <a:rPr lang="en-US" dirty="0" smtClean="0"/>
              <a:t>“</a:t>
            </a:r>
            <a:r>
              <a:rPr lang="en-US" b="1" u="sng" dirty="0" smtClean="0"/>
              <a:t>Polycentric</a:t>
            </a:r>
            <a:r>
              <a:rPr lang="en-US" dirty="0" smtClean="0"/>
              <a:t>” governance</a:t>
            </a:r>
          </a:p>
          <a:p>
            <a:r>
              <a:rPr lang="en-US" dirty="0" smtClean="0"/>
              <a:t>Analogy is useful but not exact</a:t>
            </a:r>
          </a:p>
          <a:p>
            <a:pPr lvl="1"/>
            <a:r>
              <a:rPr lang="en-US" b="1" u="sng" dirty="0" smtClean="0"/>
              <a:t>Coordination</a:t>
            </a:r>
            <a:r>
              <a:rPr lang="en-US" dirty="0" smtClean="0"/>
              <a:t> of multiple programs is needed</a:t>
            </a:r>
          </a:p>
          <a:p>
            <a:pPr lvl="1"/>
            <a:r>
              <a:rPr lang="en-US" dirty="0" smtClean="0"/>
              <a:t>A health commons needs </a:t>
            </a:r>
            <a:r>
              <a:rPr lang="en-US" b="1" u="sng" dirty="0" smtClean="0"/>
              <a:t>leaders</a:t>
            </a:r>
            <a:r>
              <a:rPr lang="en-US" dirty="0" smtClean="0"/>
              <a:t> who both cooperate and achieve own corporate mission</a:t>
            </a:r>
          </a:p>
          <a:p>
            <a:pPr lvl="1"/>
            <a:r>
              <a:rPr lang="en-US" b="1" u="sng" dirty="0" smtClean="0"/>
              <a:t>Engage</a:t>
            </a:r>
            <a:r>
              <a:rPr lang="en-US" dirty="0" smtClean="0"/>
              <a:t> patients in care and public in governance</a:t>
            </a:r>
            <a:endParaRPr lang="en-US" dirty="0"/>
          </a:p>
        </p:txBody>
      </p:sp>
      <p:sp>
        <p:nvSpPr>
          <p:cNvPr id="4" name="Slide Number Placeholder 3"/>
          <p:cNvSpPr>
            <a:spLocks noGrp="1"/>
          </p:cNvSpPr>
          <p:nvPr>
            <p:ph type="sldNum" sz="quarter" idx="12"/>
          </p:nvPr>
        </p:nvSpPr>
        <p:spPr/>
        <p:txBody>
          <a:bodyPr/>
          <a:lstStyle/>
          <a:p>
            <a:fld id="{929EEF88-F06E-457E-92D7-2351DFF30F2A}" type="slidenum">
              <a:rPr lang="en-US" smtClean="0"/>
              <a:t>6</a:t>
            </a:fld>
            <a:endParaRPr lang="en-US"/>
          </a:p>
        </p:txBody>
      </p:sp>
    </p:spTree>
    <p:extLst>
      <p:ext uri="{BB962C8B-B14F-4D97-AF65-F5344CB8AC3E}">
        <p14:creationId xmlns:p14="http://schemas.microsoft.com/office/powerpoint/2010/main" val="210250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685800"/>
          </a:xfrm>
        </p:spPr>
        <p:txBody>
          <a:bodyPr>
            <a:noAutofit/>
          </a:bodyPr>
          <a:lstStyle/>
          <a:p>
            <a:r>
              <a:rPr lang="en-US" sz="3200" b="1" dirty="0" smtClean="0"/>
              <a:t>Frustrations in Regional Stewardship</a:t>
            </a:r>
            <a:endParaRPr lang="en-US" sz="3200" b="1" dirty="0"/>
          </a:p>
        </p:txBody>
      </p:sp>
      <p:sp>
        <p:nvSpPr>
          <p:cNvPr id="3" name="Content Placeholder 2"/>
          <p:cNvSpPr>
            <a:spLocks noGrp="1"/>
          </p:cNvSpPr>
          <p:nvPr>
            <p:ph idx="1"/>
          </p:nvPr>
        </p:nvSpPr>
        <p:spPr>
          <a:xfrm>
            <a:off x="228600" y="1066800"/>
            <a:ext cx="8763000" cy="5486400"/>
          </a:xfrm>
        </p:spPr>
        <p:txBody>
          <a:bodyPr>
            <a:noAutofit/>
          </a:bodyPr>
          <a:lstStyle/>
          <a:p>
            <a:r>
              <a:rPr lang="en-US" sz="2400" u="sng" dirty="0" smtClean="0"/>
              <a:t>1932</a:t>
            </a:r>
            <a:r>
              <a:rPr lang="en-US" sz="2400" dirty="0" smtClean="0"/>
              <a:t>: Committee on Costs of Medical Care</a:t>
            </a:r>
          </a:p>
          <a:p>
            <a:pPr lvl="1"/>
            <a:r>
              <a:rPr lang="en-US" sz="2000" dirty="0" smtClean="0"/>
              <a:t>Proposals too radical, even for New Deal;  AMA opposition</a:t>
            </a:r>
          </a:p>
          <a:p>
            <a:pPr lvl="1"/>
            <a:endParaRPr lang="en-US" sz="2000" dirty="0" smtClean="0"/>
          </a:p>
          <a:p>
            <a:r>
              <a:rPr lang="en-US" sz="2400" u="sng" dirty="0" smtClean="0"/>
              <a:t>1946-1974</a:t>
            </a:r>
            <a:r>
              <a:rPr lang="en-US" sz="2400" dirty="0" smtClean="0"/>
              <a:t>: Hill-Burton Act (</a:t>
            </a:r>
            <a:r>
              <a:rPr lang="en-US" sz="2400" dirty="0"/>
              <a:t>Hospital Survey and Construction </a:t>
            </a:r>
            <a:r>
              <a:rPr lang="en-US" sz="2400" dirty="0" smtClean="0"/>
              <a:t>Act)</a:t>
            </a:r>
          </a:p>
          <a:p>
            <a:pPr lvl="1"/>
            <a:r>
              <a:rPr lang="en-US" sz="2000" dirty="0" smtClean="0"/>
              <a:t>Distributive politics dominated planning processes, over-capacity</a:t>
            </a:r>
          </a:p>
          <a:p>
            <a:pPr lvl="1"/>
            <a:endParaRPr lang="en-US" sz="2000" dirty="0" smtClean="0"/>
          </a:p>
          <a:p>
            <a:r>
              <a:rPr lang="en-US" sz="2400" u="sng" dirty="0" smtClean="0"/>
              <a:t>1960s-1980s</a:t>
            </a:r>
            <a:r>
              <a:rPr lang="en-US" sz="2400" b="1" dirty="0" smtClean="0"/>
              <a:t>: </a:t>
            </a:r>
            <a:r>
              <a:rPr lang="en-US" sz="2400" dirty="0" smtClean="0"/>
              <a:t>Neighborhood Health Centers, then Community Health Centers</a:t>
            </a:r>
          </a:p>
          <a:p>
            <a:pPr lvl="1"/>
            <a:r>
              <a:rPr lang="en-US" sz="2000" dirty="0" smtClean="0"/>
              <a:t>Lacked a powerful </a:t>
            </a:r>
            <a:r>
              <a:rPr lang="en-US" sz="2000" i="1" dirty="0" smtClean="0"/>
              <a:t>national </a:t>
            </a:r>
            <a:r>
              <a:rPr lang="en-US" sz="2000" dirty="0" smtClean="0"/>
              <a:t>constituency  -- strong in some communities</a:t>
            </a:r>
          </a:p>
          <a:p>
            <a:pPr lvl="1"/>
            <a:endParaRPr lang="en-US" sz="2000" dirty="0" smtClean="0"/>
          </a:p>
          <a:p>
            <a:r>
              <a:rPr lang="en-US" sz="2400" u="sng" dirty="0" smtClean="0"/>
              <a:t>1966: </a:t>
            </a:r>
            <a:r>
              <a:rPr lang="en-US" sz="2400" dirty="0" smtClean="0"/>
              <a:t> </a:t>
            </a:r>
            <a:r>
              <a:rPr lang="en-US" sz="2400" dirty="0"/>
              <a:t>Comprehensive Health Planning Act </a:t>
            </a:r>
            <a:endParaRPr lang="en-US" sz="2400" dirty="0" smtClean="0"/>
          </a:p>
          <a:p>
            <a:pPr lvl="1"/>
            <a:r>
              <a:rPr lang="en-US" sz="2000" dirty="0" smtClean="0"/>
              <a:t>Unfunded mandates, no enforcement authority, philanthropic paternalism</a:t>
            </a:r>
          </a:p>
        </p:txBody>
      </p:sp>
      <p:sp>
        <p:nvSpPr>
          <p:cNvPr id="4" name="Slide Number Placeholder 3"/>
          <p:cNvSpPr>
            <a:spLocks noGrp="1"/>
          </p:cNvSpPr>
          <p:nvPr>
            <p:ph type="sldNum" sz="quarter" idx="12"/>
          </p:nvPr>
        </p:nvSpPr>
        <p:spPr/>
        <p:txBody>
          <a:bodyPr/>
          <a:lstStyle/>
          <a:p>
            <a:fld id="{929EEF88-F06E-457E-92D7-2351DFF30F2A}"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319625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10600" cy="6019800"/>
          </a:xfrm>
        </p:spPr>
        <p:txBody>
          <a:bodyPr>
            <a:normAutofit/>
          </a:bodyPr>
          <a:lstStyle/>
          <a:p>
            <a:r>
              <a:rPr lang="en-US" sz="2400" u="sng" dirty="0" smtClean="0"/>
              <a:t>1974:</a:t>
            </a:r>
            <a:r>
              <a:rPr lang="en-US" sz="2400" dirty="0" smtClean="0"/>
              <a:t> HPRDA (Health Planning and Resource Development Act), established Health Systems Agencies</a:t>
            </a:r>
          </a:p>
          <a:p>
            <a:pPr lvl="1"/>
            <a:r>
              <a:rPr lang="en-US" sz="2000" dirty="0" smtClean="0"/>
              <a:t>Unfunded mandates, tokenism, unstable coalition/constituency</a:t>
            </a:r>
          </a:p>
          <a:p>
            <a:pPr lvl="1"/>
            <a:endParaRPr lang="en-US" sz="2400" u="sng" dirty="0" smtClean="0"/>
          </a:p>
          <a:p>
            <a:r>
              <a:rPr lang="en-US" sz="2400" u="sng" dirty="0" smtClean="0"/>
              <a:t>1970s-today</a:t>
            </a:r>
            <a:r>
              <a:rPr lang="en-US" sz="2400" dirty="0" smtClean="0"/>
              <a:t>: CON (Certificate of Need) requirements</a:t>
            </a:r>
          </a:p>
          <a:p>
            <a:pPr lvl="1"/>
            <a:r>
              <a:rPr lang="en-US" sz="2000" dirty="0" smtClean="0"/>
              <a:t>Mandated then left as voluntary, </a:t>
            </a:r>
          </a:p>
          <a:p>
            <a:pPr lvl="1"/>
            <a:r>
              <a:rPr lang="en-US" sz="2000" dirty="0"/>
              <a:t>M</a:t>
            </a:r>
            <a:r>
              <a:rPr lang="en-US" sz="2000" dirty="0" smtClean="0"/>
              <a:t>ired in minutiae, regulatory capture </a:t>
            </a:r>
          </a:p>
          <a:p>
            <a:endParaRPr lang="en-US" sz="2400" u="sng" dirty="0" smtClean="0"/>
          </a:p>
          <a:p>
            <a:r>
              <a:rPr lang="en-US" sz="2400" u="sng" dirty="0" smtClean="0"/>
              <a:t>1970s-today</a:t>
            </a:r>
            <a:r>
              <a:rPr lang="en-US" sz="2400" dirty="0" smtClean="0"/>
              <a:t>: HMOs and other managed care organizations</a:t>
            </a:r>
          </a:p>
          <a:p>
            <a:pPr lvl="1"/>
            <a:r>
              <a:rPr lang="en-US" sz="2000" dirty="0" smtClean="0"/>
              <a:t>Public backlash against perception of excessive cost concerns</a:t>
            </a:r>
          </a:p>
          <a:p>
            <a:pPr lvl="1"/>
            <a:endParaRPr lang="en-US" sz="2000" dirty="0"/>
          </a:p>
          <a:p>
            <a:pPr lvl="0"/>
            <a:r>
              <a:rPr lang="en-US" sz="2400" u="sng" dirty="0" smtClean="0"/>
              <a:t>2010 - future</a:t>
            </a:r>
            <a:r>
              <a:rPr lang="en-US" sz="2400" dirty="0" smtClean="0"/>
              <a:t>: ACA </a:t>
            </a:r>
            <a:r>
              <a:rPr lang="en-US" sz="2400" dirty="0" smtClean="0">
                <a:solidFill>
                  <a:prstClr val="black"/>
                </a:solidFill>
              </a:rPr>
              <a:t>may </a:t>
            </a:r>
            <a:r>
              <a:rPr lang="en-US" sz="2400" dirty="0">
                <a:solidFill>
                  <a:prstClr val="black"/>
                </a:solidFill>
              </a:rPr>
              <a:t>facilitate regional collaboration </a:t>
            </a:r>
            <a:endParaRPr lang="en-US" sz="2400" dirty="0" smtClean="0">
              <a:solidFill>
                <a:prstClr val="black"/>
              </a:solidFill>
            </a:endParaRPr>
          </a:p>
          <a:p>
            <a:pPr lvl="1"/>
            <a:r>
              <a:rPr lang="en-US" sz="2000" dirty="0" smtClean="0">
                <a:solidFill>
                  <a:prstClr val="black"/>
                </a:solidFill>
              </a:rPr>
              <a:t>But already evidence of strategic response, as </a:t>
            </a:r>
            <a:r>
              <a:rPr lang="en-US" sz="2000" dirty="0">
                <a:solidFill>
                  <a:prstClr val="black"/>
                </a:solidFill>
              </a:rPr>
              <a:t>employers reduce health </a:t>
            </a:r>
            <a:r>
              <a:rPr lang="en-US" sz="2000" dirty="0" smtClean="0">
                <a:solidFill>
                  <a:prstClr val="black"/>
                </a:solidFill>
              </a:rPr>
              <a:t>coverage and increased consolidation among health care providers, thereby removing influence of non-health care employers</a:t>
            </a:r>
            <a:endParaRPr lang="en-US" sz="2000" dirty="0">
              <a:solidFill>
                <a:prstClr val="black"/>
              </a:solidFill>
            </a:endParaRPr>
          </a:p>
          <a:p>
            <a:endParaRPr lang="en-US" sz="2400" u="sng" dirty="0" smtClean="0"/>
          </a:p>
        </p:txBody>
      </p:sp>
      <p:sp>
        <p:nvSpPr>
          <p:cNvPr id="4" name="Slide Number Placeholder 3"/>
          <p:cNvSpPr>
            <a:spLocks noGrp="1"/>
          </p:cNvSpPr>
          <p:nvPr>
            <p:ph type="sldNum" sz="quarter" idx="12"/>
          </p:nvPr>
        </p:nvSpPr>
        <p:spPr/>
        <p:txBody>
          <a:bodyPr/>
          <a:lstStyle/>
          <a:p>
            <a:fld id="{929EEF88-F06E-457E-92D7-2351DFF30F2A}" type="slidenum">
              <a:rPr lang="en-US" smtClean="0"/>
              <a:t>8</a:t>
            </a:fld>
            <a:endParaRPr lang="en-US"/>
          </a:p>
        </p:txBody>
      </p:sp>
    </p:spTree>
    <p:extLst>
      <p:ext uri="{BB962C8B-B14F-4D97-AF65-F5344CB8AC3E}">
        <p14:creationId xmlns:p14="http://schemas.microsoft.com/office/powerpoint/2010/main" val="258082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t>Learning from Previous Efforts</a:t>
            </a:r>
            <a:endParaRPr lang="en-US" sz="3200" b="1"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dirty="0" smtClean="0">
                <a:solidFill>
                  <a:prstClr val="black"/>
                </a:solidFill>
              </a:rPr>
              <a:t>Unintended consequences are ubiquitous</a:t>
            </a:r>
          </a:p>
          <a:p>
            <a:pPr lvl="1"/>
            <a:r>
              <a:rPr lang="en-US" dirty="0" smtClean="0">
                <a:solidFill>
                  <a:prstClr val="black"/>
                </a:solidFill>
              </a:rPr>
              <a:t>Not enough to be CMS Czar -  see effects of ACA </a:t>
            </a:r>
          </a:p>
          <a:p>
            <a:r>
              <a:rPr lang="en-US" dirty="0" smtClean="0">
                <a:solidFill>
                  <a:prstClr val="black"/>
                </a:solidFill>
              </a:rPr>
              <a:t>We should try to </a:t>
            </a:r>
            <a:r>
              <a:rPr lang="en-US" u="sng" dirty="0" smtClean="0">
                <a:solidFill>
                  <a:prstClr val="black"/>
                </a:solidFill>
              </a:rPr>
              <a:t>anticipate</a:t>
            </a:r>
            <a:r>
              <a:rPr lang="en-US" dirty="0" smtClean="0">
                <a:solidFill>
                  <a:prstClr val="black"/>
                </a:solidFill>
              </a:rPr>
              <a:t> potentially adverse reactions to new regulations</a:t>
            </a:r>
          </a:p>
          <a:p>
            <a:pPr lvl="1"/>
            <a:r>
              <a:rPr lang="en-US" dirty="0" smtClean="0">
                <a:solidFill>
                  <a:prstClr val="black"/>
                </a:solidFill>
              </a:rPr>
              <a:t>Build a </a:t>
            </a:r>
            <a:r>
              <a:rPr lang="en-US" u="sng" dirty="0" smtClean="0">
                <a:solidFill>
                  <a:prstClr val="black"/>
                </a:solidFill>
              </a:rPr>
              <a:t>process</a:t>
            </a:r>
            <a:r>
              <a:rPr lang="en-US" dirty="0" smtClean="0">
                <a:solidFill>
                  <a:prstClr val="black"/>
                </a:solidFill>
              </a:rPr>
              <a:t> for improvement</a:t>
            </a:r>
          </a:p>
          <a:p>
            <a:r>
              <a:rPr lang="en-US" dirty="0" smtClean="0">
                <a:solidFill>
                  <a:prstClr val="black"/>
                </a:solidFill>
              </a:rPr>
              <a:t>And build </a:t>
            </a:r>
            <a:r>
              <a:rPr lang="en-US" dirty="0">
                <a:solidFill>
                  <a:prstClr val="black"/>
                </a:solidFill>
              </a:rPr>
              <a:t>a more </a:t>
            </a:r>
            <a:r>
              <a:rPr lang="en-US" u="sng" dirty="0">
                <a:solidFill>
                  <a:prstClr val="black"/>
                </a:solidFill>
              </a:rPr>
              <a:t>comprehensive campaign </a:t>
            </a:r>
            <a:r>
              <a:rPr lang="en-US" dirty="0">
                <a:solidFill>
                  <a:prstClr val="black"/>
                </a:solidFill>
              </a:rPr>
              <a:t>for </a:t>
            </a:r>
            <a:r>
              <a:rPr lang="en-US" dirty="0" smtClean="0">
                <a:solidFill>
                  <a:prstClr val="black"/>
                </a:solidFill>
              </a:rPr>
              <a:t>transformation, </a:t>
            </a:r>
          </a:p>
          <a:p>
            <a:pPr lvl="1"/>
            <a:r>
              <a:rPr lang="en-US" dirty="0" smtClean="0">
                <a:solidFill>
                  <a:prstClr val="black"/>
                </a:solidFill>
              </a:rPr>
              <a:t>With </a:t>
            </a:r>
            <a:r>
              <a:rPr lang="en-US" u="sng" dirty="0" smtClean="0">
                <a:solidFill>
                  <a:prstClr val="black"/>
                </a:solidFill>
              </a:rPr>
              <a:t>inter-connected roles</a:t>
            </a:r>
            <a:r>
              <a:rPr lang="en-US" dirty="0" smtClean="0">
                <a:solidFill>
                  <a:prstClr val="black"/>
                </a:solidFill>
              </a:rPr>
              <a:t> for government regulators, provider organizations, professional associations, and the public</a:t>
            </a:r>
          </a:p>
          <a:p>
            <a:pPr lvl="1"/>
            <a:r>
              <a:rPr lang="en-US" dirty="0" smtClean="0">
                <a:solidFill>
                  <a:prstClr val="black"/>
                </a:solidFill>
              </a:rPr>
              <a:t>Is this too much to expect?</a:t>
            </a:r>
          </a:p>
        </p:txBody>
      </p:sp>
      <p:sp>
        <p:nvSpPr>
          <p:cNvPr id="4" name="Slide Number Placeholder 3"/>
          <p:cNvSpPr>
            <a:spLocks noGrp="1"/>
          </p:cNvSpPr>
          <p:nvPr>
            <p:ph type="sldNum" sz="quarter" idx="12"/>
          </p:nvPr>
        </p:nvSpPr>
        <p:spPr/>
        <p:txBody>
          <a:bodyPr/>
          <a:lstStyle/>
          <a:p>
            <a:fld id="{929EEF88-F06E-457E-92D7-2351DFF30F2A}" type="slidenum">
              <a:rPr lang="en-US" smtClean="0"/>
              <a:t>9</a:t>
            </a:fld>
            <a:endParaRPr lang="en-US"/>
          </a:p>
        </p:txBody>
      </p:sp>
    </p:spTree>
    <p:extLst>
      <p:ext uri="{BB962C8B-B14F-4D97-AF65-F5344CB8AC3E}">
        <p14:creationId xmlns:p14="http://schemas.microsoft.com/office/powerpoint/2010/main" val="3225652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851</Words>
  <Application>Microsoft Office PowerPoint</Application>
  <PresentationFormat>On-screen Show (4:3)</PresentationFormat>
  <Paragraphs>131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Rethinking Health Care and  Corporate Governance   Michael D. McGinnis, Ph.D.  Department of Political Science and  The Vincent and Elinor Ostrom Workshop in Political Theory and Public Policy, Indiana University, Bloomington mcginnis@indiana.edu   June 27, 2014</vt:lpstr>
      <vt:lpstr>Rethinking  Health Care Governance and  Corporate Governance    Michael D. McGinnis, Ph.D.</vt:lpstr>
      <vt:lpstr>Health Care Governance</vt:lpstr>
      <vt:lpstr>Sources of Frustration</vt:lpstr>
      <vt:lpstr>Understanding Policy Systems</vt:lpstr>
      <vt:lpstr>Elinor Ostrom and the “Health Commons”</vt:lpstr>
      <vt:lpstr>Frustrations in Regional Stewardship</vt:lpstr>
      <vt:lpstr>PowerPoint Presentation</vt:lpstr>
      <vt:lpstr>Learning from Previous Efforts</vt:lpstr>
      <vt:lpstr>Inspiration from Environmental Policy?</vt:lpstr>
      <vt:lpstr>How Might This Look in Health Care?</vt:lpstr>
      <vt:lpstr>A Multi-Faceted Campaign for SDM/IPC Implementation </vt:lpstr>
      <vt:lpstr>What changes can help in this process?</vt:lpstr>
      <vt:lpstr>Take Away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mcginnis</dc:creator>
  <cp:lastModifiedBy>Michael D McGinnis</cp:lastModifiedBy>
  <cp:revision>73</cp:revision>
  <dcterms:created xsi:type="dcterms:W3CDTF">2014-05-29T19:26:55Z</dcterms:created>
  <dcterms:modified xsi:type="dcterms:W3CDTF">2014-07-12T13:03:02Z</dcterms:modified>
</cp:coreProperties>
</file>