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7" r:id="rId3"/>
    <p:sldId id="315" r:id="rId4"/>
    <p:sldId id="299" r:id="rId5"/>
    <p:sldId id="289" r:id="rId6"/>
    <p:sldId id="309" r:id="rId7"/>
    <p:sldId id="301" r:id="rId8"/>
    <p:sldId id="302" r:id="rId9"/>
    <p:sldId id="313" r:id="rId10"/>
    <p:sldId id="306" r:id="rId11"/>
    <p:sldId id="273" r:id="rId12"/>
    <p:sldId id="305" r:id="rId13"/>
    <p:sldId id="261" r:id="rId14"/>
    <p:sldId id="283" r:id="rId15"/>
    <p:sldId id="316" r:id="rId16"/>
    <p:sldId id="317" r:id="rId17"/>
    <p:sldId id="282" r:id="rId18"/>
    <p:sldId id="310" r:id="rId19"/>
    <p:sldId id="307" r:id="rId20"/>
    <p:sldId id="308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737" autoAdjust="0"/>
  </p:normalViewPr>
  <p:slideViewPr>
    <p:cSldViewPr>
      <p:cViewPr varScale="1">
        <p:scale>
          <a:sx n="62" d="100"/>
          <a:sy n="62" d="100"/>
        </p:scale>
        <p:origin x="-917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4F1F6-2F30-422B-9491-2F5665486DF7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DC4D7-22E7-48EB-840F-BBADDB143E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5E5E3-D9D8-470D-B082-0BF316C9EF9B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1C42-64E2-4148-8A5A-B277465C0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899758-A1F0-472F-B7C2-DEBC59CA4EA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BFC278-2906-455D-8C71-C91715875CC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35F8F9-F36D-4D18-993A-D3732EBB42D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3F3063-1865-4F42-A5DE-FEED3F78D260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64147A-8EDA-4301-980A-48CC3B68376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1861E-019D-4370-9B96-A917B6029B1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6ADA4A-6A58-4A98-816A-A735B46EA021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4A9013-4004-4104-8E4E-2D5BB79F826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6DD867-7AAD-469B-BC7F-95AA281DA9A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05AA0-681F-4F3C-8889-7C5E58E09F40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FE8711-ED2B-4BE9-9D7D-01AEEF9D7B55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821411-DEFA-4088-BEE4-564601FFA1E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Inspired by question from a few students: What proportion of public services are run through FBOs?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This is an incredibly difficult question to answer, because there is no central clearing house for religious expenditures.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Data from the Stritt article cover only domestic programs, specifically in areas of social welfare and NOT education or health care.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1B979F-DBEA-406D-9F28-56CEAAC46E5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91A79-F166-4458-BED8-77177889FB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ginnis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php.indiana.edu/~mcginnis/asrec_slides.pptx" TargetMode="External"/><Relationship Id="rId4" Type="http://schemas.openxmlformats.org/officeDocument/2006/relationships/hyperlink" Target="http://php.indiana.edu/~mcginnis/asrec_version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534400" cy="4038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Religion Policy and Faith-Based Organizations: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Charting the Shifting Boundaries between Church and State 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Michael D. McGinnis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Professor, Department of Political Science and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Director, Workshop in Political Theory and Policy Analysis, 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Indiana University, Bloomington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mcginnis@indiana.edu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latin typeface="+mn-lt"/>
              </a:rPr>
              <a:t>Paper URL: </a:t>
            </a:r>
            <a:r>
              <a:rPr lang="en-US" sz="1600" dirty="0" smtClean="0">
                <a:latin typeface="+mn-lt"/>
                <a:hlinkClick r:id="rId4"/>
              </a:rPr>
              <a:t>http://php.indiana.edu/~mcginnis/asrec_version.pdf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Presentation Slides: </a:t>
            </a:r>
            <a:r>
              <a:rPr lang="en-US" sz="1600" dirty="0" smtClean="0">
                <a:latin typeface="+mn-lt"/>
                <a:hlinkClick r:id="rId5"/>
              </a:rPr>
              <a:t>http://php.indiana.edu/~mcginnis/asrec_slides.pptx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Presented at the 2011 Annual Meeting of ASREC,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Association for the Study of Religion, Economics &amp; Culture,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Washington, D.C., April 7-10, 2011.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Charitable Choice and Faith-Based Initiatives: Background Information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5410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Long historical tradition of religious participation in partnership with public agencies</a:t>
            </a:r>
          </a:p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Two recent initiatives of particular interest</a:t>
            </a:r>
            <a:endParaRPr lang="en-US" sz="1800" dirty="0" smtClean="0"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Charitable Choice: 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Section 104 in major welfare reform legislation (PRWORA) passed by Congress in 1996 and signed by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Pres. Bill Clinton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 after a long battle (focusing on other provisions)</a:t>
            </a:r>
            <a:endParaRPr lang="en-US" sz="1800" b="1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It was a relatively uncontroversial or unnoticed aspect of this reform, with no hearings, introduced by Sen. Ashcroft</a:t>
            </a:r>
          </a:p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Faith-Based Initiative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Executive Order of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Pres. George W. Bush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early in 2001, establishing Office of Faith-Based and Community Initiatives in White House and later in many branches of the Cabinet, including specialized agencies;  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Designed to “unleash armies of compassion” and to “level the playing field for federal contracting”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No additional legislation could pass Congress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Many similar initiatives at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state and local levels</a:t>
            </a:r>
          </a:p>
          <a:p>
            <a:pPr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Pres. Obama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established Office of Faith-Based and Neighborhood Partnerships</a:t>
            </a:r>
          </a:p>
          <a:p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Minimal changes in related programs</a:t>
            </a:r>
          </a:p>
          <a:p>
            <a:pPr>
              <a:buFont typeface="Arial" charset="0"/>
              <a:buNone/>
            </a:pPr>
            <a:endParaRPr lang="en-US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charset="0"/>
              <a:buNone/>
            </a:pPr>
            <a:endParaRPr lang="en-US" sz="1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Arial" charset="0"/>
              <a:buNone/>
            </a:pPr>
            <a:endParaRPr lang="en-US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82A9D-6372-4409-B056-2E7059EDC7D3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Faith-Based Initiative: Policy Goals and Instruments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FBOs (“armies of compassion”) could be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mobilized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 to improve policy outcomes, because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Reliance on volunteer labor enables them to operate at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lower costs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Integration of religious content into programs can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improve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effectiveness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, by (1) more holistic approach to personal transformation, or (2) because front-line providers are more caring and less bureaucratic, or (3) giving converts a support network</a:t>
            </a:r>
            <a:endParaRPr lang="en-US" sz="1800" b="1" dirty="0" smtClean="0"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Uniquely positioned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to connect to hard-to-reach needy groups</a:t>
            </a:r>
          </a:p>
          <a:p>
            <a:pPr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Integrated package of policy instruments: religion policy in action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Legal: recognize rights of FBOs to implement programs as they wish, including suspension of anti-discriminatory hiring laws; yet also recognize rights of program beneficiaries to have access to non-religious alternatives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Regulatory: eliminate  presumed bias of public officials against service organizations with strong religious connections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Financial: provide additional funds for new FBOs programs (while lowering overall level of welfare expenditures)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Symbolic: provide training programs and materials to facilitate application process, express support for religious participation in public policy in general</a:t>
            </a:r>
            <a:endParaRPr lang="en-US" sz="1700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57200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Charitable Choice and Faith-Based Initiatives: A Policy Evaluation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6388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Critiques: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 each aspect of the basic rationale questioned by critics, except need for reform</a:t>
            </a:r>
          </a:p>
          <a:p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Potential contribution was greatly exaggerated</a:t>
            </a:r>
          </a:p>
          <a:p>
            <a:pPr lvl="1"/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Many FBOs were already involved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in partnerships with government agencies</a:t>
            </a:r>
          </a:p>
          <a:p>
            <a:pPr lvl="1"/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Little evidence of significant differences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in content or effectiveness of FBO programs</a:t>
            </a:r>
          </a:p>
          <a:p>
            <a:pPr lvl="1"/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Only anecdotal evidence of anti-religious bias</a:t>
            </a:r>
          </a:p>
          <a:p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Those FBOs not already involved lack capacity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to </a:t>
            </a:r>
          </a:p>
          <a:p>
            <a:pPr lvl="1">
              <a:buFont typeface="Arial" charset="0"/>
              <a:buNone/>
            </a:pP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(1) operate at large scale or </a:t>
            </a:r>
          </a:p>
          <a:p>
            <a:pPr lvl="1">
              <a:buFont typeface="Arial" charset="0"/>
              <a:buNone/>
            </a:pP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(2) handle required paperwork or </a:t>
            </a:r>
          </a:p>
          <a:p>
            <a:pPr lvl="1">
              <a:buFont typeface="Arial" charset="0"/>
              <a:buNone/>
            </a:pP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(3) may have good reasons to be suspicious of government interference</a:t>
            </a:r>
          </a:p>
          <a:p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Motives of Bush administration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suspect: </a:t>
            </a: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Intended to reward evangelicals and/or attract black votes?</a:t>
            </a:r>
          </a:p>
          <a:p>
            <a:pPr lvl="1"/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Overall funding declined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, leading to fears that public officials would off-load responsibility for public welfare as part of general trend towards </a:t>
            </a:r>
            <a:r>
              <a:rPr lang="en-US" sz="1800" dirty="0" err="1" smtClean="0">
                <a:ea typeface="Arial Unicode MS" pitchFamily="34" charset="-128"/>
                <a:cs typeface="Arial Unicode MS" pitchFamily="34" charset="-128"/>
              </a:rPr>
              <a:t>privitization</a:t>
            </a:r>
            <a:endParaRPr lang="en-US" sz="1800" dirty="0" smtClean="0"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Example: increase in FBO contracts from 11 to 12%, but decrease in overall budget</a:t>
            </a:r>
          </a:p>
          <a:p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Lost support of religious groups 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offended by identity of some FBOs receiving awards </a:t>
            </a:r>
          </a:p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Consequences</a:t>
            </a: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: meager impact on policy or votes, constant or declining funding levels </a:t>
            </a:r>
          </a:p>
          <a:p>
            <a:pPr>
              <a:buFont typeface="Arial" charset="0"/>
              <a:buNone/>
            </a:pPr>
            <a:r>
              <a:rPr lang="en-US" sz="1800" dirty="0" smtClean="0">
                <a:ea typeface="Arial Unicode MS" pitchFamily="34" charset="-128"/>
                <a:cs typeface="Arial Unicode MS" pitchFamily="34" charset="-128"/>
              </a:rPr>
              <a:t>Yet the policy initiative survives into Obama administration,</a:t>
            </a:r>
          </a:p>
          <a:p>
            <a:pPr>
              <a:buFont typeface="Arial" charset="0"/>
              <a:buNone/>
            </a:pPr>
            <a:r>
              <a:rPr lang="en-US" sz="1800" b="1" dirty="0" smtClean="0">
                <a:ea typeface="Arial Unicode MS" pitchFamily="34" charset="-128"/>
                <a:cs typeface="Arial Unicode MS" pitchFamily="34" charset="-128"/>
              </a:rPr>
              <a:t>	So it must tap into something that resonates with important segments of public</a:t>
            </a:r>
          </a:p>
          <a:p>
            <a:pPr eaLnBrk="1" hangingPunct="1">
              <a:buFont typeface="Arial" charset="0"/>
              <a:buNone/>
            </a:pPr>
            <a:endParaRPr lang="en-US" sz="1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8873F-5428-4E0B-B672-1FA0862959F1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200" b="1" dirty="0" smtClean="0"/>
              <a:t>Implications of FBO Integration in Policy Networks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b="1" dirty="0" smtClean="0"/>
              <a:t>Potential Benefits to actors within a policy network and to broader community</a:t>
            </a:r>
          </a:p>
          <a:p>
            <a:pPr lvl="1"/>
            <a:r>
              <a:rPr lang="en-US" sz="1800" dirty="0" smtClean="0"/>
              <a:t>Cheaper implementation of some programs (volunteers)</a:t>
            </a:r>
          </a:p>
          <a:p>
            <a:pPr lvl="1"/>
            <a:r>
              <a:rPr lang="en-US" sz="1800" dirty="0" smtClean="0"/>
              <a:t>Access to resources of religious organizations and individual donors</a:t>
            </a:r>
          </a:p>
          <a:p>
            <a:pPr lvl="1"/>
            <a:r>
              <a:rPr lang="en-US" sz="1800" dirty="0" smtClean="0"/>
              <a:t>Access to suspicious, marginalized communities, and advocacy on their behalf</a:t>
            </a:r>
          </a:p>
          <a:p>
            <a:pPr>
              <a:buNone/>
            </a:pPr>
            <a:r>
              <a:rPr lang="en-US" sz="2000" b="1" dirty="0" smtClean="0"/>
              <a:t>Other Benefits and Costs to actors within a policy network</a:t>
            </a:r>
          </a:p>
          <a:p>
            <a:pPr lvl="1"/>
            <a:r>
              <a:rPr lang="en-US" sz="1800" dirty="0" smtClean="0"/>
              <a:t>Increased insulation from routine scrutiny of media and oversight agencies</a:t>
            </a:r>
          </a:p>
          <a:p>
            <a:pPr lvl="1"/>
            <a:r>
              <a:rPr lang="en-US" sz="1800" dirty="0" smtClean="0"/>
              <a:t>Heightened vulnerability to scandals and to criticism from excluded groups</a:t>
            </a:r>
          </a:p>
          <a:p>
            <a:pPr lvl="1"/>
            <a:r>
              <a:rPr lang="en-US" sz="1800" dirty="0" smtClean="0"/>
              <a:t>Continuing source of misunderstanding within the network</a:t>
            </a:r>
          </a:p>
          <a:p>
            <a:pPr>
              <a:buNone/>
            </a:pPr>
            <a:r>
              <a:rPr lang="en-US" sz="2000" b="1" dirty="0" smtClean="0"/>
              <a:t>Costs to broader community</a:t>
            </a:r>
          </a:p>
          <a:p>
            <a:pPr lvl="1"/>
            <a:r>
              <a:rPr lang="en-US" sz="1800" dirty="0" smtClean="0"/>
              <a:t>Misplaced priorities and unrealistic expectations of religious leaders</a:t>
            </a:r>
          </a:p>
          <a:p>
            <a:pPr lvl="1"/>
            <a:r>
              <a:rPr lang="en-US" sz="1800" dirty="0" smtClean="0"/>
              <a:t>Mystification and diversion from practical considerations</a:t>
            </a:r>
          </a:p>
          <a:p>
            <a:pPr lvl="1"/>
            <a:r>
              <a:rPr lang="en-US" sz="1800" dirty="0" smtClean="0"/>
              <a:t>Increased insulation from the close scrutiny of media and oversight agencies</a:t>
            </a:r>
          </a:p>
          <a:p>
            <a:pPr lvl="1"/>
            <a:r>
              <a:rPr lang="en-US" sz="1800" dirty="0" smtClean="0"/>
              <a:t>Ineffective programs may continue to be funded</a:t>
            </a:r>
          </a:p>
          <a:p>
            <a:pPr lvl="1"/>
            <a:r>
              <a:rPr lang="en-US" sz="1800" dirty="0" smtClean="0"/>
              <a:t>May reinforce divisions among religious communities, since the distribution of government support to religious programs cannot be fully equitable</a:t>
            </a:r>
          </a:p>
          <a:p>
            <a:pPr lvl="1"/>
            <a:r>
              <a:rPr lang="en-US" sz="1800" dirty="0" smtClean="0"/>
              <a:t>May weaken separation of church and state in this and related policy areas</a:t>
            </a:r>
            <a:endParaRPr lang="en-US" sz="2000" dirty="0" smtClean="0"/>
          </a:p>
          <a:p>
            <a:pPr eaLnBrk="1" hangingPunct="1">
              <a:buFont typeface="Arial" charset="0"/>
              <a:buNone/>
            </a:pPr>
            <a:r>
              <a:rPr lang="en-US" sz="2000" b="1" dirty="0" smtClean="0"/>
              <a:t>Additional Potential Benefits to broader community</a:t>
            </a:r>
          </a:p>
          <a:p>
            <a:pPr lvl="1" eaLnBrk="1" hangingPunct="1"/>
            <a:r>
              <a:rPr lang="en-US" sz="1800" dirty="0" smtClean="0"/>
              <a:t>Moral inspiration, </a:t>
            </a:r>
            <a:r>
              <a:rPr lang="en-US" sz="1800" dirty="0" err="1" smtClean="0"/>
              <a:t>legitimation</a:t>
            </a:r>
            <a:r>
              <a:rPr lang="en-US" sz="1800" dirty="0" smtClean="0"/>
              <a:t>, &amp; persistence in intractable situations</a:t>
            </a:r>
          </a:p>
          <a:p>
            <a:pPr lvl="1"/>
            <a:r>
              <a:rPr lang="en-US" sz="1800" dirty="0" smtClean="0"/>
              <a:t>Checks and balances: a uniquely efficacious constraint on excessive partisanship?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1219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SUPPLEMENTAL SLIDES</a:t>
            </a:r>
            <a:br>
              <a:rPr lang="en-US" sz="1800" b="1" dirty="0" smtClean="0"/>
            </a:br>
            <a:r>
              <a:rPr lang="en-US" sz="1800" b="1" dirty="0" smtClean="0"/>
              <a:t>Estimating </a:t>
            </a:r>
            <a:r>
              <a:rPr lang="en-US" sz="1800" b="1" dirty="0" smtClean="0"/>
              <a:t>the Magnitude of Faith-Based Contributions to U.S. Welfare Policy (Excluding Health, Education, and International Components)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06963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Steven B. </a:t>
            </a:r>
            <a:r>
              <a:rPr lang="en-US" sz="1800" b="1" dirty="0" err="1" smtClean="0"/>
              <a:t>Stritt</a:t>
            </a:r>
            <a:r>
              <a:rPr lang="en-US" sz="1800" dirty="0" smtClean="0"/>
              <a:t>, “Estimating the Value of the Social Services Provided by Faith-Based Organizations in the United States,” </a:t>
            </a:r>
            <a:r>
              <a:rPr lang="en-US" sz="1800" i="1" dirty="0" smtClean="0"/>
              <a:t>Nonprofit and Voluntary Sector Quarterly</a:t>
            </a:r>
            <a:r>
              <a:rPr lang="en-US" sz="1800" dirty="0" smtClean="0"/>
              <a:t> 37:4, December 2008, 730-742. All figures in 2006 dollars.</a:t>
            </a:r>
          </a:p>
          <a:p>
            <a:pPr eaLnBrk="1" hangingPunct="1"/>
            <a:r>
              <a:rPr lang="en-US" sz="1800" b="1" dirty="0" smtClean="0"/>
              <a:t>Congregations:  </a:t>
            </a:r>
            <a:r>
              <a:rPr lang="en-US" sz="1800" dirty="0" smtClean="0"/>
              <a:t>$24.25 billion ($16.69b expenditures, $7.56b estimated value of volunteer labor)</a:t>
            </a:r>
          </a:p>
          <a:p>
            <a:pPr eaLnBrk="1" hangingPunct="1"/>
            <a:r>
              <a:rPr lang="en-US" sz="1800" b="1" dirty="0" smtClean="0"/>
              <a:t>FBOs: </a:t>
            </a:r>
            <a:r>
              <a:rPr lang="en-US" sz="1800" dirty="0" smtClean="0"/>
              <a:t>$25 billion ($20b National Network FBOs, $5b Freestanding FBOs)</a:t>
            </a:r>
          </a:p>
          <a:p>
            <a:pPr eaLnBrk="1" hangingPunct="1"/>
            <a:r>
              <a:rPr lang="en-US" sz="1800" b="1" dirty="0" smtClean="0"/>
              <a:t>Total Faith-Based Sector: approximately $50 billion</a:t>
            </a:r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US" sz="1800" b="1" dirty="0" smtClean="0"/>
              <a:t>Total Governmental Expenditures on social services: $138.2 billion </a:t>
            </a:r>
          </a:p>
          <a:p>
            <a:pPr lvl="1" eaLnBrk="1" hangingPunct="1"/>
            <a:r>
              <a:rPr lang="en-US" sz="1800" dirty="0" smtClean="0"/>
              <a:t>Estimated</a:t>
            </a:r>
            <a:r>
              <a:rPr lang="en-US" sz="1800" b="1" dirty="0" smtClean="0"/>
              <a:t> </a:t>
            </a:r>
            <a:r>
              <a:rPr lang="en-US" sz="1800" dirty="0" smtClean="0"/>
              <a:t>from budgets of US Depts. of Agriculture, HHS, HUD, Labor</a:t>
            </a:r>
          </a:p>
          <a:p>
            <a:pPr lvl="1" eaLnBrk="1" hangingPunct="1"/>
            <a:r>
              <a:rPr lang="en-US" sz="1800" dirty="0" smtClean="0"/>
              <a:t>Of this, approximately 11.2% awarded to FBOs under competitive grants, so around $15b (out of the $25 billion budget of FBOs)</a:t>
            </a:r>
          </a:p>
          <a:p>
            <a:pPr lvl="1" eaLnBrk="1" hangingPunct="1"/>
            <a:r>
              <a:rPr lang="en-US" sz="1800" dirty="0" smtClean="0"/>
              <a:t>Estimated </a:t>
            </a:r>
            <a:r>
              <a:rPr lang="en-US" sz="1800" b="1" dirty="0" smtClean="0"/>
              <a:t>1 in 6 service providers are FBOs</a:t>
            </a:r>
            <a:r>
              <a:rPr lang="en-US" sz="1800" dirty="0" smtClean="0"/>
              <a:t>, or 7,000 out of 42,000 (IRS data)</a:t>
            </a:r>
          </a:p>
          <a:p>
            <a:pPr eaLnBrk="1" hangingPunct="1"/>
            <a:r>
              <a:rPr lang="en-US" sz="1800" dirty="0" smtClean="0"/>
              <a:t>Total of $175b ($140b from </a:t>
            </a:r>
            <a:r>
              <a:rPr lang="en-US" sz="1800" dirty="0" err="1" smtClean="0"/>
              <a:t>gov</a:t>
            </a:r>
            <a:r>
              <a:rPr lang="en-US" sz="1800" dirty="0" smtClean="0"/>
              <a:t>, $35b or </a:t>
            </a:r>
            <a:r>
              <a:rPr lang="en-US" sz="1800" b="1" dirty="0" smtClean="0"/>
              <a:t>20% from religious sources</a:t>
            </a:r>
            <a:r>
              <a:rPr lang="en-US" sz="1800" dirty="0" smtClean="0"/>
              <a:t>)</a:t>
            </a:r>
          </a:p>
          <a:p>
            <a:pPr eaLnBrk="1" hangingPunct="1"/>
            <a:r>
              <a:rPr lang="en-US" sz="1800" b="1" dirty="0" smtClean="0"/>
              <a:t>30% of expenditures go through FBOs </a:t>
            </a:r>
            <a:r>
              <a:rPr lang="en-US" sz="1800" dirty="0" smtClean="0"/>
              <a:t>(government or own funding)</a:t>
            </a:r>
            <a:endParaRPr lang="en-US" sz="18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56D52-0817-4445-9AA4-E81102CEE9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Opportunities for Entrepreneurship in Religious Markets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685800"/>
          <a:ext cx="8534399" cy="570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886200"/>
                <a:gridCol w="2971799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Opportunities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Beliefs and doctrines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Comprehensive to limited; </a:t>
                      </a:r>
                    </a:p>
                    <a:p>
                      <a:r>
                        <a:rPr lang="en-US" dirty="0" smtClean="0"/>
                        <a:t>Mysterious to rational/logical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Innovative doctrines</a:t>
                      </a:r>
                      <a:endParaRPr lang="en-US" dirty="0"/>
                    </a:p>
                  </a:txBody>
                  <a:tcPr/>
                </a:tc>
              </a:tr>
              <a:tr h="951282">
                <a:tc>
                  <a:txBody>
                    <a:bodyPr/>
                    <a:lstStyle/>
                    <a:p>
                      <a:r>
                        <a:rPr lang="en-US" dirty="0" smtClean="0"/>
                        <a:t>Ritual</a:t>
                      </a:r>
                      <a:r>
                        <a:rPr lang="en-US" baseline="0" dirty="0" smtClean="0"/>
                        <a:t> encounters with “other”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Intense/emotional  to sedate/reserved; </a:t>
                      </a:r>
                    </a:p>
                    <a:p>
                      <a:r>
                        <a:rPr lang="en-US" dirty="0" smtClean="0"/>
                        <a:t>Frequent to rare;</a:t>
                      </a:r>
                    </a:p>
                    <a:p>
                      <a:r>
                        <a:rPr lang="en-US" dirty="0" smtClean="0"/>
                        <a:t>Emphasis on communal</a:t>
                      </a:r>
                      <a:r>
                        <a:rPr lang="en-US" baseline="0" dirty="0" smtClean="0"/>
                        <a:t> or</a:t>
                      </a:r>
                      <a:r>
                        <a:rPr lang="en-US" dirty="0" smtClean="0"/>
                        <a:t> individual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ritual experiences more intense and/or inviting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Symbols, stories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Extensive to simple;</a:t>
                      </a:r>
                    </a:p>
                    <a:p>
                      <a:r>
                        <a:rPr lang="en-US" dirty="0" smtClean="0"/>
                        <a:t>Mystical to plausible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Creativity</a:t>
                      </a:r>
                      <a:r>
                        <a:rPr lang="en-US" baseline="0" dirty="0" smtClean="0"/>
                        <a:t> within an established repertoire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Reverence</a:t>
                      </a:r>
                      <a:r>
                        <a:rPr lang="en-US" baseline="0" dirty="0" smtClean="0"/>
                        <a:t> for the sacred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Variety of sacred objects</a:t>
                      </a:r>
                      <a:r>
                        <a:rPr lang="en-US" baseline="0" dirty="0" smtClean="0"/>
                        <a:t> and intensity of reverence to 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r>
                        <a:rPr lang="en-US" baseline="0" dirty="0" smtClean="0"/>
                        <a:t> can be lucrative;</a:t>
                      </a:r>
                    </a:p>
                    <a:p>
                      <a:r>
                        <a:rPr lang="en-US" baseline="0" dirty="0" smtClean="0"/>
                        <a:t>Connect to secular items</a:t>
                      </a:r>
                      <a:endParaRPr lang="en-US" dirty="0"/>
                    </a:p>
                  </a:txBody>
                  <a:tcPr/>
                </a:tc>
              </a:tr>
              <a:tr h="656792">
                <a:tc>
                  <a:txBody>
                    <a:bodyPr/>
                    <a:lstStyle/>
                    <a:p>
                      <a:r>
                        <a:rPr lang="en-US" dirty="0" smtClean="0"/>
                        <a:t>Codes of conduct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Strict to permissive;</a:t>
                      </a:r>
                    </a:p>
                    <a:p>
                      <a:r>
                        <a:rPr lang="en-US" dirty="0" smtClean="0"/>
                        <a:t>Exclusive to inclusive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interpretations may conflict</a:t>
                      </a:r>
                      <a:r>
                        <a:rPr lang="en-US" baseline="0" dirty="0" smtClean="0"/>
                        <a:t> with old ones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Dense/exclusive</a:t>
                      </a:r>
                      <a:r>
                        <a:rPr lang="en-US" baseline="0" dirty="0" smtClean="0"/>
                        <a:t> to loose/inclusive;</a:t>
                      </a:r>
                    </a:p>
                    <a:p>
                      <a:r>
                        <a:rPr lang="en-US" baseline="0" dirty="0" smtClean="0"/>
                        <a:t>Specialized service organizations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group activities;</a:t>
                      </a:r>
                    </a:p>
                    <a:p>
                      <a:r>
                        <a:rPr lang="en-US" baseline="0" dirty="0" smtClean="0"/>
                        <a:t>Establish FBOs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Organizations and 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Radically egalitarian to h</a:t>
                      </a:r>
                      <a:r>
                        <a:rPr lang="en-US" dirty="0" smtClean="0"/>
                        <a:t>ierarchical/bureaucratic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varieties developed</a:t>
                      </a:r>
                      <a:r>
                        <a:rPr lang="en-US" baseline="0" dirty="0" smtClean="0"/>
                        <a:t> within broad doctrinal limits</a:t>
                      </a:r>
                      <a:endParaRPr lang="en-US" dirty="0"/>
                    </a:p>
                  </a:txBody>
                  <a:tcPr/>
                </a:tc>
              </a:tr>
              <a:tr h="385798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Choice-based</a:t>
                      </a:r>
                      <a:r>
                        <a:rPr lang="en-US" baseline="0" dirty="0" smtClean="0"/>
                        <a:t> vs. determined by birth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“Invent” traditions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8223-4475-4437-AB25-1424712B2C4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How is Religion Relevant to Politics, and Vice Versa?</a:t>
            </a:r>
            <a:endParaRPr lang="en-US" sz="28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799" y="685800"/>
          <a:ext cx="8686801" cy="594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928"/>
                <a:gridCol w="3174641"/>
                <a:gridCol w="3490232"/>
              </a:tblGrid>
              <a:tr h="6658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Components of 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Matters of Concern </a:t>
                      </a:r>
                    </a:p>
                    <a:p>
                      <a:pPr algn="ctr"/>
                      <a:r>
                        <a:rPr lang="en-US" baseline="0" dirty="0" smtClean="0"/>
                        <a:t>to Public Officials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Opportunities</a:t>
                      </a:r>
                      <a:r>
                        <a:rPr lang="en-US" baseline="0" dirty="0" smtClean="0"/>
                        <a:t> for </a:t>
                      </a:r>
                    </a:p>
                    <a:p>
                      <a:pPr algn="ctr"/>
                      <a:r>
                        <a:rPr lang="en-US" baseline="0" dirty="0" smtClean="0"/>
                        <a:t>Policy Intervention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Beliefs and doctrines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religion support or undermine public culture?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 education</a:t>
                      </a:r>
                      <a:r>
                        <a:rPr lang="en-US" baseline="0" dirty="0" smtClean="0"/>
                        <a:t> to reinforce societal norms (over religious)</a:t>
                      </a:r>
                      <a:endParaRPr lang="en-US" dirty="0"/>
                    </a:p>
                  </a:txBody>
                  <a:tcPr/>
                </a:tc>
              </a:tr>
              <a:tr h="649404">
                <a:tc>
                  <a:txBody>
                    <a:bodyPr/>
                    <a:lstStyle/>
                    <a:p>
                      <a:r>
                        <a:rPr lang="en-US" dirty="0" smtClean="0"/>
                        <a:t>Ritual</a:t>
                      </a:r>
                      <a:r>
                        <a:rPr lang="en-US" baseline="0" dirty="0" smtClean="0"/>
                        <a:t> encounters with the “other”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Distraction</a:t>
                      </a:r>
                      <a:r>
                        <a:rPr lang="en-US" baseline="0" dirty="0" smtClean="0"/>
                        <a:t> from practical concerns (for good or ill)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distractions or make religious</a:t>
                      </a:r>
                      <a:r>
                        <a:rPr lang="en-US" baseline="0" dirty="0" smtClean="0"/>
                        <a:t> activities illegal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Symbols, stories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Effects on citizen expectations; </a:t>
                      </a:r>
                    </a:p>
                    <a:p>
                      <a:r>
                        <a:rPr lang="en-US" dirty="0" smtClean="0"/>
                        <a:t>Framing</a:t>
                      </a:r>
                      <a:r>
                        <a:rPr lang="en-US" baseline="0" dirty="0" smtClean="0"/>
                        <a:t> of policy </a:t>
                      </a:r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religious symbols to support public goals or procedures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Reverence</a:t>
                      </a:r>
                      <a:r>
                        <a:rPr lang="en-US" baseline="0" dirty="0" smtClean="0"/>
                        <a:t> for the sacred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Locus</a:t>
                      </a:r>
                      <a:r>
                        <a:rPr lang="en-US" baseline="0" dirty="0" smtClean="0"/>
                        <a:t> of conflict; potential resource to be exploited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Exploit emotional intensity attached</a:t>
                      </a:r>
                      <a:r>
                        <a:rPr lang="en-US" baseline="0" dirty="0" smtClean="0"/>
                        <a:t> to sacred objects/places</a:t>
                      </a:r>
                      <a:endParaRPr lang="en-US" dirty="0"/>
                    </a:p>
                  </a:txBody>
                  <a:tcPr/>
                </a:tc>
              </a:tr>
              <a:tr h="656792">
                <a:tc>
                  <a:txBody>
                    <a:bodyPr/>
                    <a:lstStyle/>
                    <a:p>
                      <a:r>
                        <a:rPr lang="en-US" dirty="0" smtClean="0"/>
                        <a:t>Codes of conduct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of general morality and/or critique of authorities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as inspiration</a:t>
                      </a:r>
                      <a:r>
                        <a:rPr lang="en-US" baseline="0" dirty="0" smtClean="0"/>
                        <a:t> for new laws, or to legitimate existing laws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FBOs engage in public services; (Cults may separate selves)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Encourage or undermine voluntary</a:t>
                      </a:r>
                      <a:r>
                        <a:rPr lang="en-US" baseline="0" dirty="0" smtClean="0"/>
                        <a:t> service organizations (and cults)</a:t>
                      </a:r>
                      <a:endParaRPr lang="en-US" dirty="0"/>
                    </a:p>
                  </a:txBody>
                  <a:tcPr/>
                </a:tc>
              </a:tr>
              <a:tr h="665898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Organizations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Leaders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Rivals</a:t>
                      </a:r>
                      <a:r>
                        <a:rPr lang="en-US" baseline="0" dirty="0" smtClean="0"/>
                        <a:t> for allegiance and/or potential resource-rich allies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Appropriate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religious</a:t>
                      </a:r>
                      <a:r>
                        <a:rPr lang="en-US" baseline="0" dirty="0" smtClean="0"/>
                        <a:t> property, or reward with policies or patronage</a:t>
                      </a:r>
                      <a:endParaRPr lang="en-US" dirty="0"/>
                    </a:p>
                  </a:txBody>
                  <a:tcPr/>
                </a:tc>
              </a:tr>
              <a:tr h="385798">
                <a:tc>
                  <a:txBody>
                    <a:bodyPr/>
                    <a:lstStyle/>
                    <a:p>
                      <a:r>
                        <a:rPr lang="en-US" dirty="0" smtClean="0"/>
                        <a:t>Trans-generational</a:t>
                      </a:r>
                      <a:r>
                        <a:rPr lang="en-US" baseline="0" dirty="0" smtClean="0"/>
                        <a:t> community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rivals for primary loyalty of domestic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</a:t>
                      </a:r>
                      <a:r>
                        <a:rPr lang="en-US" baseline="0" dirty="0" smtClean="0"/>
                        <a:t> religion with nation, or impose distance between them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8223-4475-4437-AB25-1424712B2C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41116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Patterns of FBO Participation in U.S. Policy Networks</a:t>
            </a:r>
            <a:endParaRPr lang="en-US" sz="2000" dirty="0" smtClean="0">
              <a:latin typeface="+mn-lt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15000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1700" b="1" u="sng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Domestic Policy Issue Areas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Social welfare: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initially responsibility of churches and local governments, later national government got involved in partnerships with FBOs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Catholic, mainline Protestant FBOs integrated for long periods of time, 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African-American Protestants later integrated in urban areas,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Evangelical Protestants especially suspicious of government involvement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Education: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early schools taught Protestant Bible, Catholic schools established to protect immigrant communities, now many alternatives: public, private, Catholic, Lutheran, other Christian, home-schooling, with many controversies on role of religion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Health care: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early involvement of religious orders, technical requirements have made public, religious, and for-profit hospitals increasingly indistinguishable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Job training, prisoner rehabilitation, and community development: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uneven participation from religious organizations, closely connected to government or business programs</a:t>
            </a: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endParaRPr lang="en-US" sz="1700" b="1" u="sng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ts val="0"/>
              </a:spcBef>
              <a:buFont typeface="Arial" charset="0"/>
              <a:buNone/>
            </a:pPr>
            <a:r>
              <a:rPr lang="en-US" sz="1700" b="1" u="sng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Foreign/Global Policy Issue Areas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Humanitarian relief: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Long tradition of missionaries, later transformed into professionalized service providers well-funded by national governments and IGOs, expansion beyond just humanitarian aid; continued importance of proselytism by evangelical missionaries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Health care and education: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early missionary efforts, current system not well-integrated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Development assistance: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Religious NGOs slow to emphasize long-term development</a:t>
            </a:r>
          </a:p>
          <a:p>
            <a:pPr eaLnBrk="1" hangingPunct="1">
              <a:spcBef>
                <a:spcPts val="0"/>
              </a:spcBef>
            </a:pPr>
            <a:r>
              <a:rPr lang="en-US" sz="1700" b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Peace and reconciliation: </a:t>
            </a:r>
            <a:r>
              <a:rPr lang="en-US" sz="17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traditional peace churches and local inter-faith coalitions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5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381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Linking Policy Instruments to the Core Components of Religion</a:t>
            </a:r>
          </a:p>
        </p:txBody>
      </p:sp>
      <p:sp>
        <p:nvSpPr>
          <p:cNvPr id="3174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267200" cy="61722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Beliefs and Doctrines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Protect freedom of religious expression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Religious test for office (early states)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Criminalize proselytism or conversion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Undermine or accommodate religious beliefs in public school curriculum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Rituals 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Coerce participation in church services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Criminalize rituals to protect order, safety 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Grant exceptions from criminal law for selected rituals (ex: drugs)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State-sponsored prayer at public events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Symbols, Stories, Sacred Texts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Accommodate usage of generic phrases of majority religion (so help me God, etc.)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Use religious symbols in civil ceremonies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Sacred Places, Persons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Tax exemptions for religious organizations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Protect churches from zoning laws or sacred sites from public takings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Enforce anti-blasphemy laws (hate crimes)</a:t>
            </a:r>
          </a:p>
        </p:txBody>
      </p:sp>
      <p:sp>
        <p:nvSpPr>
          <p:cNvPr id="31748" name="Content Placeholder 7"/>
          <p:cNvSpPr>
            <a:spLocks noGrp="1"/>
          </p:cNvSpPr>
          <p:nvPr>
            <p:ph sz="half" idx="2"/>
          </p:nvPr>
        </p:nvSpPr>
        <p:spPr>
          <a:xfrm>
            <a:off x="4495800" y="533400"/>
            <a:ext cx="4419600" cy="609600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Codes of Conduc</a:t>
            </a:r>
            <a:r>
              <a:rPr lang="en-US" sz="1600" dirty="0" smtClean="0"/>
              <a:t>t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Enact moral codes into law (prohibition, abolition, anti-abortion)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Encourage or subsidize faith-based service programs (welfare, hospitals, relief)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Criminalize behaviors to protect order, safety (example: plural marriage)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Processes for Collective Decisions, Leaders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Defer to autonomy of religious organizations (leadership, property, doctrinal disputes)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Separate legal systems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Identification with </a:t>
            </a:r>
            <a:r>
              <a:rPr lang="en-US" sz="1600" b="1" dirty="0" err="1" smtClean="0"/>
              <a:t>Transgenerational</a:t>
            </a:r>
            <a:r>
              <a:rPr lang="en-US" sz="1600" b="1" dirty="0" smtClean="0"/>
              <a:t> Community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Allow religious schools to operate, subsidize them directly or indirectly (vouchers)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Allow or subsidize release time from public school for religious instruction 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Allow or prohibit visible symbols of religious identification (headscarves)</a:t>
            </a:r>
          </a:p>
          <a:p>
            <a:pPr eaLnBrk="1" hangingPunct="1">
              <a:buFont typeface="Arial" charset="0"/>
              <a:buNone/>
            </a:pPr>
            <a:r>
              <a:rPr lang="en-US" sz="1600" b="1" dirty="0" smtClean="0"/>
              <a:t>Social Networks 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Protect right of assembly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Allow or prohibit religious political parties</a:t>
            </a:r>
          </a:p>
          <a:p>
            <a:pPr lvl="1" eaLnBrk="1" hangingPunct="1">
              <a:buFont typeface="Arial" charset="0"/>
              <a:buNone/>
            </a:pPr>
            <a:r>
              <a:rPr lang="en-US" sz="1600" dirty="0" smtClean="0"/>
              <a:t>Allow deprogrammers to target cults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4873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How Policy Priorities of Religious Communities Change with Relative Size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Relative size and status of religious community can make a huge difference</a:t>
            </a:r>
          </a:p>
          <a:p>
            <a:pPr lvl="1" eaLnBrk="1" hangingPunct="1"/>
            <a:r>
              <a:rPr lang="en-US" sz="1800" b="1" dirty="0" smtClean="0"/>
              <a:t>Very small religious communities </a:t>
            </a:r>
            <a:r>
              <a:rPr lang="en-US" sz="1800" dirty="0" smtClean="0"/>
              <a:t>emphasize self-protection, mutual aid , and perhaps isolation (example: Amish)</a:t>
            </a:r>
          </a:p>
          <a:p>
            <a:pPr lvl="1" eaLnBrk="1" hangingPunct="1"/>
            <a:r>
              <a:rPr lang="en-US" sz="1800" b="1" dirty="0" smtClean="0"/>
              <a:t>Minority communities </a:t>
            </a:r>
            <a:r>
              <a:rPr lang="en-US" sz="1800" dirty="0" smtClean="0"/>
              <a:t>subjected to discrimination may unite for self-defense (example: long-standing importance of African-American churches) or fight to protect minority rights (example: traditional Jewish support for civil rights)</a:t>
            </a:r>
          </a:p>
          <a:p>
            <a:pPr lvl="1" eaLnBrk="1" hangingPunct="1"/>
            <a:r>
              <a:rPr lang="en-US" sz="1800" b="1" dirty="0" smtClean="0"/>
              <a:t>Moderate sized communities </a:t>
            </a:r>
            <a:r>
              <a:rPr lang="en-US" sz="1800" dirty="0" smtClean="0"/>
              <a:t>may fear absorption into majority culture (example: Catholic immigrant communities establish system of parochial schools)</a:t>
            </a:r>
          </a:p>
          <a:p>
            <a:pPr lvl="1" eaLnBrk="1" hangingPunct="1"/>
            <a:r>
              <a:rPr lang="en-US" sz="1800" b="1" dirty="0" smtClean="0"/>
              <a:t>Larger and more secure communities </a:t>
            </a:r>
            <a:r>
              <a:rPr lang="en-US" sz="1800" dirty="0" smtClean="0"/>
              <a:t>may welcome partnership with public officials (example: Catholic charities later integrated into policy networks, along with mainline Protestant denominations)</a:t>
            </a:r>
          </a:p>
          <a:p>
            <a:pPr lvl="1" eaLnBrk="1" hangingPunct="1"/>
            <a:r>
              <a:rPr lang="en-US" sz="1800" b="1" dirty="0" smtClean="0"/>
              <a:t>Dominant communities </a:t>
            </a:r>
            <a:r>
              <a:rPr lang="en-US" sz="1800" dirty="0" smtClean="0"/>
              <a:t>may seek hegemonic influence over rest of society (example: early common schools relied on Protestant version of Bible, recent resurgence of efforts to define America as a “Christian nation”)</a:t>
            </a:r>
          </a:p>
          <a:p>
            <a:pPr eaLnBrk="1" hangingPunct="1"/>
            <a:r>
              <a:rPr lang="en-US" sz="1800" dirty="0" smtClean="0"/>
              <a:t>Attitude of public officials are affected by exactly these same factors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EDDEB-0BD9-433F-9DF2-A67EF0FC541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200" u="sng" dirty="0" smtClean="0"/>
              <a:t>A Definition: A religion consists of an identifiable group of individuals who share all of the following: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Beliefs and doctrines, often related to things unseen or unknowable  (especially what happens to human beings after death),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Rituals and individual religious experience (typically interpreted as  encounters with the “other”), </a:t>
            </a:r>
            <a:endParaRPr 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/>
              <a:t>Familiarity with symbols</a:t>
            </a:r>
            <a:r>
              <a:rPr lang="en-US" sz="2200" dirty="0" smtClean="0"/>
              <a:t>, stories, and modes </a:t>
            </a:r>
            <a:r>
              <a:rPr lang="en-US" sz="2200" dirty="0"/>
              <a:t>of </a:t>
            </a:r>
            <a:r>
              <a:rPr lang="en-US" sz="2200" dirty="0" smtClean="0"/>
              <a:t>understanding (especially concerned with the meaning of life),</a:t>
            </a:r>
            <a:endParaRPr 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/>
              <a:t>Reverence for sacred objects (scriptures, places, persons, </a:t>
            </a:r>
            <a:r>
              <a:rPr lang="en-US" sz="2200" dirty="0" smtClean="0"/>
              <a:t>things),</a:t>
            </a:r>
            <a:endParaRPr lang="en-US" sz="2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Social expectations shaped by codes of conduct (which typically differ for interactions with believers and non-believers),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Mechanisms for enhancing social ties and common experiences (often involving organizations for specialized activities),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Procedures </a:t>
            </a:r>
            <a:r>
              <a:rPr lang="en-US" sz="2200" dirty="0"/>
              <a:t>for selecting </a:t>
            </a:r>
            <a:r>
              <a:rPr lang="en-US" sz="2200" dirty="0" smtClean="0"/>
              <a:t>and training leaders </a:t>
            </a:r>
            <a:r>
              <a:rPr lang="en-US" sz="2200" dirty="0"/>
              <a:t>and making common </a:t>
            </a:r>
            <a:r>
              <a:rPr lang="en-US" sz="2200" dirty="0" smtClean="0"/>
              <a:t>decisions (both informally and within formal organizations),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200" dirty="0" smtClean="0"/>
              <a:t>Identification as members of a </a:t>
            </a:r>
            <a:r>
              <a:rPr lang="en-US" sz="2200" i="1" dirty="0" smtClean="0"/>
              <a:t>trans-generational </a:t>
            </a:r>
            <a:r>
              <a:rPr lang="en-US" sz="2200" dirty="0" smtClean="0"/>
              <a:t>community.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8223-4475-4437-AB25-1424712B2C4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56356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How Policy Priorities of Religious Communities Change with Relative Size (slide 2)</a:t>
            </a:r>
            <a:endParaRPr lang="en-US" sz="1800" b="1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382000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981200"/>
                <a:gridCol w="24384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Size of Religious Community: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Very</a:t>
                      </a:r>
                      <a:r>
                        <a:rPr lang="en-US" b="1" baseline="0" dirty="0" smtClean="0"/>
                        <a:t> Small 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Moderate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Predominant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Worship and Proselytism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Unlimited religious freedom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innovation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Freedom</a:t>
                      </a:r>
                      <a:r>
                        <a:rPr lang="en-US" baseline="0" dirty="0" smtClean="0"/>
                        <a:t> of expression for recognized faiths; </a:t>
                      </a:r>
                      <a:r>
                        <a:rPr lang="en-US" dirty="0" smtClean="0"/>
                        <a:t>Regulate cults or minority</a:t>
                      </a:r>
                      <a:r>
                        <a:rPr lang="en-US" baseline="0" dirty="0" smtClean="0"/>
                        <a:t> faiths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Incorporate</a:t>
                      </a:r>
                      <a:r>
                        <a:rPr lang="en-US" baseline="0" dirty="0" smtClean="0"/>
                        <a:t> religious symbols in civil ceremonies; </a:t>
                      </a:r>
                    </a:p>
                    <a:p>
                      <a:pPr algn="ctr"/>
                      <a:r>
                        <a:rPr lang="en-US" dirty="0" smtClean="0"/>
                        <a:t>Limit proselytism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Education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Self-protection,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exemption</a:t>
                      </a:r>
                      <a:r>
                        <a:rPr lang="en-US" baseline="0" dirty="0" smtClean="0"/>
                        <a:t> from public education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Support private</a:t>
                      </a:r>
                      <a:r>
                        <a:rPr lang="en-US" baseline="0" dirty="0" smtClean="0"/>
                        <a:t> religious schools to protect moral values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Impose religious values and beliefs in public curriculum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Social Services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Self-help; </a:t>
                      </a:r>
                    </a:p>
                    <a:p>
                      <a:pPr algn="ctr"/>
                      <a:r>
                        <a:rPr lang="en-US" baseline="0" dirty="0" smtClean="0"/>
                        <a:t>Services focused on </a:t>
                      </a:r>
                      <a:r>
                        <a:rPr lang="en-US" dirty="0" smtClean="0"/>
                        <a:t>fellow believers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Outreach to rest</a:t>
                      </a:r>
                      <a:r>
                        <a:rPr lang="en-US" baseline="0" dirty="0" smtClean="0"/>
                        <a:t> of community; Potential basis of separatism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Potential rival to state’s ability to reward supporters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Advocacy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Withdrawal</a:t>
                      </a:r>
                      <a:r>
                        <a:rPr lang="en-US" baseline="0" dirty="0" smtClean="0"/>
                        <a:t> from society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Moral</a:t>
                      </a:r>
                      <a:r>
                        <a:rPr lang="en-US" baseline="0" dirty="0" smtClean="0"/>
                        <a:t> campaigns; Opportunistic coalitions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</a:t>
                      </a:r>
                      <a:r>
                        <a:rPr lang="en-US" baseline="0" dirty="0" smtClean="0"/>
                        <a:t>undermine state authority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Institutional</a:t>
                      </a:r>
                      <a:r>
                        <a:rPr lang="en-US" b="1" baseline="0" dirty="0" smtClean="0"/>
                        <a:t> Interests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Protect</a:t>
                      </a:r>
                      <a:r>
                        <a:rPr lang="en-US" baseline="0" dirty="0" smtClean="0"/>
                        <a:t> privacy and right to violate social norms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</a:t>
                      </a:r>
                      <a:r>
                        <a:rPr lang="en-US" baseline="0" dirty="0" smtClean="0"/>
                        <a:t> government intervention in all religious matters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Protect accumulated property;</a:t>
                      </a:r>
                    </a:p>
                    <a:p>
                      <a:pPr algn="ctr"/>
                      <a:r>
                        <a:rPr lang="en-US" dirty="0" smtClean="0"/>
                        <a:t>Establish theocracy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Points of Emphasis in Definition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Religion </a:t>
            </a:r>
            <a:r>
              <a:rPr lang="en-US" sz="2800" b="1" dirty="0" smtClean="0"/>
              <a:t>is inherently </a:t>
            </a:r>
            <a:r>
              <a:rPr lang="en-US" sz="2800" b="1" dirty="0" smtClean="0"/>
              <a:t>multi-dimensional</a:t>
            </a:r>
            <a:r>
              <a:rPr lang="en-US" sz="2800" dirty="0" smtClean="0"/>
              <a:t>: no one component is determinative or dominant.</a:t>
            </a:r>
          </a:p>
          <a:p>
            <a:r>
              <a:rPr lang="en-US" sz="2800" b="1" dirty="0" smtClean="0"/>
              <a:t>Religion </a:t>
            </a:r>
            <a:r>
              <a:rPr lang="en-US" sz="2800" b="1" dirty="0" smtClean="0"/>
              <a:t>is inherently social</a:t>
            </a:r>
            <a:r>
              <a:rPr lang="en-US" sz="2800" dirty="0" smtClean="0"/>
              <a:t>, and cannot be reduced to individual beliefs or </a:t>
            </a:r>
            <a:r>
              <a:rPr lang="en-US" sz="2800" dirty="0" smtClean="0"/>
              <a:t>experiences.</a:t>
            </a:r>
          </a:p>
          <a:p>
            <a:r>
              <a:rPr lang="en-US" sz="2800" dirty="0" smtClean="0"/>
              <a:t>Since </a:t>
            </a:r>
            <a:r>
              <a:rPr lang="en-US" sz="2800" dirty="0" smtClean="0"/>
              <a:t>religion is a </a:t>
            </a:r>
            <a:r>
              <a:rPr lang="en-US" sz="2800" b="1" dirty="0" smtClean="0"/>
              <a:t>collective activity</a:t>
            </a:r>
            <a:r>
              <a:rPr lang="en-US" sz="2800" dirty="0" smtClean="0"/>
              <a:t>, </a:t>
            </a:r>
          </a:p>
          <a:p>
            <a:pPr lvl="1"/>
            <a:r>
              <a:rPr lang="en-US" sz="2400" dirty="0" smtClean="0"/>
              <a:t>it </a:t>
            </a:r>
            <a:r>
              <a:rPr lang="en-US" sz="2400" dirty="0" smtClean="0"/>
              <a:t>necessarily involves </a:t>
            </a:r>
            <a:r>
              <a:rPr lang="en-US" sz="2400" b="1" dirty="0" smtClean="0"/>
              <a:t>disagreements</a:t>
            </a:r>
            <a:r>
              <a:rPr lang="en-US" sz="2400" dirty="0" smtClean="0"/>
              <a:t> </a:t>
            </a:r>
            <a:r>
              <a:rPr lang="en-US" sz="2400" dirty="0" smtClean="0"/>
              <a:t>among its </a:t>
            </a:r>
            <a:r>
              <a:rPr lang="en-US" sz="2400" dirty="0" smtClean="0"/>
              <a:t>members (on any of its 8 component dimensions and on their implications for other matters, such as implications for practical policy concerns),</a:t>
            </a:r>
          </a:p>
          <a:p>
            <a:pPr lvl="1"/>
            <a:r>
              <a:rPr lang="en-US" sz="2400" dirty="0" smtClean="0"/>
              <a:t>And the </a:t>
            </a:r>
            <a:r>
              <a:rPr lang="en-US" sz="2400" dirty="0" smtClean="0"/>
              <a:t>formation or operation of </a:t>
            </a:r>
            <a:r>
              <a:rPr lang="en-US" sz="2400" dirty="0" smtClean="0"/>
              <a:t>religious </a:t>
            </a:r>
            <a:r>
              <a:rPr lang="en-US" sz="2400" dirty="0" smtClean="0"/>
              <a:t>organization </a:t>
            </a:r>
            <a:r>
              <a:rPr lang="en-US" sz="2400" dirty="0" smtClean="0"/>
              <a:t>necessarily involves </a:t>
            </a:r>
            <a:r>
              <a:rPr lang="en-US" sz="2400" b="1" dirty="0" smtClean="0"/>
              <a:t>dilemmas of collective </a:t>
            </a:r>
            <a:r>
              <a:rPr lang="en-US" sz="2400" b="1" dirty="0" smtClean="0"/>
              <a:t>action</a:t>
            </a:r>
            <a:r>
              <a:rPr lang="en-US" sz="2400" dirty="0" smtClean="0"/>
              <a:t>,</a:t>
            </a:r>
          </a:p>
          <a:p>
            <a:pPr lvl="1"/>
            <a:r>
              <a:rPr lang="en-US" sz="2400" dirty="0" smtClean="0"/>
              <a:t>And any </a:t>
            </a:r>
            <a:r>
              <a:rPr lang="en-US" sz="2400" dirty="0" smtClean="0"/>
              <a:t>successful instance of collective action by members of a religious community necessarily has consequences that affect others, even if these consequences are unintended </a:t>
            </a:r>
            <a:r>
              <a:rPr lang="en-US" sz="2400" dirty="0" smtClean="0"/>
              <a:t>side-effects, </a:t>
            </a:r>
          </a:p>
          <a:p>
            <a:pPr lvl="2"/>
            <a:r>
              <a:rPr lang="en-US" sz="2200" dirty="0" smtClean="0"/>
              <a:t>In technical terms, </a:t>
            </a:r>
            <a:r>
              <a:rPr lang="en-US" sz="2200" b="1" dirty="0" smtClean="0"/>
              <a:t>religion generates externalities </a:t>
            </a:r>
            <a:r>
              <a:rPr lang="en-US" sz="2200" dirty="0" smtClean="0"/>
              <a:t>for society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0000"/>
                </a:solidFill>
              </a:rPr>
              <a:t>Religious organizations can produce public goods for society as a whole</a:t>
            </a:r>
            <a:r>
              <a:rPr lang="en-US" sz="2400" b="1" dirty="0" smtClean="0">
                <a:solidFill>
                  <a:srgbClr val="000000"/>
                </a:solidFill>
              </a:rPr>
              <a:t>: </a:t>
            </a:r>
            <a:endParaRPr lang="en-US" sz="2400" b="1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charity: </a:t>
            </a:r>
            <a:r>
              <a:rPr lang="en-US" sz="2400" dirty="0" smtClean="0">
                <a:solidFill>
                  <a:srgbClr val="000000"/>
                </a:solidFill>
              </a:rPr>
              <a:t>provide some public services at lower or no cost, especially to marginalized groups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morality: </a:t>
            </a:r>
            <a:r>
              <a:rPr lang="en-US" sz="2400" dirty="0" smtClean="0">
                <a:solidFill>
                  <a:srgbClr val="000000"/>
                </a:solidFill>
              </a:rPr>
              <a:t>support general moral values, legitimize political regime, divert potential revolutions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prophetic voice: </a:t>
            </a:r>
            <a:r>
              <a:rPr lang="en-US" sz="2400" dirty="0" smtClean="0">
                <a:solidFill>
                  <a:srgbClr val="000000"/>
                </a:solidFill>
              </a:rPr>
              <a:t>enhance public discourse, encourage reform towards peace and justice, alternate source of legitimacy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congregational form nurtures widespread </a:t>
            </a:r>
            <a:r>
              <a:rPr lang="en-US" sz="2400" b="1" dirty="0" smtClean="0">
                <a:solidFill>
                  <a:srgbClr val="000000"/>
                </a:solidFill>
              </a:rPr>
              <a:t>experience in democratic self-governance </a:t>
            </a:r>
            <a:r>
              <a:rPr lang="en-US" sz="2400" dirty="0" smtClean="0">
                <a:solidFill>
                  <a:srgbClr val="000000"/>
                </a:solidFill>
              </a:rPr>
              <a:t>(Tocqueville)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important source of </a:t>
            </a:r>
            <a:r>
              <a:rPr lang="en-US" sz="2400" b="1" dirty="0" smtClean="0">
                <a:solidFill>
                  <a:srgbClr val="000000"/>
                </a:solidFill>
              </a:rPr>
              <a:t>volunteers </a:t>
            </a:r>
            <a:r>
              <a:rPr lang="en-US" sz="2400" dirty="0" smtClean="0">
                <a:solidFill>
                  <a:srgbClr val="000000"/>
                </a:solidFill>
              </a:rPr>
              <a:t>for community engagement and of philanthropy 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liberty: </a:t>
            </a:r>
            <a:r>
              <a:rPr lang="en-US" sz="2400" dirty="0" smtClean="0">
                <a:solidFill>
                  <a:srgbClr val="000000"/>
                </a:solidFill>
              </a:rPr>
              <a:t>essential manifestation of personal liberty, freedom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Public “</a:t>
            </a:r>
            <a:r>
              <a:rPr lang="en-US" sz="2400" b="1" dirty="0" err="1" smtClean="0">
                <a:solidFill>
                  <a:srgbClr val="000000"/>
                </a:solidFill>
              </a:rPr>
              <a:t>bads</a:t>
            </a:r>
            <a:r>
              <a:rPr lang="en-US" sz="2400" b="1" dirty="0" smtClean="0">
                <a:solidFill>
                  <a:srgbClr val="000000"/>
                </a:solidFill>
              </a:rPr>
              <a:t>” include </a:t>
            </a:r>
            <a:r>
              <a:rPr lang="en-US" sz="2400" dirty="0" smtClean="0">
                <a:solidFill>
                  <a:srgbClr val="000000"/>
                </a:solidFill>
              </a:rPr>
              <a:t>diversion of resources diverted from pressing concerns, and tendency to spread extremism &amp; intolerance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ECAA2-2EFD-4E5B-9B64-50185A70D7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FBOs (Faith-Based Service Organizations)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FBO: Faith-Based Organization: </a:t>
            </a:r>
            <a:r>
              <a:rPr lang="en-US" sz="2200" dirty="0" smtClean="0"/>
              <a:t>organizations  that specialize in delivery of some particular form of </a:t>
            </a:r>
            <a:r>
              <a:rPr lang="en-US" sz="2200" b="1" dirty="0" smtClean="0"/>
              <a:t>service</a:t>
            </a:r>
            <a:r>
              <a:rPr lang="en-US" sz="2200" dirty="0" smtClean="0"/>
              <a:t> (food, shelter, education, health care, personal rehabilitation, etc.) and that base some aspects of their programs on religious inspirations or personnel.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An FBO can be affected by religion in one or more ways, such as if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Mission goals of program are shaped by religious doctrine or beliefs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Content of service program includes religious rituals and/or stories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Intended beneficiaries are co-religionists or are targeted for conversion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Reliance on financial support from religious organizations and/or donors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Implemented by hired staff or volunteers from a religious community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200" dirty="0" smtClean="0"/>
              <a:t>Religious specialists are managers or form majority of oversight board.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Extent of Faith-Based Contributions in Selected Issue Areas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143000"/>
          <a:ext cx="8610600" cy="495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2971800"/>
                <a:gridCol w="3429000"/>
              </a:tblGrid>
              <a:tr h="7425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Assessment of FBO Contributions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Domestic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Policy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Foreign Policy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84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Integrated into Public Policy Networks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 Care</a:t>
                      </a:r>
                    </a:p>
                    <a:p>
                      <a:r>
                        <a:rPr lang="en-US" dirty="0" smtClean="0"/>
                        <a:t>Social policy (welfare)</a:t>
                      </a:r>
                    </a:p>
                    <a:p>
                      <a:r>
                        <a:rPr lang="en-US" dirty="0" smtClean="0"/>
                        <a:t>Immigrant</a:t>
                      </a:r>
                      <a:r>
                        <a:rPr lang="en-US" baseline="0" dirty="0" smtClean="0"/>
                        <a:t> support</a:t>
                      </a:r>
                    </a:p>
                    <a:p>
                      <a:r>
                        <a:rPr lang="en-US" dirty="0" smtClean="0"/>
                        <a:t>Anti-poverty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Humanitarian Aid</a:t>
                      </a:r>
                    </a:p>
                    <a:p>
                      <a:r>
                        <a:rPr lang="en-US" dirty="0" smtClean="0"/>
                        <a:t>Human Rights (esp. religious</a:t>
                      </a:r>
                    </a:p>
                    <a:p>
                      <a:r>
                        <a:rPr lang="en-US" baseline="0" dirty="0" smtClean="0"/>
                        <a:t>     rights, anti-</a:t>
                      </a:r>
                      <a:r>
                        <a:rPr lang="en-US" sz="1800" kern="1200" dirty="0" smtClean="0"/>
                        <a:t>traffick</a:t>
                      </a:r>
                      <a:r>
                        <a:rPr lang="en-US" baseline="0" dirty="0" smtClean="0"/>
                        <a:t>ing )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55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Important but Mostly Separate Operations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</a:p>
                    <a:p>
                      <a:r>
                        <a:rPr lang="en-US" dirty="0" smtClean="0"/>
                        <a:t>Media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Anti-abortion activism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Missionary/Proselytism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Transnational Communities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Mediation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diplomacy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92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Sporadic Campaigns or Specialized Involvement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Rehabilitation (&amp; </a:t>
                      </a:r>
                      <a:r>
                        <a:rPr lang="en-US" baseline="0" dirty="0" smtClean="0"/>
                        <a:t>job training)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Community Development</a:t>
                      </a:r>
                    </a:p>
                    <a:p>
                      <a:r>
                        <a:rPr lang="en-US" dirty="0" smtClean="0"/>
                        <a:t>Environmental Issues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(“creation care”)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Debt (Jubilee 2000)</a:t>
                      </a:r>
                    </a:p>
                    <a:p>
                      <a:r>
                        <a:rPr lang="en-US" dirty="0" smtClean="0"/>
                        <a:t>Social Reconciliation (esp. local)</a:t>
                      </a:r>
                    </a:p>
                    <a:p>
                      <a:r>
                        <a:rPr lang="en-US" dirty="0" smtClean="0"/>
                        <a:t>Economic Development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51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Minimal to</a:t>
                      </a:r>
                      <a:r>
                        <a:rPr lang="en-US" b="1" baseline="0" dirty="0" smtClean="0"/>
                        <a:t> Non-Existent FBO Contribution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Budgetary Issues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Military, Homeland Security</a:t>
                      </a:r>
                    </a:p>
                    <a:p>
                      <a:r>
                        <a:rPr lang="en-US" dirty="0" smtClean="0"/>
                        <a:t>Infrastructure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Peacekeeping Operations</a:t>
                      </a:r>
                    </a:p>
                    <a:p>
                      <a:r>
                        <a:rPr lang="en-US" dirty="0" smtClean="0"/>
                        <a:t>Managing Global</a:t>
                      </a:r>
                      <a:r>
                        <a:rPr lang="en-US" baseline="0" dirty="0" smtClean="0"/>
                        <a:t> Commons 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dirty="0" smtClean="0"/>
              <a:t>Generic Categories of Policy Instruments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486400"/>
          </a:xfrm>
        </p:spPr>
        <p:txBody>
          <a:bodyPr rtlCol="0">
            <a:normAutofit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Since religious activities have external effects (</a:t>
            </a:r>
            <a:r>
              <a:rPr lang="en-US" sz="1800" b="1" dirty="0" smtClean="0"/>
              <a:t>positive and negative externalities</a:t>
            </a:r>
            <a:r>
              <a:rPr lang="en-US" sz="1800" dirty="0" smtClean="0"/>
              <a:t>), public officials routinely </a:t>
            </a:r>
            <a:r>
              <a:rPr lang="en-US" sz="1800" b="1" dirty="0" smtClean="0"/>
              <a:t>use policy instruments to shape their incentives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Public policy involves efforts to encourage positive externalities and discourage or control negative externalities, esp. w/r public goods/</a:t>
            </a:r>
            <a:r>
              <a:rPr lang="en-US" sz="1800" b="1" dirty="0" err="1" smtClean="0">
                <a:solidFill>
                  <a:srgbClr val="000000"/>
                </a:solidFill>
              </a:rPr>
              <a:t>bads</a:t>
            </a:r>
            <a:endParaRPr lang="en-US" sz="1800" b="1" dirty="0" smtClean="0">
              <a:solidFill>
                <a:srgbClr val="00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Public officials encourage some of religion’s effects and discourage others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They do so by using their standard array of </a:t>
            </a:r>
            <a:r>
              <a:rPr lang="en-US" sz="1800" b="1" dirty="0" smtClean="0"/>
              <a:t>policy tools (or policy instruments)</a:t>
            </a:r>
            <a:r>
              <a:rPr lang="en-US" sz="1800" dirty="0" smtClean="0"/>
              <a:t>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Legal protections </a:t>
            </a:r>
            <a:r>
              <a:rPr lang="en-US" sz="1800" dirty="0" smtClean="0"/>
              <a:t>and definition of their legal status as corporate actors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Regulation</a:t>
            </a:r>
            <a:r>
              <a:rPr lang="en-US" sz="1800" dirty="0" smtClean="0"/>
              <a:t> of their behavior in certain areas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Financial</a:t>
            </a:r>
            <a:r>
              <a:rPr lang="en-US" sz="1800" dirty="0" smtClean="0"/>
              <a:t> rewards or punishments (direct or indirect)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Symbolic r</a:t>
            </a:r>
            <a:r>
              <a:rPr lang="en-US" sz="1800" dirty="0" smtClean="0"/>
              <a:t>ewards or punishments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Patronage</a:t>
            </a:r>
            <a:r>
              <a:rPr lang="en-US" sz="1800" dirty="0" smtClean="0"/>
              <a:t> and other rewards for partisan support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Direct production</a:t>
            </a:r>
            <a:r>
              <a:rPr lang="en-US" sz="1800" dirty="0" smtClean="0"/>
              <a:t> of (or other means of procuring) public goods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So there exists an area of policy that could be called </a:t>
            </a:r>
            <a:r>
              <a:rPr lang="en-US" sz="1800" b="1" u="sng" dirty="0" smtClean="0"/>
              <a:t>religion policy</a:t>
            </a:r>
          </a:p>
          <a:p>
            <a:pPr>
              <a:buNone/>
            </a:pPr>
            <a:r>
              <a:rPr lang="en-US" sz="1800" b="1" dirty="0" smtClean="0"/>
              <a:t>Religion Policy</a:t>
            </a:r>
            <a:r>
              <a:rPr lang="en-US" sz="1800" dirty="0" smtClean="0"/>
              <a:t>: How governments use policy instruments to shape incentives of religious organizations or to use them as part of public policy implementation</a:t>
            </a:r>
          </a:p>
          <a:p>
            <a:pPr>
              <a:buNone/>
            </a:pPr>
            <a:r>
              <a:rPr lang="en-US" sz="1800" dirty="0" smtClean="0"/>
              <a:t>Definition: All legal, regulatory, financial, and symbolic activities undertaken by public officials that involve cooperation with leaders of religious organizations, or which have direct or indirect impacts on religion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74E3-8920-4DEE-BC71-3F24611AB7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400" b="1" smtClean="0"/>
              <a:t>Essential forms of government support for religion include</a:t>
            </a:r>
            <a:endParaRPr lang="en-US" sz="28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Public services: </a:t>
            </a:r>
            <a:r>
              <a:rPr lang="en-US" sz="1800" dirty="0" smtClean="0"/>
              <a:t>fire, water, property rights, etc., </a:t>
            </a:r>
            <a:r>
              <a:rPr lang="en-US" sz="1800" u="sng" dirty="0" smtClean="0"/>
              <a:t>like any other citizen or corporate entity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Tax exemption </a:t>
            </a:r>
            <a:r>
              <a:rPr lang="en-US" sz="1800" dirty="0" smtClean="0"/>
              <a:t>for donations, </a:t>
            </a:r>
            <a:r>
              <a:rPr lang="en-US" sz="1800" u="sng" dirty="0" smtClean="0"/>
              <a:t>like any other nonprofit</a:t>
            </a:r>
            <a:r>
              <a:rPr lang="en-US" sz="1800" dirty="0" smtClean="0"/>
              <a:t>, and sometimes more, as in property tax exemptions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Protection of free expression, including participation in the political process </a:t>
            </a:r>
            <a:r>
              <a:rPr lang="en-US" sz="1800" dirty="0" smtClean="0"/>
              <a:t>(</a:t>
            </a:r>
            <a:r>
              <a:rPr lang="en-US" sz="1800" u="sng" dirty="0" smtClean="0"/>
              <a:t>like any other interest group</a:t>
            </a:r>
            <a:r>
              <a:rPr lang="en-US" sz="1800" dirty="0" smtClean="0"/>
              <a:t>, but with limits on tax exemptions)</a:t>
            </a:r>
            <a:endParaRPr lang="en-US" sz="1800" b="1" dirty="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Exemption</a:t>
            </a:r>
            <a:r>
              <a:rPr lang="en-US" sz="1800" dirty="0" smtClean="0"/>
              <a:t> from labor, environmental laws, etc. for purely religious purposes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Grants, contracts, vouchers:</a:t>
            </a:r>
            <a:r>
              <a:rPr lang="en-US" sz="1800" dirty="0" smtClean="0"/>
              <a:t> Direct or indirect funding for schools and social service programs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Enact policies</a:t>
            </a:r>
            <a:r>
              <a:rPr lang="en-US" sz="1800" dirty="0" smtClean="0"/>
              <a:t> or laws as reward for political supporters, like any other interest group or constituent supporters (including religious earmarks)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General laws </a:t>
            </a:r>
            <a:r>
              <a:rPr lang="en-US" sz="1800" dirty="0" smtClean="0"/>
              <a:t>reflecting majority religious preference, like Sunday closing laws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Criminalize</a:t>
            </a:r>
            <a:r>
              <a:rPr lang="en-US" sz="1800" dirty="0" smtClean="0"/>
              <a:t> sensitive practices by minority religions (polygamy, sacrifices) or that offend believers (anti-blasphemy laws, hate crimes legislation)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Legal protection </a:t>
            </a:r>
            <a:r>
              <a:rPr lang="en-US" sz="1800" dirty="0" smtClean="0"/>
              <a:t>for religious organizations, some with special protected status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1800" b="1" dirty="0" smtClean="0"/>
              <a:t>Protect autonomy</a:t>
            </a:r>
            <a:r>
              <a:rPr lang="en-US" sz="1800" dirty="0" smtClean="0"/>
              <a:t> for religious decisions (some countries allow separate system of family law)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28DBB-B2BE-4880-911E-C13F20DB205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91A79-F166-4458-BED8-77177889FBF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456656"/>
            <a:ext cx="8686007" cy="594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eligion Policy and Faith-Based Organizations:&amp;#x0D;&amp;#x0A;Charting the Shifting Boundaries between Church and State &amp;#x0D;&amp;#x0A;&amp;#x0D;&amp;#x0A;Michael &quot;/&gt;&lt;property id=&quot;20307&quot; value=&quot;257&quot;/&gt;&lt;/object&gt;&lt;object type=&quot;3&quot; unique_id=&quot;10010&quot;&gt;&lt;property id=&quot;20148&quot; value=&quot;5&quot;/&gt;&lt;property id=&quot;20300&quot; value=&quot;Slide 13 - &amp;quot;Implications of FBO Integration in Policy Networks&amp;quot;&quot;/&gt;&lt;property id=&quot;20307&quot; value=&quot;261&quot;/&gt;&lt;/object&gt;&lt;object type=&quot;3&quot; unique_id=&quot;10082&quot;&gt;&lt;property id=&quot;20148&quot; value=&quot;5&quot;/&gt;&lt;property id=&quot;20300&quot; value=&quot;Slide 11 - &amp;quot;Faith-Based Initiative: Policy Goals and Instruments&amp;quot;&quot;/&gt;&lt;property id=&quot;20307&quot; value=&quot;273&quot;/&gt;&lt;/object&gt;&lt;object type=&quot;3&quot; unique_id=&quot;27089&quot;&gt;&lt;property id=&quot;20148&quot; value=&quot;5&quot;/&gt;&lt;property id=&quot;20300&quot; value=&quot;Slide 17 - &amp;quot;Patterns of FBO Participation in U.S. Policy Networks&amp;quot;&quot;/&gt;&lt;property id=&quot;20307&quot; value=&quot;282&quot;/&gt;&lt;/object&gt;&lt;object type=&quot;3&quot; unique_id=&quot;27094&quot;&gt;&lt;property id=&quot;20148&quot; value=&quot;5&quot;/&gt;&lt;property id=&quot;20300&quot; value=&quot;Slide 14 - &amp;quot;SUPPLEMENTAL SLIDES&amp;#x0D;&amp;#x0A;Estimating the Magnitude of Faith-Based Contributions to U.S. Welfare Policy (Excluding Health&quot;/&gt;&lt;property id=&quot;20307&quot; value=&quot;283&quot;/&gt;&lt;/object&gt;&lt;object type=&quot;3&quot; unique_id=&quot;27543&quot;&gt;&lt;property id=&quot;20148&quot; value=&quot;5&quot;/&gt;&lt;property id=&quot;20300&quot; value=&quot;Slide 2 - &amp;quot;A Definition: A religion consists of an identifiable group of individuals who share all of the following:&amp;quot;&quot;/&gt;&lt;property id=&quot;20307&quot; value=&quot;287&quot;/&gt;&lt;/object&gt;&lt;object type=&quot;3&quot; unique_id=&quot;27545&quot;&gt;&lt;property id=&quot;20148&quot; value=&quot;5&quot;/&gt;&lt;property id=&quot;20300&quot; value=&quot;Slide 5 - &amp;quot;FBOs (Faith-Based Service Organizations)&amp;quot;&quot;/&gt;&lt;property id=&quot;20307&quot; value=&quot;289&quot;/&gt;&lt;/object&gt;&lt;object type=&quot;3&quot; unique_id=&quot;27836&quot;&gt;&lt;property id=&quot;20148&quot; value=&quot;5&quot;/&gt;&lt;property id=&quot;20300&quot; value=&quot;Slide 4 - &amp;quot;Religious organizations can produce public goods for society as a whole: &amp;quot;&quot;/&gt;&lt;property id=&quot;20307&quot; value=&quot;299&quot;/&gt;&lt;/object&gt;&lt;object type=&quot;3&quot; unique_id=&quot;27838&quot;&gt;&lt;property id=&quot;20148&quot; value=&quot;5&quot;/&gt;&lt;property id=&quot;20300&quot; value=&quot;Slide 7 - &amp;quot;Generic Categories of Policy Instruments&amp;quot;&quot;/&gt;&lt;property id=&quot;20307&quot; value=&quot;301&quot;/&gt;&lt;/object&gt;&lt;object type=&quot;3&quot; unique_id=&quot;27839&quot;&gt;&lt;property id=&quot;20148&quot; value=&quot;5&quot;/&gt;&lt;property id=&quot;20300&quot; value=&quot;Slide 8 - &amp;quot;Essential forms of government support for religion include&amp;quot;&quot;/&gt;&lt;property id=&quot;20307&quot; value=&quot;302&quot;/&gt;&lt;/object&gt;&lt;object type=&quot;3&quot; unique_id=&quot;28046&quot;&gt;&lt;property id=&quot;20148&quot; value=&quot;5&quot;/&gt;&lt;property id=&quot;20300&quot; value=&quot;Slide 6 - &amp;quot;Extent of Faith-Based Contributions in Selected Issue Areas&amp;quot;&quot;/&gt;&lt;property id=&quot;20307&quot; value=&quot;309&quot;/&gt;&lt;/object&gt;&lt;object type=&quot;3&quot; unique_id=&quot;28047&quot;&gt;&lt;property id=&quot;20148&quot; value=&quot;5&quot;/&gt;&lt;property id=&quot;20300&quot; value=&quot;Slide 10 - &amp;quot;Charitable Choice and Faith-Based Initiatives: Background Information&amp;quot;&quot;/&gt;&lt;property id=&quot;20307&quot; value=&quot;306&quot;/&gt;&lt;/object&gt;&lt;object type=&quot;3&quot; unique_id=&quot;28048&quot;&gt;&lt;property id=&quot;20148&quot; value=&quot;5&quot;/&gt;&lt;property id=&quot;20300&quot; value=&quot;Slide 12 - &amp;quot;Charitable Choice and Faith-Based Initiatives: A Policy Evaluation&amp;quot;&quot;/&gt;&lt;property id=&quot;20307&quot; value=&quot;305&quot;/&gt;&lt;/object&gt;&lt;object type=&quot;3&quot; unique_id=&quot;28049&quot;&gt;&lt;property id=&quot;20148&quot; value=&quot;5&quot;/&gt;&lt;property id=&quot;20300&quot; value=&quot;Slide 19 - &amp;quot;How Policy Priorities of Religious Communities Change with Relative Size&amp;quot;&quot;/&gt;&lt;property id=&quot;20307&quot; value=&quot;307&quot;/&gt;&lt;/object&gt;&lt;object type=&quot;3&quot; unique_id=&quot;28050&quot;&gt;&lt;property id=&quot;20148&quot; value=&quot;5&quot;/&gt;&lt;property id=&quot;20300&quot; value=&quot;Slide 20 - &amp;quot;How Policy Priorities of Religious Communities Change with Relative Size (slide 2)&amp;quot;&quot;/&gt;&lt;property id=&quot;20307&quot; value=&quot;308&quot;/&gt;&lt;/object&gt;&lt;object type=&quot;3&quot; unique_id=&quot;28076&quot;&gt;&lt;property id=&quot;20148&quot; value=&quot;5&quot;/&gt;&lt;property id=&quot;20300&quot; value=&quot;Slide 18 - &amp;quot;Linking Policy Instruments to the Core Components of Religion&amp;quot;&quot;/&gt;&lt;property id=&quot;20307&quot; value=&quot;310&quot;/&gt;&lt;/object&gt;&lt;object type=&quot;3&quot; unique_id=&quot;28253&quot;&gt;&lt;property id=&quot;20148&quot; value=&quot;5&quot;/&gt;&lt;property id=&quot;20300&quot; value=&quot;Slide 9&quot;/&gt;&lt;property id=&quot;20307&quot; value=&quot;313&quot;/&gt;&lt;/object&gt;&lt;object type=&quot;3&quot; unique_id=&quot;28348&quot;&gt;&lt;property id=&quot;20148&quot; value=&quot;5&quot;/&gt;&lt;property id=&quot;20300&quot; value=&quot;Slide 3 - &amp;quot;Points of Emphasis in Definition&amp;quot;&quot;/&gt;&lt;property id=&quot;20307&quot; value=&quot;315&quot;/&gt;&lt;/object&gt;&lt;object type=&quot;3&quot; unique_id=&quot;28349&quot;&gt;&lt;property id=&quot;20148&quot; value=&quot;5&quot;/&gt;&lt;property id=&quot;20300&quot; value=&quot;Slide 15 - &amp;quot;Opportunities for Entrepreneurship in Religious Markets&amp;quot;&quot;/&gt;&lt;property id=&quot;20307&quot; value=&quot;316&quot;/&gt;&lt;/object&gt;&lt;object type=&quot;3&quot; unique_id=&quot;28350&quot;&gt;&lt;property id=&quot;20148&quot; value=&quot;5&quot;/&gt;&lt;property id=&quot;20300&quot; value=&quot;Slide 16 - &amp;quot;How is Religion Relevant to Politics, and Vice Versa?&amp;quot;&quot;/&gt;&lt;property id=&quot;20307&quot; value=&quot;31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3132</Words>
  <Application>Microsoft Office PowerPoint</Application>
  <PresentationFormat>On-screen Show (4:3)</PresentationFormat>
  <Paragraphs>360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Religion Policy and Faith-Based Organizations: Charting the Shifting Boundaries between Church and State   Michael D. McGinnis  Professor, Department of Political Science and  Director, Workshop in Political Theory and Policy Analysis,  Indiana University, Bloomington mcginnis@indiana.edu Paper URL: http://php.indiana.edu/~mcginnis/asrec_version.pdf Presentation Slides: http://php.indiana.edu/~mcginnis/asrec_slides.pptx </vt:lpstr>
      <vt:lpstr>A Definition: A religion consists of an identifiable group of individuals who share all of the following:</vt:lpstr>
      <vt:lpstr>Points of Emphasis in Definition</vt:lpstr>
      <vt:lpstr>Religious organizations can produce public goods for society as a whole: </vt:lpstr>
      <vt:lpstr>FBOs (Faith-Based Service Organizations)</vt:lpstr>
      <vt:lpstr>Extent of Faith-Based Contributions in Selected Issue Areas</vt:lpstr>
      <vt:lpstr>Generic Categories of Policy Instruments</vt:lpstr>
      <vt:lpstr>Essential forms of government support for religion include</vt:lpstr>
      <vt:lpstr>Slide 9</vt:lpstr>
      <vt:lpstr>Charitable Choice and Faith-Based Initiatives: Background Information</vt:lpstr>
      <vt:lpstr>Faith-Based Initiative: Policy Goals and Instruments</vt:lpstr>
      <vt:lpstr>Charitable Choice and Faith-Based Initiatives: A Policy Evaluation</vt:lpstr>
      <vt:lpstr>Implications of FBO Integration in Policy Networks</vt:lpstr>
      <vt:lpstr>SUPPLEMENTAL SLIDES Estimating the Magnitude of Faith-Based Contributions to U.S. Welfare Policy (Excluding Health, Education, and International Components)</vt:lpstr>
      <vt:lpstr>Opportunities for Entrepreneurship in Religious Markets</vt:lpstr>
      <vt:lpstr>How is Religion Relevant to Politics, and Vice Versa?</vt:lpstr>
      <vt:lpstr>Patterns of FBO Participation in U.S. Policy Networks</vt:lpstr>
      <vt:lpstr>Linking Policy Instruments to the Core Components of Religion</vt:lpstr>
      <vt:lpstr>How Policy Priorities of Religious Communities Change with Relative Size</vt:lpstr>
      <vt:lpstr>How Policy Priorities of Religious Communities Change with Relative Size (slide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Religion Policy:   Understanding Patterns  of Religious Participation in Public Policy</dc:title>
  <dc:creator>McGinnis</dc:creator>
  <cp:lastModifiedBy>Mike McGinnis</cp:lastModifiedBy>
  <cp:revision>94</cp:revision>
  <dcterms:created xsi:type="dcterms:W3CDTF">2010-07-19T01:35:07Z</dcterms:created>
  <dcterms:modified xsi:type="dcterms:W3CDTF">2011-04-04T12:51:47Z</dcterms:modified>
</cp:coreProperties>
</file>