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9" r:id="rId3"/>
    <p:sldId id="263" r:id="rId4"/>
    <p:sldId id="269" r:id="rId5"/>
    <p:sldId id="267" r:id="rId6"/>
    <p:sldId id="273" r:id="rId7"/>
    <p:sldId id="272" r:id="rId8"/>
    <p:sldId id="270" r:id="rId9"/>
    <p:sldId id="271" r:id="rId10"/>
    <p:sldId id="260" r:id="rId11"/>
    <p:sldId id="265" r:id="rId12"/>
    <p:sldId id="258" r:id="rId13"/>
    <p:sldId id="279" r:id="rId14"/>
    <p:sldId id="268" r:id="rId15"/>
    <p:sldId id="257" r:id="rId16"/>
    <p:sldId id="278" r:id="rId17"/>
    <p:sldId id="276" r:id="rId18"/>
    <p:sldId id="280" r:id="rId19"/>
    <p:sldId id="285" r:id="rId20"/>
    <p:sldId id="281" r:id="rId21"/>
    <p:sldId id="282" r:id="rId22"/>
    <p:sldId id="283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090" autoAdjust="0"/>
  </p:normalViewPr>
  <p:slideViewPr>
    <p:cSldViewPr>
      <p:cViewPr varScale="1">
        <p:scale>
          <a:sx n="60" d="100"/>
          <a:sy n="60" d="100"/>
        </p:scale>
        <p:origin x="-979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B32DD-3434-40D0-8AAC-79149F82C751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EEE86-82AA-48F2-A134-4675E8F19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90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EEE86-82AA-48F2-A134-4675E8F19CC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36D19F-F1ED-466A-9B32-708F4AE8139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5C0CBE-BD76-4429-BB05-265116962B3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D4B70E-2BCF-49EE-929F-86C8CFB87678}" type="slidenum">
              <a:rPr lang="en-US" smtClean="0">
                <a:latin typeface="Times New Roman" pitchFamily="18" charset="0"/>
              </a:rPr>
              <a:pPr/>
              <a:t>8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5CB69E-9FE5-42A1-90DC-605631D35AC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5A559-4BC0-4A48-A487-6F397FF708F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36D19F-F1ED-466A-9B32-708F4AE8139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5A559-4BC0-4A48-A487-6F397FF708F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EEE86-82AA-48F2-A134-4675E8F19CC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E95E-483A-49A6-9CCB-3FB4633CF8F4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77AC-6B04-4F98-9D8F-3B5016105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E95E-483A-49A6-9CCB-3FB4633CF8F4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77AC-6B04-4F98-9D8F-3B5016105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E95E-483A-49A6-9CCB-3FB4633CF8F4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77AC-6B04-4F98-9D8F-3B5016105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E95E-483A-49A6-9CCB-3FB4633CF8F4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77AC-6B04-4F98-9D8F-3B5016105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E95E-483A-49A6-9CCB-3FB4633CF8F4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77AC-6B04-4F98-9D8F-3B5016105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E95E-483A-49A6-9CCB-3FB4633CF8F4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77AC-6B04-4F98-9D8F-3B5016105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E95E-483A-49A6-9CCB-3FB4633CF8F4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77AC-6B04-4F98-9D8F-3B5016105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E95E-483A-49A6-9CCB-3FB4633CF8F4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77AC-6B04-4F98-9D8F-3B5016105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E95E-483A-49A6-9CCB-3FB4633CF8F4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77AC-6B04-4F98-9D8F-3B5016105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E95E-483A-49A6-9CCB-3FB4633CF8F4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77AC-6B04-4F98-9D8F-3B5016105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E95E-483A-49A6-9CCB-3FB4633CF8F4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77AC-6B04-4F98-9D8F-3B5016105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9E95E-483A-49A6-9CCB-3FB4633CF8F4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577AC-6B04-4F98-9D8F-3B5016105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cginnis@indiana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3428999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700" b="1" dirty="0">
                <a:ea typeface="Calibri"/>
                <a:cs typeface="Times New Roman"/>
              </a:rPr>
              <a:t>“Institutional Analysis as a Foundation for Multi-Tier Game Models”</a:t>
            </a:r>
            <a:r>
              <a:rPr lang="en-US" sz="2700" dirty="0">
                <a:ea typeface="Calibri"/>
                <a:cs typeface="Times New Roman"/>
              </a:rPr>
              <a:t/>
            </a:r>
            <a:br>
              <a:rPr lang="en-US" sz="2700" dirty="0">
                <a:ea typeface="Calibri"/>
                <a:cs typeface="Times New Roman"/>
              </a:rPr>
            </a:br>
            <a:r>
              <a:rPr lang="en-US" sz="2700" dirty="0">
                <a:ea typeface="Calibri"/>
                <a:cs typeface="Times New Roman"/>
              </a:rPr>
              <a:t> </a:t>
            </a:r>
            <a:br>
              <a:rPr lang="en-US" sz="2700" dirty="0">
                <a:ea typeface="Calibri"/>
                <a:cs typeface="Times New Roman"/>
              </a:rPr>
            </a:br>
            <a:r>
              <a:rPr lang="en-US" sz="2700" b="1" dirty="0">
                <a:ea typeface="Calibri"/>
                <a:cs typeface="Times New Roman"/>
              </a:rPr>
              <a:t>Michael D. </a:t>
            </a:r>
            <a:r>
              <a:rPr lang="en-US" sz="2700" b="1" dirty="0" smtClean="0">
                <a:ea typeface="Calibri"/>
                <a:cs typeface="Times New Roman"/>
              </a:rPr>
              <a:t>McGinnis</a:t>
            </a:r>
            <a:br>
              <a:rPr lang="en-US" sz="2700" b="1" dirty="0" smtClean="0">
                <a:ea typeface="Calibri"/>
                <a:cs typeface="Times New Roman"/>
              </a:rPr>
            </a:br>
            <a:r>
              <a:rPr lang="en-US" sz="2700" dirty="0">
                <a:ea typeface="Calibri"/>
                <a:cs typeface="Times New Roman"/>
              </a:rPr>
              <a:t/>
            </a:r>
            <a:br>
              <a:rPr lang="en-US" sz="2700" dirty="0">
                <a:ea typeface="Calibri"/>
                <a:cs typeface="Times New Roman"/>
              </a:rPr>
            </a:br>
            <a:r>
              <a:rPr lang="en-US" sz="1800" dirty="0">
                <a:ea typeface="Calibri"/>
                <a:cs typeface="Times New Roman"/>
              </a:rPr>
              <a:t>Professor, Political Science and </a:t>
            </a:r>
            <a:br>
              <a:rPr lang="en-US" sz="1800" dirty="0">
                <a:ea typeface="Calibri"/>
                <a:cs typeface="Times New Roman"/>
              </a:rPr>
            </a:br>
            <a:r>
              <a:rPr lang="en-US" sz="1800" dirty="0">
                <a:ea typeface="Calibri"/>
                <a:cs typeface="Times New Roman"/>
              </a:rPr>
              <a:t>Co-Director, Workshop in Political Theory and Policy Analysis</a:t>
            </a:r>
            <a:br>
              <a:rPr lang="en-US" sz="1800" dirty="0">
                <a:ea typeface="Calibri"/>
                <a:cs typeface="Times New Roman"/>
              </a:rPr>
            </a:br>
            <a:r>
              <a:rPr lang="en-US" sz="1800" dirty="0">
                <a:ea typeface="Calibri"/>
                <a:cs typeface="Times New Roman"/>
              </a:rPr>
              <a:t>Indiana University, </a:t>
            </a:r>
            <a:r>
              <a:rPr lang="en-US" sz="1800" dirty="0" smtClean="0">
                <a:ea typeface="Calibri"/>
                <a:cs typeface="Times New Roman"/>
              </a:rPr>
              <a:t>Bloomington</a:t>
            </a:r>
            <a:br>
              <a:rPr lang="en-US" sz="1800" dirty="0" smtClean="0">
                <a:ea typeface="Calibri"/>
                <a:cs typeface="Times New Roman"/>
              </a:rPr>
            </a:br>
            <a:r>
              <a:rPr lang="en-US" sz="1400" dirty="0" smtClean="0">
                <a:ea typeface="Calibri"/>
                <a:cs typeface="Times New Roman"/>
                <a:hlinkClick r:id="rId3"/>
              </a:rPr>
              <a:t>mcginnis@indiana.edu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419600"/>
            <a:ext cx="7467600" cy="1371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Presentation at Institutional Analysis and Development Symposium, 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School of Public Affairs, University of Colorado Denver, 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April 9-10, 2010</a:t>
            </a:r>
          </a:p>
          <a:p>
            <a:pPr>
              <a:spcBef>
                <a:spcPts val="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</a:rPr>
              <a:t>Draft – </a:t>
            </a:r>
            <a:r>
              <a:rPr lang="en-US" sz="1600" dirty="0" smtClean="0">
                <a:solidFill>
                  <a:schemeClr val="tx1"/>
                </a:solidFill>
              </a:rPr>
              <a:t>April 6, </a:t>
            </a:r>
            <a:r>
              <a:rPr lang="en-US" sz="1600" dirty="0">
                <a:solidFill>
                  <a:schemeClr val="tx1"/>
                </a:solidFill>
              </a:rPr>
              <a:t>2010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752600"/>
            <a:ext cx="4984716" cy="3596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38200" y="457200"/>
            <a:ext cx="754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Fig. 2. </a:t>
            </a:r>
          </a:p>
          <a:p>
            <a:pPr algn="ctr"/>
            <a:r>
              <a:rPr lang="en-US" sz="2200" b="1" dirty="0" smtClean="0"/>
              <a:t>Working Parts of an Action Situation and Associated Rules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b="1" dirty="0" smtClean="0"/>
              <a:t>Games, Action Situations, and Adjacency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5181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/>
              <a:t>Rules of a game </a:t>
            </a:r>
            <a:r>
              <a:rPr lang="en-US" sz="2000" dirty="0" smtClean="0"/>
              <a:t>can be generalized to “</a:t>
            </a:r>
            <a:r>
              <a:rPr lang="en-US" sz="2000" b="1" dirty="0" smtClean="0"/>
              <a:t>working components of an action situation</a:t>
            </a:r>
            <a:r>
              <a:rPr lang="en-US" sz="2000" dirty="0" smtClean="0"/>
              <a:t>” (Ostrom 1986, 2005)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600" dirty="0" smtClean="0"/>
              <a:t>Game: players, choices, strategies, outcomes, payoffs, information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600" dirty="0" smtClean="0"/>
              <a:t>Action Situation: actor/participants, positions, choices/actions, control/action-outcome linkages, potential outcomes, costs &amp; benefits, information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2000" b="1" dirty="0" smtClean="0"/>
              <a:t>An action situation “embeds” a game within its institutional context</a:t>
            </a:r>
            <a:r>
              <a:rPr lang="en-US" sz="2000" dirty="0" smtClean="0"/>
              <a:t> by emphasizing that the “rules of a game” come from somewhere</a:t>
            </a:r>
          </a:p>
          <a:p>
            <a:pPr marL="742950" lvl="2" indent="-342900">
              <a:defRPr/>
            </a:pPr>
            <a:r>
              <a:rPr lang="en-US" sz="1600" dirty="0" smtClean="0"/>
              <a:t>Each working component may be determined as outcomes of other action situations</a:t>
            </a:r>
          </a:p>
          <a:p>
            <a:pPr marL="742950" lvl="2" indent="-342900">
              <a:defRPr/>
            </a:pPr>
            <a:r>
              <a:rPr lang="en-US" sz="1600" dirty="0" smtClean="0"/>
              <a:t>Or they may be changed by the participants themselves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2000" b="1" dirty="0" smtClean="0"/>
              <a:t>Self-governance:</a:t>
            </a:r>
            <a:r>
              <a:rPr lang="en-US" sz="2000" dirty="0" smtClean="0"/>
              <a:t> Individuals can influence the institutional context within which they decide, especially when acting jointly with others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2000" b="1" dirty="0" smtClean="0"/>
              <a:t>Adjacency of action situations </a:t>
            </a:r>
            <a:r>
              <a:rPr lang="en-US" sz="2000" dirty="0" smtClean="0"/>
              <a:t>as potential basis for future elaborations</a:t>
            </a:r>
            <a:endParaRPr lang="en-US" sz="2000" b="1" dirty="0" smtClean="0"/>
          </a:p>
          <a:p>
            <a:pPr marL="742950" lvl="2" indent="-342900">
              <a:defRPr/>
            </a:pPr>
            <a:r>
              <a:rPr lang="en-US" sz="1800" dirty="0" smtClean="0"/>
              <a:t>Treat working components of a given action situation as the outcomes of processes occurring in “adjacent” action situations </a:t>
            </a:r>
          </a:p>
          <a:p>
            <a:pPr marL="742950" lvl="2" indent="-342900">
              <a:defRPr/>
            </a:pPr>
            <a:r>
              <a:rPr lang="en-US" sz="1800" dirty="0" smtClean="0"/>
              <a:t>Rules of one game are determined by outcomes of adjacent games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Games </a:t>
            </a:r>
            <a:r>
              <a:rPr lang="en-US" b="1" dirty="0" smtClean="0"/>
              <a:t>Adjacent to an Action Situation, with Examples of Connections to Working Parts and Associated Rules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209800"/>
            <a:ext cx="4822371" cy="2978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6324600"/>
            <a:ext cx="594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Interior figure taken from Ostrom 2005: 189; additional components added. 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888867"/>
            <a:ext cx="13716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200" b="1" dirty="0" smtClean="0"/>
              <a:t>Definition of Official Jurisdictions</a:t>
            </a:r>
            <a:endParaRPr lang="en-US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2743200"/>
            <a:ext cx="13716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200" dirty="0" smtClean="0"/>
              <a:t>Group Formation and Identity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7696200" y="4114800"/>
            <a:ext cx="114300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200" b="1" dirty="0" smtClean="0"/>
              <a:t>Subsequent Iterations of Similar Situations</a:t>
            </a:r>
            <a:endParaRPr lang="en-US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505200" y="1066800"/>
            <a:ext cx="129540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200" b="1" dirty="0" smtClean="0"/>
              <a:t>Processes that Generate Relevant Information</a:t>
            </a:r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4419600"/>
            <a:ext cx="15240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200" b="1" dirty="0" smtClean="0"/>
              <a:t>Repertoire of Policy Options Known to Actors</a:t>
            </a:r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" y="3505200"/>
            <a:ext cx="13716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200" dirty="0" smtClean="0"/>
              <a:t>Construction of Positions and Collective Actors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2057400" y="1066800"/>
            <a:ext cx="121920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200" dirty="0" smtClean="0"/>
              <a:t>Rules Governing Distribution of Information to Actors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7162800" y="1159133"/>
            <a:ext cx="152400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200" b="1" dirty="0" smtClean="0"/>
              <a:t>Actions of Other Groups which Directly Affect Outcomes</a:t>
            </a:r>
            <a:endParaRPr lang="en-US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105400" y="1066800"/>
            <a:ext cx="175260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200" dirty="0" smtClean="0"/>
              <a:t>Nature of Good (Functional Relationship between Actions, Outcomes)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5943600" y="5486400"/>
            <a:ext cx="15240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200" b="1" dirty="0" smtClean="0"/>
              <a:t>Markets and Other Valuation Processes</a:t>
            </a:r>
            <a:endParaRPr lang="en-US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772400" y="2879467"/>
            <a:ext cx="106680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200" dirty="0" smtClean="0"/>
              <a:t>Appeals to and Effects on External Actors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1447800" y="5486400"/>
            <a:ext cx="14478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200" dirty="0" smtClean="0"/>
              <a:t>Generation and Dissemination of Culture and  Norms</a:t>
            </a:r>
            <a:endParaRPr lang="en-US" sz="1200" dirty="0"/>
          </a:p>
        </p:txBody>
      </p:sp>
      <p:cxnSp>
        <p:nvCxnSpPr>
          <p:cNvPr id="20" name="Straight Arrow Connector 19"/>
          <p:cNvCxnSpPr>
            <a:stCxn id="7" idx="3"/>
          </p:cNvCxnSpPr>
          <p:nvPr/>
        </p:nvCxnSpPr>
        <p:spPr>
          <a:xfrm>
            <a:off x="1905000" y="2212033"/>
            <a:ext cx="457200" cy="5311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8" idx="3"/>
          </p:cNvCxnSpPr>
          <p:nvPr/>
        </p:nvCxnSpPr>
        <p:spPr>
          <a:xfrm flipV="1">
            <a:off x="1905000" y="2971801"/>
            <a:ext cx="457200" cy="2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2"/>
            <a:endCxn id="12" idx="0"/>
          </p:cNvCxnSpPr>
          <p:nvPr/>
        </p:nvCxnSpPr>
        <p:spPr>
          <a:xfrm rot="5400000">
            <a:off x="1069033" y="3355032"/>
            <a:ext cx="30033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2" idx="3"/>
          </p:cNvCxnSpPr>
          <p:nvPr/>
        </p:nvCxnSpPr>
        <p:spPr>
          <a:xfrm flipV="1">
            <a:off x="1905000" y="3810000"/>
            <a:ext cx="457200" cy="18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1" idx="3"/>
          </p:cNvCxnSpPr>
          <p:nvPr/>
        </p:nvCxnSpPr>
        <p:spPr>
          <a:xfrm flipV="1">
            <a:off x="1981200" y="4572000"/>
            <a:ext cx="457200" cy="1707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1" idx="3"/>
          </p:cNvCxnSpPr>
          <p:nvPr/>
        </p:nvCxnSpPr>
        <p:spPr>
          <a:xfrm flipV="1">
            <a:off x="1981200" y="3962400"/>
            <a:ext cx="457200" cy="780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6" idx="0"/>
          </p:cNvCxnSpPr>
          <p:nvPr/>
        </p:nvCxnSpPr>
        <p:spPr>
          <a:xfrm rot="16200000" flipV="1">
            <a:off x="5791200" y="4572000"/>
            <a:ext cx="4572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8" idx="0"/>
          </p:cNvCxnSpPr>
          <p:nvPr/>
        </p:nvCxnSpPr>
        <p:spPr>
          <a:xfrm rot="5400000" flipH="1" flipV="1">
            <a:off x="3219450" y="3981450"/>
            <a:ext cx="457200" cy="2552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8" idx="0"/>
          </p:cNvCxnSpPr>
          <p:nvPr/>
        </p:nvCxnSpPr>
        <p:spPr>
          <a:xfrm rot="16200000" flipV="1">
            <a:off x="1885950" y="5200650"/>
            <a:ext cx="38100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3" idx="2"/>
          </p:cNvCxnSpPr>
          <p:nvPr/>
        </p:nvCxnSpPr>
        <p:spPr>
          <a:xfrm rot="16200000" flipH="1">
            <a:off x="3158699" y="1406098"/>
            <a:ext cx="464405" cy="14478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0" idx="2"/>
          </p:cNvCxnSpPr>
          <p:nvPr/>
        </p:nvCxnSpPr>
        <p:spPr>
          <a:xfrm rot="16200000" flipH="1">
            <a:off x="4092149" y="1958548"/>
            <a:ext cx="312003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5" idx="2"/>
          </p:cNvCxnSpPr>
          <p:nvPr/>
        </p:nvCxnSpPr>
        <p:spPr>
          <a:xfrm rot="5400000">
            <a:off x="5654249" y="1882348"/>
            <a:ext cx="312003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4" idx="2"/>
          </p:cNvCxnSpPr>
          <p:nvPr/>
        </p:nvCxnSpPr>
        <p:spPr>
          <a:xfrm rot="5400000">
            <a:off x="6671966" y="1185566"/>
            <a:ext cx="448271" cy="20573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4" idx="2"/>
          </p:cNvCxnSpPr>
          <p:nvPr/>
        </p:nvCxnSpPr>
        <p:spPr>
          <a:xfrm rot="5400000">
            <a:off x="6633866" y="2290466"/>
            <a:ext cx="1591271" cy="9905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16" idx="0"/>
          </p:cNvCxnSpPr>
          <p:nvPr/>
        </p:nvCxnSpPr>
        <p:spPr>
          <a:xfrm rot="5400000" flipH="1" flipV="1">
            <a:off x="6019800" y="4648200"/>
            <a:ext cx="1524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026" idx="3"/>
            <a:endCxn id="17" idx="1"/>
          </p:cNvCxnSpPr>
          <p:nvPr/>
        </p:nvCxnSpPr>
        <p:spPr>
          <a:xfrm flipV="1">
            <a:off x="7108371" y="3294966"/>
            <a:ext cx="664029" cy="40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1026" idx="3"/>
          </p:cNvCxnSpPr>
          <p:nvPr/>
        </p:nvCxnSpPr>
        <p:spPr>
          <a:xfrm>
            <a:off x="7108371" y="3699062"/>
            <a:ext cx="587829" cy="4157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12" idx="3"/>
          </p:cNvCxnSpPr>
          <p:nvPr/>
        </p:nvCxnSpPr>
        <p:spPr>
          <a:xfrm flipV="1">
            <a:off x="1905000" y="3124200"/>
            <a:ext cx="609600" cy="704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11" idx="0"/>
            <a:endCxn id="12" idx="2"/>
          </p:cNvCxnSpPr>
          <p:nvPr/>
        </p:nvCxnSpPr>
        <p:spPr>
          <a:xfrm rot="5400000" flipH="1" flipV="1">
            <a:off x="1085166" y="4285566"/>
            <a:ext cx="268069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7" idx="3"/>
          </p:cNvCxnSpPr>
          <p:nvPr/>
        </p:nvCxnSpPr>
        <p:spPr>
          <a:xfrm flipV="1">
            <a:off x="1905000" y="1905001"/>
            <a:ext cx="152400" cy="307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10" idx="1"/>
            <a:endCxn id="13" idx="3"/>
          </p:cNvCxnSpPr>
          <p:nvPr/>
        </p:nvCxnSpPr>
        <p:spPr>
          <a:xfrm rot="10800000">
            <a:off x="3276600" y="1482299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7" idx="2"/>
            <a:endCxn id="8" idx="0"/>
          </p:cNvCxnSpPr>
          <p:nvPr/>
        </p:nvCxnSpPr>
        <p:spPr>
          <a:xfrm rot="5400000">
            <a:off x="1115199" y="2639199"/>
            <a:ext cx="20800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7" idx="0"/>
          </p:cNvCxnSpPr>
          <p:nvPr/>
        </p:nvCxnSpPr>
        <p:spPr>
          <a:xfrm rot="5400000" flipH="1" flipV="1">
            <a:off x="7894768" y="2468433"/>
            <a:ext cx="822067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en-US" sz="2200" b="1" dirty="0" smtClean="0">
                <a:solidFill>
                  <a:prstClr val="black"/>
                </a:solidFill>
              </a:rPr>
              <a:t>Networks of Adjacent Action Situations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Complications arise quickly: </a:t>
            </a:r>
          </a:p>
          <a:p>
            <a:pPr lvl="1"/>
            <a:r>
              <a:rPr lang="en-US" sz="1800" dirty="0" smtClean="0"/>
              <a:t>Multiple adjacencies, overlapping games/action situations, </a:t>
            </a:r>
          </a:p>
          <a:p>
            <a:pPr lvl="1"/>
            <a:r>
              <a:rPr lang="en-US" sz="1800" dirty="0" smtClean="0"/>
              <a:t>Some changes can be made by participants in focal game, others can be imposed from outside, some involve overlapping actor sets</a:t>
            </a:r>
          </a:p>
          <a:p>
            <a:pPr lvl="1"/>
            <a:r>
              <a:rPr lang="en-US" sz="1800" dirty="0" smtClean="0"/>
              <a:t>But no one has ever said that self-governance (or institutional analysis) is either easy or low-cost</a:t>
            </a:r>
          </a:p>
          <a:p>
            <a:r>
              <a:rPr lang="en-US" sz="2000" b="1" dirty="0" smtClean="0"/>
              <a:t>In some settings the focal action situation is relatively autonomous</a:t>
            </a:r>
            <a:endParaRPr lang="en-US" sz="1800" b="1" dirty="0" smtClean="0"/>
          </a:p>
          <a:p>
            <a:pPr lvl="1"/>
            <a:r>
              <a:rPr lang="en-US" sz="1800" dirty="0" smtClean="0"/>
              <a:t>If many &amp; dense ties between adjacent games, they may effectively merge</a:t>
            </a:r>
          </a:p>
          <a:p>
            <a:pPr lvl="1"/>
            <a:r>
              <a:rPr lang="en-US" sz="1800" dirty="0" smtClean="0"/>
              <a:t>Many CPR examples studied by Workshoppers are relatively self-contained systems, far removed from national centers of power or economy</a:t>
            </a:r>
          </a:p>
          <a:p>
            <a:r>
              <a:rPr lang="en-US" sz="2000" b="1" dirty="0" smtClean="0"/>
              <a:t>Some adjacent action situations are more critical than others</a:t>
            </a:r>
          </a:p>
          <a:p>
            <a:pPr lvl="1"/>
            <a:r>
              <a:rPr lang="en-US" sz="1800" b="1" dirty="0" smtClean="0"/>
              <a:t>Subsequent iterations</a:t>
            </a:r>
            <a:r>
              <a:rPr lang="en-US" sz="1800" dirty="0" smtClean="0"/>
              <a:t> as basis for repeated game analyses</a:t>
            </a:r>
          </a:p>
          <a:p>
            <a:pPr lvl="1"/>
            <a:r>
              <a:rPr lang="en-US" sz="1800" b="1" dirty="0" smtClean="0"/>
              <a:t>External intervention: </a:t>
            </a:r>
            <a:r>
              <a:rPr lang="en-US" sz="1800" dirty="0" smtClean="0"/>
              <a:t>higher authorities, other actors, market value</a:t>
            </a:r>
            <a:endParaRPr lang="en-US" sz="1800" b="1" dirty="0" smtClean="0"/>
          </a:p>
          <a:p>
            <a:pPr lvl="1"/>
            <a:r>
              <a:rPr lang="en-US" sz="1800" b="1" dirty="0" smtClean="0"/>
              <a:t>Information generation and distribution</a:t>
            </a:r>
          </a:p>
          <a:p>
            <a:pPr lvl="1"/>
            <a:r>
              <a:rPr lang="en-US" sz="1800" b="1" dirty="0" smtClean="0"/>
              <a:t>Repertoire</a:t>
            </a:r>
            <a:r>
              <a:rPr lang="en-US" sz="1800" dirty="0" smtClean="0"/>
              <a:t> of strategies, norms, rules, and positions</a:t>
            </a:r>
            <a:endParaRPr lang="en-US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563562"/>
          </a:xfrm>
        </p:spPr>
        <p:txBody>
          <a:bodyPr>
            <a:normAutofit/>
          </a:bodyPr>
          <a:lstStyle/>
          <a:p>
            <a:r>
              <a:rPr lang="en-US" sz="2200" b="1" dirty="0" smtClean="0"/>
              <a:t>From Grammar to Repertoire of Institutions</a:t>
            </a:r>
            <a:endParaRPr lang="en-US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05800" cy="54102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Crawford-Ostrom ADICO grammar: </a:t>
            </a:r>
          </a:p>
          <a:p>
            <a:pPr lvl="1"/>
            <a:r>
              <a:rPr lang="en-US" sz="1600" dirty="0" smtClean="0"/>
              <a:t>Strategies, norms, rules are institutional statements </a:t>
            </a:r>
          </a:p>
          <a:p>
            <a:pPr lvl="1"/>
            <a:r>
              <a:rPr lang="en-US" sz="1600" dirty="0" smtClean="0"/>
              <a:t>Grammatical components Attributes, </a:t>
            </a:r>
            <a:r>
              <a:rPr lang="en-US" sz="1600" dirty="0" err="1" smtClean="0"/>
              <a:t>Deontic</a:t>
            </a:r>
            <a:r>
              <a:rPr lang="en-US" sz="1600" dirty="0" smtClean="0"/>
              <a:t>, </a:t>
            </a:r>
            <a:r>
              <a:rPr lang="en-US" sz="1600" dirty="0" err="1" smtClean="0"/>
              <a:t>aIm</a:t>
            </a:r>
            <a:r>
              <a:rPr lang="en-US" sz="1600" dirty="0" smtClean="0"/>
              <a:t>/target, Conditions, Or else.</a:t>
            </a:r>
          </a:p>
          <a:p>
            <a:r>
              <a:rPr lang="en-US" sz="2000" b="1" dirty="0" smtClean="0"/>
              <a:t>Let’s follow this line of logic a bit further</a:t>
            </a:r>
          </a:p>
          <a:p>
            <a:pPr lvl="1"/>
            <a:r>
              <a:rPr lang="en-US" sz="1600" dirty="0" smtClean="0"/>
              <a:t>Rules require definition of “</a:t>
            </a:r>
            <a:r>
              <a:rPr lang="en-US" sz="1600" b="1" dirty="0" smtClean="0"/>
              <a:t>positions or roles</a:t>
            </a:r>
            <a:r>
              <a:rPr lang="en-US" sz="1600" dirty="0" smtClean="0"/>
              <a:t>” with responsibility to monitor behavior and enforce rights and/or sanction violators (</a:t>
            </a:r>
            <a:r>
              <a:rPr lang="en-US" sz="1600" b="1" dirty="0" smtClean="0"/>
              <a:t>rule-selectors </a:t>
            </a:r>
            <a:r>
              <a:rPr lang="en-US" sz="1600" dirty="0" smtClean="0"/>
              <a:t>or</a:t>
            </a:r>
            <a:r>
              <a:rPr lang="en-US" sz="1600" b="1" dirty="0" smtClean="0"/>
              <a:t> rule-enforcers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Norms need to come from somewhere (broader socialization processes guided by parents, educators, and other position-holders), and to be applied to particular situations, perhaps by some recognized opinion leader or </a:t>
            </a:r>
            <a:r>
              <a:rPr lang="en-US" sz="1600" b="1" dirty="0" smtClean="0"/>
              <a:t>norm-interpreter</a:t>
            </a:r>
          </a:p>
          <a:p>
            <a:pPr lvl="1"/>
            <a:r>
              <a:rPr lang="en-US" sz="1600" b="1" dirty="0" smtClean="0"/>
              <a:t>Implementation</a:t>
            </a:r>
            <a:r>
              <a:rPr lang="en-US" sz="1600" dirty="0" smtClean="0"/>
              <a:t> of contingent or coordinated strategies typically requires some common source of information or cues, perhaps from a </a:t>
            </a:r>
            <a:r>
              <a:rPr lang="en-US" sz="1600" b="1" dirty="0" smtClean="0"/>
              <a:t>signal-sender</a:t>
            </a:r>
          </a:p>
          <a:p>
            <a:pPr lvl="1"/>
            <a:r>
              <a:rPr lang="en-US" sz="1600" b="1" dirty="0" smtClean="0"/>
              <a:t>Public entrepreneurs </a:t>
            </a:r>
            <a:r>
              <a:rPr lang="en-US" sz="1600" dirty="0" smtClean="0"/>
              <a:t>can play roles of signal-senders, norm-interpreters, or rule-monitors/enforcers: </a:t>
            </a:r>
            <a:r>
              <a:rPr lang="en-US" sz="1600" b="1" dirty="0" smtClean="0"/>
              <a:t>position-holders</a:t>
            </a:r>
            <a:r>
              <a:rPr lang="en-US" sz="1600" dirty="0" smtClean="0"/>
              <a:t> as a generic term</a:t>
            </a:r>
          </a:p>
          <a:p>
            <a:pPr lvl="1"/>
            <a:r>
              <a:rPr lang="en-US" sz="1600" dirty="0" smtClean="0"/>
              <a:t>Where do the strategies come from? Also from efforts of public entrepreneurs, plus remembered history</a:t>
            </a:r>
          </a:p>
          <a:p>
            <a:r>
              <a:rPr lang="en-US" sz="2000" b="1" dirty="0" smtClean="0"/>
              <a:t>Dynamic repertoire of strategies, norms, rules, positions </a:t>
            </a:r>
            <a:r>
              <a:rPr lang="en-US" sz="2000" dirty="0" smtClean="0"/>
              <a:t>in any game</a:t>
            </a:r>
          </a:p>
          <a:p>
            <a:pPr lvl="1"/>
            <a:r>
              <a:rPr lang="en-US" sz="1600" dirty="0" smtClean="0"/>
              <a:t>Focus on </a:t>
            </a:r>
            <a:r>
              <a:rPr lang="en-US" sz="1600" b="1" dirty="0" smtClean="0"/>
              <a:t>flow of information </a:t>
            </a:r>
            <a:r>
              <a:rPr lang="en-US" sz="1600" dirty="0" smtClean="0"/>
              <a:t>through any game or action situation</a:t>
            </a:r>
            <a:endParaRPr lang="en-US" sz="1600" b="1" dirty="0" smtClean="0"/>
          </a:p>
          <a:p>
            <a:pPr lvl="1"/>
            <a:r>
              <a:rPr lang="en-US" sz="1600" dirty="0" smtClean="0"/>
              <a:t>Actors form </a:t>
            </a:r>
            <a:r>
              <a:rPr lang="en-US" sz="1600" b="1" dirty="0" smtClean="0"/>
              <a:t>expectations</a:t>
            </a:r>
            <a:r>
              <a:rPr lang="en-US" sz="1600" dirty="0" smtClean="0"/>
              <a:t> of other’s behavior, as affected by choices of position-holders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Next Steps: Understanding Networks of Adjacent Action Situations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562600"/>
          </a:xfrm>
        </p:spPr>
        <p:txBody>
          <a:bodyPr>
            <a:normAutofit lnSpcReduction="10000"/>
          </a:bodyPr>
          <a:lstStyle/>
          <a:p>
            <a:r>
              <a:rPr lang="en-US" sz="1700" b="1" dirty="0" smtClean="0"/>
              <a:t>This paper needs a new title. </a:t>
            </a:r>
          </a:p>
          <a:p>
            <a:pPr lvl="1"/>
            <a:r>
              <a:rPr lang="en-US" sz="1700" dirty="0" smtClean="0"/>
              <a:t>“Multi-level or multi-tier” games is better than “two-level or nested” but still not fully appropriate for polycentric arrangements</a:t>
            </a:r>
          </a:p>
          <a:p>
            <a:pPr lvl="1"/>
            <a:r>
              <a:rPr lang="en-US" sz="1700" dirty="0" smtClean="0"/>
              <a:t>I coined “polycentric games” for one of my edited volumes, but it never caught on and, frankly, it’s confusing </a:t>
            </a:r>
          </a:p>
          <a:p>
            <a:r>
              <a:rPr lang="en-US" sz="1700" b="1" dirty="0" smtClean="0"/>
              <a:t>Games on “networks of adjacent action situations”  (NASS ?)</a:t>
            </a:r>
          </a:p>
          <a:p>
            <a:pPr lvl="1"/>
            <a:r>
              <a:rPr lang="en-US" sz="1700" dirty="0" smtClean="0"/>
              <a:t>Draws on developments in the emerging literature on “</a:t>
            </a:r>
            <a:r>
              <a:rPr lang="en-US" sz="1700" b="1" dirty="0" smtClean="0"/>
              <a:t>games on networks</a:t>
            </a:r>
            <a:r>
              <a:rPr lang="en-US" sz="1700" dirty="0" smtClean="0"/>
              <a:t>”</a:t>
            </a:r>
          </a:p>
          <a:p>
            <a:pPr lvl="2"/>
            <a:r>
              <a:rPr lang="en-US" sz="1700" dirty="0" smtClean="0"/>
              <a:t>Incorporates effects of networks of social or other ties among game players,</a:t>
            </a:r>
          </a:p>
          <a:p>
            <a:pPr lvl="2"/>
            <a:r>
              <a:rPr lang="en-US" sz="1700" dirty="0" smtClean="0"/>
              <a:t>Players may choose to establish a new link or sever an existing one,</a:t>
            </a:r>
          </a:p>
          <a:p>
            <a:pPr lvl="2"/>
            <a:r>
              <a:rPr lang="en-US" sz="1700" dirty="0" smtClean="0"/>
              <a:t>Equilibrium conditions relate to network structures as well as outcomes.</a:t>
            </a:r>
          </a:p>
          <a:p>
            <a:pPr lvl="1"/>
            <a:r>
              <a:rPr lang="en-US" sz="1700" dirty="0" smtClean="0"/>
              <a:t>Here we need games on networks of adjacent action situations, or adjacent games, in which players can change conditions of their core game</a:t>
            </a:r>
          </a:p>
          <a:p>
            <a:pPr lvl="1"/>
            <a:r>
              <a:rPr lang="en-US" sz="1800" b="1" dirty="0" smtClean="0">
                <a:solidFill>
                  <a:prstClr val="black"/>
                </a:solidFill>
              </a:rPr>
              <a:t>Define action situation X</a:t>
            </a:r>
            <a:r>
              <a:rPr lang="en-US" sz="1800" b="1" baseline="-25000" dirty="0" smtClean="0">
                <a:solidFill>
                  <a:prstClr val="black"/>
                </a:solidFill>
              </a:rPr>
              <a:t>i</a:t>
            </a:r>
            <a:r>
              <a:rPr lang="en-US" sz="1800" b="1" dirty="0" smtClean="0">
                <a:solidFill>
                  <a:prstClr val="black"/>
                </a:solidFill>
              </a:rPr>
              <a:t> as “adjacent to” Y </a:t>
            </a:r>
            <a:r>
              <a:rPr lang="en-US" sz="1800" dirty="0" smtClean="0">
                <a:solidFill>
                  <a:prstClr val="black"/>
                </a:solidFill>
              </a:rPr>
              <a:t>if the outcome of X</a:t>
            </a:r>
            <a:r>
              <a:rPr lang="en-US" sz="1800" baseline="-25000" dirty="0" smtClean="0">
                <a:solidFill>
                  <a:prstClr val="black"/>
                </a:solidFill>
              </a:rPr>
              <a:t>i</a:t>
            </a:r>
            <a:r>
              <a:rPr lang="en-US" sz="1800" dirty="0" smtClean="0">
                <a:solidFill>
                  <a:prstClr val="black"/>
                </a:solidFill>
              </a:rPr>
              <a:t> directly influences the value of one or more of the working components of Y</a:t>
            </a:r>
            <a:endParaRPr lang="en-US" sz="1700" dirty="0" smtClean="0"/>
          </a:p>
          <a:p>
            <a:r>
              <a:rPr lang="en-US" sz="1700" b="1" dirty="0" smtClean="0"/>
              <a:t>Does NASS bridge the generic-specific divide?</a:t>
            </a:r>
          </a:p>
          <a:p>
            <a:pPr lvl="1"/>
            <a:r>
              <a:rPr lang="en-US" sz="1700" dirty="0" smtClean="0"/>
              <a:t>A game on a network of adjacent action situations is more than just the bare mathematical skeleton as represented in a game matrix or game tree</a:t>
            </a:r>
          </a:p>
          <a:p>
            <a:pPr lvl="1"/>
            <a:r>
              <a:rPr lang="en-US" sz="1700" dirty="0" smtClean="0"/>
              <a:t>Analysts must know enough about the application or manifestation of the underlying game structure to identify the most potentially relevant adjacent action situations</a:t>
            </a:r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Alternative NASS Versions of the Prisoner’s Dilemma Game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486400"/>
          </a:xfrm>
        </p:spPr>
        <p:txBody>
          <a:bodyPr>
            <a:normAutofit lnSpcReduction="10000"/>
          </a:bodyPr>
          <a:lstStyle/>
          <a:p>
            <a:r>
              <a:rPr lang="en-US" sz="1800" u="sng" dirty="0" smtClean="0"/>
              <a:t>Original motivating story</a:t>
            </a:r>
            <a:r>
              <a:rPr lang="en-US" sz="1800" dirty="0" smtClean="0"/>
              <a:t>: DA / prosecutor defines situation; prisoners are trapped </a:t>
            </a:r>
          </a:p>
          <a:p>
            <a:pPr lvl="1"/>
            <a:r>
              <a:rPr lang="en-US" sz="1800" dirty="0" smtClean="0"/>
              <a:t>Prisoners can’t communicate, but may already be connected by norms (honor among thieves) or rules (enforced by gang members in prison or on family?)</a:t>
            </a:r>
          </a:p>
          <a:p>
            <a:pPr lvl="1"/>
            <a:r>
              <a:rPr lang="en-US" sz="1800" dirty="0" smtClean="0"/>
              <a:t>Would a competent DA try this if this threat is credible? Witness protection?</a:t>
            </a:r>
          </a:p>
          <a:p>
            <a:r>
              <a:rPr lang="en-US" sz="1800" u="sng" dirty="0" smtClean="0"/>
              <a:t>Arms Race</a:t>
            </a:r>
            <a:r>
              <a:rPr lang="en-US" sz="1800" dirty="0" smtClean="0"/>
              <a:t>: rivals each face opportunity costs of defense-welfare tradeoff</a:t>
            </a:r>
          </a:p>
          <a:p>
            <a:pPr lvl="1"/>
            <a:r>
              <a:rPr lang="en-US" sz="1800" dirty="0" smtClean="0"/>
              <a:t>Long-term relationship, so may use reciprocal strategies to sustain arms control, facilitated if parties can improve access to information; can become intrusive</a:t>
            </a:r>
          </a:p>
          <a:p>
            <a:pPr lvl="1"/>
            <a:r>
              <a:rPr lang="en-US" sz="1800" dirty="0" smtClean="0"/>
              <a:t>Not a dilemma if both sides dominated by military-industrial complex (Deadlock)</a:t>
            </a:r>
          </a:p>
          <a:p>
            <a:r>
              <a:rPr lang="en-US" sz="1800" u="sng" dirty="0" smtClean="0"/>
              <a:t>Public Goods</a:t>
            </a:r>
            <a:r>
              <a:rPr lang="en-US" sz="1800" dirty="0" smtClean="0"/>
              <a:t>: Some potential directions towards a “solution:</a:t>
            </a:r>
          </a:p>
          <a:p>
            <a:pPr lvl="1"/>
            <a:r>
              <a:rPr lang="en-US" sz="1800" dirty="0" err="1" smtClean="0"/>
              <a:t>Hegemon</a:t>
            </a:r>
            <a:r>
              <a:rPr lang="en-US" sz="1800" dirty="0" smtClean="0"/>
              <a:t> or </a:t>
            </a:r>
            <a:r>
              <a:rPr lang="en-US" sz="1800" dirty="0" err="1" smtClean="0"/>
              <a:t>Olsonian</a:t>
            </a:r>
            <a:r>
              <a:rPr lang="en-US" sz="1800" dirty="0" smtClean="0"/>
              <a:t> privileged group with encompassing interest</a:t>
            </a:r>
          </a:p>
          <a:p>
            <a:pPr lvl="1"/>
            <a:r>
              <a:rPr lang="en-US" sz="1800" dirty="0" smtClean="0"/>
              <a:t>Smaller group may have sufficient ties to exert social pressure, esp. for club goods</a:t>
            </a:r>
          </a:p>
          <a:p>
            <a:pPr lvl="1"/>
            <a:r>
              <a:rPr lang="en-US" sz="1800" dirty="0" smtClean="0"/>
              <a:t>Local public goods: </a:t>
            </a:r>
            <a:r>
              <a:rPr lang="en-US" sz="1800" dirty="0" err="1" smtClean="0"/>
              <a:t>Tiebout</a:t>
            </a:r>
            <a:r>
              <a:rPr lang="en-US" sz="1800" dirty="0" smtClean="0"/>
              <a:t> and Ostrom-</a:t>
            </a:r>
            <a:r>
              <a:rPr lang="en-US" sz="1800" dirty="0" err="1" smtClean="0"/>
              <a:t>Tiebout</a:t>
            </a:r>
            <a:r>
              <a:rPr lang="en-US" sz="1800" dirty="0" smtClean="0"/>
              <a:t>-Warren</a:t>
            </a:r>
          </a:p>
          <a:p>
            <a:pPr lvl="1"/>
            <a:r>
              <a:rPr lang="en-US" sz="1800" dirty="0" smtClean="0"/>
              <a:t>Reliance on public authority viable only if secure taxing capacity already exists</a:t>
            </a:r>
          </a:p>
          <a:p>
            <a:r>
              <a:rPr lang="en-US" sz="1800" u="sng" dirty="0" smtClean="0"/>
              <a:t>Hardin’s tragedy of the commons</a:t>
            </a:r>
            <a:r>
              <a:rPr lang="en-US" sz="1800" dirty="0" smtClean="0"/>
              <a:t>: privatization and central control as only options?</a:t>
            </a:r>
            <a:endParaRPr lang="en-US" sz="1800" u="sng" dirty="0" smtClean="0"/>
          </a:p>
          <a:p>
            <a:pPr lvl="1"/>
            <a:r>
              <a:rPr lang="en-US" sz="1800" dirty="0" smtClean="0"/>
              <a:t>Are parties trapped in situation, helpless, with no capacity to learn?</a:t>
            </a:r>
          </a:p>
          <a:p>
            <a:pPr lvl="1"/>
            <a:r>
              <a:rPr lang="en-US" sz="1800" dirty="0" smtClean="0"/>
              <a:t>Or do conditions facilitate success of communal governance? If so, to which conditions are they most likely to use as foundation of self-governance? </a:t>
            </a:r>
          </a:p>
          <a:p>
            <a:r>
              <a:rPr lang="en-US" sz="1800" dirty="0" smtClean="0"/>
              <a:t>Each context directs attention of analyst to different adjacent action situations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en-US" sz="2200" b="1" dirty="0" smtClean="0"/>
              <a:t>Navigating the Network</a:t>
            </a:r>
            <a:endParaRPr lang="en-US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458200" cy="5562600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To change the network</a:t>
            </a:r>
            <a:r>
              <a:rPr lang="en-US" sz="1800" dirty="0" smtClean="0"/>
              <a:t>, participants must consider the potential benefits and costs of implementing change. Although no participant (nor external analyst) is capable of making these calculations in full, they can </a:t>
            </a:r>
            <a:r>
              <a:rPr lang="en-US" sz="1800" b="1" dirty="0" smtClean="0"/>
              <a:t>form rough estimates of relevant factors</a:t>
            </a:r>
            <a:r>
              <a:rPr lang="en-US" sz="1800" dirty="0" smtClean="0"/>
              <a:t>:</a:t>
            </a:r>
          </a:p>
          <a:p>
            <a:pPr lvl="2"/>
            <a:r>
              <a:rPr lang="en-US" sz="1700" b="1" dirty="0" smtClean="0"/>
              <a:t>Expected up-front costs of devising and agreeing upon new rules;</a:t>
            </a:r>
          </a:p>
          <a:p>
            <a:pPr lvl="2"/>
            <a:r>
              <a:rPr lang="en-US" sz="1700" b="1" dirty="0" smtClean="0"/>
              <a:t>Expected short-term (or start-up) costs of implementing new rules</a:t>
            </a:r>
          </a:p>
          <a:p>
            <a:pPr lvl="2"/>
            <a:r>
              <a:rPr lang="en-US" sz="1700" b="1" dirty="0" smtClean="0"/>
              <a:t>Expected changes in operating costs (monitoring, sanctioning) of new scheme</a:t>
            </a:r>
          </a:p>
          <a:p>
            <a:pPr lvl="2"/>
            <a:r>
              <a:rPr lang="en-US" sz="1700" b="1" dirty="0" smtClean="0"/>
              <a:t>Likelihood that proposed change can be effectively implemented</a:t>
            </a:r>
          </a:p>
          <a:p>
            <a:pPr lvl="2"/>
            <a:r>
              <a:rPr lang="en-US" sz="1700" b="1" dirty="0" smtClean="0"/>
              <a:t>Expected improvements in benefits if this proposal works as planned</a:t>
            </a:r>
          </a:p>
          <a:p>
            <a:r>
              <a:rPr lang="en-US" sz="1800" dirty="0" smtClean="0"/>
              <a:t>Analysts may make predictions about </a:t>
            </a:r>
            <a:r>
              <a:rPr lang="en-US" sz="1800" b="1" dirty="0" smtClean="0"/>
              <a:t>most likely changes </a:t>
            </a:r>
            <a:r>
              <a:rPr lang="en-US" sz="1800" dirty="0" smtClean="0"/>
              <a:t>to be proposed and/or implemented, based on cost structure and decision-making processes</a:t>
            </a:r>
          </a:p>
          <a:p>
            <a:r>
              <a:rPr lang="en-US" sz="1800" b="1" dirty="0" smtClean="0"/>
              <a:t>Begin analysis by identifying action situation Y as focal level</a:t>
            </a:r>
          </a:p>
          <a:p>
            <a:pPr lvl="1"/>
            <a:r>
              <a:rPr lang="en-US" sz="1800" dirty="0" smtClean="0"/>
              <a:t>Highlight sequence of information flow through Y</a:t>
            </a:r>
          </a:p>
          <a:p>
            <a:r>
              <a:rPr lang="en-US" sz="1800" b="1" dirty="0" smtClean="0"/>
              <a:t>Identify most directly relevant adjacent action situations</a:t>
            </a:r>
          </a:p>
          <a:p>
            <a:pPr lvl="1"/>
            <a:r>
              <a:rPr lang="en-US" sz="1800" dirty="0" smtClean="0"/>
              <a:t>Participants make proposals in terms of changing the outcome of some adjacent action situation, drawing from own experience or knowledge </a:t>
            </a:r>
          </a:p>
          <a:p>
            <a:pPr lvl="1"/>
            <a:r>
              <a:rPr lang="en-US" sz="1800" dirty="0" smtClean="0"/>
              <a:t>Participants face varying degrees of expected costs (and potential benefits) in contemplating changes in any of the relevant adjacent action situations X</a:t>
            </a:r>
            <a:r>
              <a:rPr lang="en-US" sz="1800" baseline="-25000" dirty="0" smtClean="0"/>
              <a:t>i</a:t>
            </a:r>
            <a:r>
              <a:rPr lang="en-US" sz="1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r>
              <a:rPr lang="en-US" sz="2200" b="1" dirty="0" smtClean="0"/>
              <a:t>Learning Loops from Maine Lobster Fisheries (Acheson)</a:t>
            </a:r>
            <a:endParaRPr lang="en-US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Historical stages of development</a:t>
            </a:r>
          </a:p>
          <a:p>
            <a:pPr lvl="1"/>
            <a:r>
              <a:rPr lang="en-US" sz="1600" dirty="0" smtClean="0"/>
              <a:t>“Harbor gangs” emerge from long-standing social communities </a:t>
            </a:r>
          </a:p>
          <a:p>
            <a:pPr lvl="1"/>
            <a:r>
              <a:rPr lang="en-US" sz="1600" dirty="0" smtClean="0"/>
              <a:t>Assert exclusive right to harvest lobsters from areas close to shore</a:t>
            </a:r>
          </a:p>
          <a:p>
            <a:pPr lvl="1"/>
            <a:r>
              <a:rPr lang="en-US" sz="1600" dirty="0" smtClean="0"/>
              <a:t>Cut traps with graduated levels of obviousness as signal to violators</a:t>
            </a:r>
          </a:p>
          <a:p>
            <a:pPr lvl="1"/>
            <a:r>
              <a:rPr lang="en-US" sz="1600" dirty="0" smtClean="0"/>
              <a:t>Endogenous development of practice of cutting V-notches in egg-bearing females and limits on size of lobsters that can be harvested; </a:t>
            </a:r>
          </a:p>
          <a:p>
            <a:pPr lvl="1"/>
            <a:r>
              <a:rPr lang="en-US" sz="1600" dirty="0" smtClean="0"/>
              <a:t>Practice expanded through boycott of buyers who violate these rules</a:t>
            </a:r>
          </a:p>
          <a:p>
            <a:pPr lvl="1"/>
            <a:r>
              <a:rPr lang="en-US" sz="1600" dirty="0" smtClean="0"/>
              <a:t>Environmental scientists and activists rarely appreciate efforts of lobster fishers to conserve resource</a:t>
            </a:r>
          </a:p>
          <a:p>
            <a:pPr lvl="1"/>
            <a:r>
              <a:rPr lang="en-US" sz="1600" dirty="0" smtClean="0"/>
              <a:t>State authorities impose similar conservation restrictions, most of which were the result of lobbying by lobster industry. </a:t>
            </a:r>
          </a:p>
          <a:p>
            <a:pPr lvl="1"/>
            <a:r>
              <a:rPr lang="en-US" sz="1600" dirty="0" smtClean="0"/>
              <a:t>National authorities claim sovereignty over areas 3-200 miles off shore</a:t>
            </a:r>
          </a:p>
          <a:p>
            <a:pPr lvl="1"/>
            <a:r>
              <a:rPr lang="en-US" sz="1600" dirty="0" smtClean="0"/>
              <a:t>Neither state nor national authorities recognize rights claimed by “harbor gangs” and have made cutting traps illegal.</a:t>
            </a:r>
          </a:p>
          <a:p>
            <a:pPr lvl="1"/>
            <a:r>
              <a:rPr lang="en-US" sz="1600" dirty="0" smtClean="0"/>
              <a:t>Mixed fishing zones began to develop in 1930s with adoption of larger, faster boats.</a:t>
            </a:r>
          </a:p>
          <a:p>
            <a:pPr lvl="1"/>
            <a:r>
              <a:rPr lang="en-US" sz="1600" dirty="0" smtClean="0"/>
              <a:t>By 1970s mixed zones expanded as state authorities began to undermine local enforcement activities and lawsuits filed when traps were cut</a:t>
            </a:r>
          </a:p>
          <a:p>
            <a:pPr lvl="1"/>
            <a:r>
              <a:rPr lang="en-US" sz="1600" dirty="0" smtClean="0"/>
              <a:t>Future potential problems?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Generic Learning Loops in SES Action Situation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5486400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600" b="1" dirty="0" smtClean="0"/>
              <a:t>Routine adjustments</a:t>
            </a:r>
            <a:r>
              <a:rPr lang="en-US" sz="2600" dirty="0" smtClean="0"/>
              <a:t>: Participants change their actions but within their same overall strategy (or adopt a strategy used by others)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600" b="1" dirty="0" smtClean="0"/>
              <a:t>Change strategy</a:t>
            </a:r>
            <a:r>
              <a:rPr lang="en-US" sz="2600" dirty="0" smtClean="0"/>
              <a:t>: Participants devise and implement a new strategy for themselves</a:t>
            </a:r>
          </a:p>
          <a:p>
            <a:pPr marL="514350" lvl="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600" b="1" dirty="0" smtClean="0"/>
              <a:t>Convince position-holders </a:t>
            </a:r>
            <a:r>
              <a:rPr lang="en-US" sz="2600" dirty="0" smtClean="0"/>
              <a:t>(rule-enforcers/norm-interpreters/signal-senders) to change their decisions/suggestions/instructions</a:t>
            </a:r>
          </a:p>
          <a:p>
            <a:pPr marL="514350" lvl="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600" b="1" dirty="0" smtClean="0"/>
              <a:t>Change position-holders</a:t>
            </a:r>
            <a:r>
              <a:rPr lang="en-US" sz="2600" dirty="0" smtClean="0"/>
              <a:t>: Use existing collective choice procedures to select/appoint a new rule-enforcer/norm-interpreter/signal-sender</a:t>
            </a:r>
          </a:p>
          <a:p>
            <a:pPr marL="514350" lvl="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600" b="1" dirty="0" smtClean="0"/>
              <a:t>Change selection process</a:t>
            </a:r>
            <a:r>
              <a:rPr lang="en-US" sz="2600" dirty="0" smtClean="0"/>
              <a:t>: Collectively revise the process through which new position-holders are selected and/or new positions defined</a:t>
            </a:r>
          </a:p>
          <a:p>
            <a:pPr marL="514350" lvl="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600" b="1" dirty="0" smtClean="0"/>
              <a:t>Expand repertoire</a:t>
            </a:r>
            <a:r>
              <a:rPr lang="en-US" sz="2600" dirty="0" smtClean="0"/>
              <a:t>: Collectively revise rules, norms governing this group, which may require innovation of new positions of authority</a:t>
            </a:r>
          </a:p>
          <a:p>
            <a:pPr marL="514350" lvl="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600" b="1" dirty="0" smtClean="0"/>
              <a:t>Change group goals</a:t>
            </a:r>
            <a:r>
              <a:rPr lang="en-US" sz="2600" dirty="0" smtClean="0"/>
              <a:t>: Collectively change the shared goals/mission of the group</a:t>
            </a:r>
          </a:p>
          <a:p>
            <a:pPr marL="514350" lvl="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600" b="1" dirty="0" smtClean="0"/>
              <a:t>Expand/contract group</a:t>
            </a:r>
            <a:r>
              <a:rPr lang="en-US" sz="2600" dirty="0" smtClean="0"/>
              <a:t>: Agree to open up membership in the group to others who also have important effects on key outcomes, or limit to cooperators</a:t>
            </a:r>
          </a:p>
          <a:p>
            <a:pPr marL="514350" lvl="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600" b="1" dirty="0" smtClean="0"/>
              <a:t>Appeal</a:t>
            </a:r>
            <a:r>
              <a:rPr lang="en-US" sz="2600" dirty="0" smtClean="0"/>
              <a:t> for redress of grievances to “higher” authorities, or make a deal with powerful outside actors</a:t>
            </a:r>
          </a:p>
          <a:p>
            <a:pPr marL="514350" lvl="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600" b="1" dirty="0" smtClean="0"/>
              <a:t>Lobby</a:t>
            </a:r>
            <a:r>
              <a:rPr lang="en-US" sz="2600" dirty="0" smtClean="0"/>
              <a:t> (or bribe?) “higher” authorities to recognize and respect locally devised norms, rules, and procedures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endParaRPr lang="en-US" dirty="0" smtClean="0"/>
          </a:p>
          <a:p>
            <a:pPr marL="514350" lvl="0" indent="-514350">
              <a:spcBef>
                <a:spcPts val="0"/>
              </a:spcBef>
              <a:buNone/>
            </a:pPr>
            <a:r>
              <a:rPr lang="en-US" sz="2300" dirty="0" smtClean="0"/>
              <a:t>Note: Options are arrayed in approximate order of increasing costs in time or effort, but specific cost orderings will vary by situation.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Overview of Presentation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Why are game models so important for policy analysis?</a:t>
            </a:r>
          </a:p>
          <a:p>
            <a:pPr lvl="1"/>
            <a:r>
              <a:rPr lang="en-US" sz="1600" dirty="0" smtClean="0"/>
              <a:t>How do they tend to be used, and why?</a:t>
            </a:r>
          </a:p>
          <a:p>
            <a:r>
              <a:rPr lang="en-US" sz="2000" b="1" dirty="0" smtClean="0"/>
              <a:t>What contributions have scholars using the IAD Framework made to our understanding of the policy lessons of game models?</a:t>
            </a:r>
          </a:p>
          <a:p>
            <a:pPr lvl="1"/>
            <a:r>
              <a:rPr lang="en-US" sz="1800" dirty="0" smtClean="0"/>
              <a:t>Lessons from experiments in laboratory settings </a:t>
            </a:r>
          </a:p>
          <a:p>
            <a:pPr lvl="1"/>
            <a:r>
              <a:rPr lang="en-US" sz="1800" dirty="0" smtClean="0"/>
              <a:t>Connections to formal models and field studies</a:t>
            </a:r>
          </a:p>
          <a:p>
            <a:pPr lvl="1"/>
            <a:r>
              <a:rPr lang="en-US" sz="1800" dirty="0" smtClean="0"/>
              <a:t>Conceptual innovations</a:t>
            </a:r>
          </a:p>
          <a:p>
            <a:pPr lvl="2"/>
            <a:r>
              <a:rPr lang="en-US" sz="1400" dirty="0" smtClean="0"/>
              <a:t>Action situations at operational, collective, and constitutional choice levels of analysis/arenas of interaction</a:t>
            </a:r>
          </a:p>
          <a:p>
            <a:pPr lvl="2"/>
            <a:r>
              <a:rPr lang="en-US" sz="1400" dirty="0" smtClean="0"/>
              <a:t>Grammar of institutions (strategies, norms, rules, positions)</a:t>
            </a:r>
          </a:p>
          <a:p>
            <a:r>
              <a:rPr lang="en-US" sz="2000" b="1" dirty="0" smtClean="0"/>
              <a:t>What opportunities remain to be explored?</a:t>
            </a:r>
          </a:p>
          <a:p>
            <a:pPr lvl="1"/>
            <a:r>
              <a:rPr lang="en-US" sz="1800" dirty="0" smtClean="0"/>
              <a:t>Building explicit models of multi-tier games (beyond two-level or nested games to complex networks of adjacent games)</a:t>
            </a:r>
          </a:p>
          <a:p>
            <a:pPr lvl="1"/>
            <a:r>
              <a:rPr lang="en-US" sz="1800" dirty="0" smtClean="0"/>
              <a:t>Ideas beyond this draft: ABMs, learning norms and heuristics</a:t>
            </a:r>
          </a:p>
          <a:p>
            <a:pPr lvl="1"/>
            <a:r>
              <a:rPr lang="en-US" sz="1800" dirty="0" smtClean="0"/>
              <a:t>Enhancing potential policy relevance by </a:t>
            </a:r>
            <a:r>
              <a:rPr lang="en-US" sz="1800" dirty="0" err="1" smtClean="0"/>
              <a:t>problematizing</a:t>
            </a:r>
            <a:r>
              <a:rPr lang="en-US" sz="1800" dirty="0" smtClean="0"/>
              <a:t> the continuing hegemony of the Nash equilibrium concept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Possible Lines of Development (not in this paper)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4102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Agent-based models </a:t>
            </a:r>
          </a:p>
          <a:p>
            <a:pPr lvl="1"/>
            <a:r>
              <a:rPr lang="en-US" sz="2000" dirty="0" smtClean="0"/>
              <a:t>Useful way to study dynamic processes in a networked setting</a:t>
            </a:r>
          </a:p>
          <a:p>
            <a:pPr lvl="1"/>
            <a:r>
              <a:rPr lang="en-US" sz="2000" dirty="0" smtClean="0"/>
              <a:t>See Janssen and </a:t>
            </a:r>
            <a:r>
              <a:rPr lang="en-US" sz="2000" dirty="0" err="1" smtClean="0"/>
              <a:t>Ahn</a:t>
            </a:r>
            <a:r>
              <a:rPr lang="en-US" sz="2000" dirty="0" smtClean="0"/>
              <a:t> 2006 </a:t>
            </a:r>
            <a:r>
              <a:rPr lang="en-US" sz="2000" i="1" dirty="0" smtClean="0"/>
              <a:t>Ecology and Society</a:t>
            </a:r>
            <a:r>
              <a:rPr lang="en-US" sz="2000" dirty="0" smtClean="0"/>
              <a:t>; </a:t>
            </a:r>
            <a:r>
              <a:rPr lang="en-US" sz="2000" dirty="0" err="1" smtClean="0"/>
              <a:t>Poteete</a:t>
            </a:r>
            <a:r>
              <a:rPr lang="en-US" sz="2000" dirty="0" smtClean="0"/>
              <a:t>, Janssen, and Ostrom 2010, </a:t>
            </a:r>
            <a:r>
              <a:rPr lang="en-US" sz="2000" i="1" dirty="0" smtClean="0"/>
              <a:t>Working Together</a:t>
            </a:r>
            <a:r>
              <a:rPr lang="en-US" sz="2000" dirty="0" smtClean="0"/>
              <a:t>, Princeton U. Press</a:t>
            </a:r>
          </a:p>
          <a:p>
            <a:pPr lvl="1"/>
            <a:r>
              <a:rPr lang="en-US" sz="2000" dirty="0" smtClean="0"/>
              <a:t>Forces analysts to specify decision-making and learning processes</a:t>
            </a:r>
          </a:p>
          <a:p>
            <a:r>
              <a:rPr lang="en-US" sz="2400" b="1" dirty="0" smtClean="0"/>
              <a:t>Actors “learn” norms and heuristics</a:t>
            </a:r>
          </a:p>
          <a:p>
            <a:pPr lvl="1"/>
            <a:r>
              <a:rPr lang="en-US" sz="2000" dirty="0" smtClean="0"/>
              <a:t>All situations uncertain or risky</a:t>
            </a:r>
          </a:p>
          <a:p>
            <a:pPr lvl="1"/>
            <a:r>
              <a:rPr lang="en-US" sz="2000" dirty="0" smtClean="0"/>
              <a:t>Norms are necessary for but not sufficient as explanation for cooperation</a:t>
            </a:r>
          </a:p>
          <a:p>
            <a:pPr lvl="1"/>
            <a:r>
              <a:rPr lang="en-US" sz="2000" dirty="0" smtClean="0"/>
              <a:t>Learn a norm by “attaching an internal valuation – position or negative – to taking particular types of actions in specific situations” (PJO, </a:t>
            </a:r>
            <a:r>
              <a:rPr lang="en-US" sz="2000" dirty="0" err="1" smtClean="0"/>
              <a:t>ch</a:t>
            </a:r>
            <a:r>
              <a:rPr lang="en-US" sz="2000" dirty="0" smtClean="0"/>
              <a:t>. 9)</a:t>
            </a:r>
          </a:p>
          <a:p>
            <a:pPr lvl="1"/>
            <a:r>
              <a:rPr lang="en-US" sz="2000" dirty="0" smtClean="0"/>
              <a:t>Include heuristics in </a:t>
            </a:r>
            <a:r>
              <a:rPr lang="en-US" sz="2000" b="1" dirty="0" smtClean="0"/>
              <a:t>repertoire</a:t>
            </a:r>
            <a:r>
              <a:rPr lang="en-US" sz="2000" dirty="0" smtClean="0"/>
              <a:t> of strategies, etc. </a:t>
            </a:r>
          </a:p>
          <a:p>
            <a:r>
              <a:rPr lang="en-US" sz="2400" b="1" dirty="0" smtClean="0"/>
              <a:t>Trust and reciprocity</a:t>
            </a:r>
            <a:r>
              <a:rPr lang="en-US" sz="2400" dirty="0" smtClean="0"/>
              <a:t> as critical intervening variables</a:t>
            </a:r>
          </a:p>
          <a:p>
            <a:pPr lvl="1"/>
            <a:r>
              <a:rPr lang="en-US" sz="2000" dirty="0" smtClean="0"/>
              <a:t>Incorporate research findings on effects of key micro-situational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8382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Micro-situational Variables as Inputs to Learning Processes (PJO 2010)</a:t>
            </a:r>
            <a:endParaRPr lang="en-US" sz="20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8225441" cy="4214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Micro-situational Variables (PJO 2010)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Directly Positive Effect on Trust and Cooperation</a:t>
            </a:r>
          </a:p>
          <a:p>
            <a:pPr lvl="1"/>
            <a:r>
              <a:rPr lang="en-US" sz="2200" dirty="0" smtClean="0"/>
              <a:t>High marginal per capita return of cooperation (</a:t>
            </a:r>
            <a:r>
              <a:rPr lang="en-US" sz="2200" dirty="0" err="1" smtClean="0"/>
              <a:t>mpcr</a:t>
            </a:r>
            <a:r>
              <a:rPr lang="en-US" sz="2200" dirty="0" smtClean="0"/>
              <a:t>)</a:t>
            </a:r>
          </a:p>
          <a:p>
            <a:pPr lvl="1"/>
            <a:r>
              <a:rPr lang="en-US" sz="2200" dirty="0" smtClean="0"/>
              <a:t>Security that insufficient contributions will be returned</a:t>
            </a:r>
          </a:p>
          <a:p>
            <a:pPr lvl="1"/>
            <a:r>
              <a:rPr lang="en-US" sz="2200" dirty="0" smtClean="0"/>
              <a:t>Reputations known</a:t>
            </a:r>
          </a:p>
          <a:p>
            <a:pPr lvl="1"/>
            <a:r>
              <a:rPr lang="en-US" sz="2200" dirty="0" smtClean="0"/>
              <a:t>Longer time horizon</a:t>
            </a:r>
          </a:p>
          <a:p>
            <a:pPr lvl="1"/>
            <a:r>
              <a:rPr lang="en-US" sz="2200" dirty="0" smtClean="0"/>
              <a:t>Easy entry, exit</a:t>
            </a:r>
          </a:p>
          <a:p>
            <a:pPr lvl="1"/>
            <a:r>
              <a:rPr lang="en-US" sz="2200" dirty="0" smtClean="0"/>
              <a:t>Communication feasible with all participants</a:t>
            </a:r>
          </a:p>
          <a:p>
            <a:r>
              <a:rPr lang="en-US" sz="2400" b="1" dirty="0" smtClean="0"/>
              <a:t>Nonlinear, or Cinderella Effects (not too hot or too cold)</a:t>
            </a:r>
          </a:p>
          <a:p>
            <a:pPr lvl="1"/>
            <a:r>
              <a:rPr lang="en-US" sz="2200" dirty="0" smtClean="0"/>
              <a:t>Size of group</a:t>
            </a:r>
          </a:p>
          <a:p>
            <a:pPr lvl="1"/>
            <a:r>
              <a:rPr lang="en-US" sz="2200" dirty="0" smtClean="0"/>
              <a:t>Information about average contributions are available</a:t>
            </a:r>
          </a:p>
          <a:p>
            <a:pPr lvl="1"/>
            <a:r>
              <a:rPr lang="en-US" sz="2200" dirty="0" smtClean="0"/>
              <a:t>Sanctioning capabilities</a:t>
            </a:r>
          </a:p>
          <a:p>
            <a:pPr lvl="1"/>
            <a:r>
              <a:rPr lang="en-US" sz="2200" dirty="0" smtClean="0"/>
              <a:t>Heterogeneity in benefits and costs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Conclusion: </a:t>
            </a:r>
            <a:r>
              <a:rPr lang="en-US" sz="2400" b="1" dirty="0" err="1" smtClean="0"/>
              <a:t>Problematizing</a:t>
            </a:r>
            <a:r>
              <a:rPr lang="en-US" sz="2400" b="1" dirty="0" smtClean="0"/>
              <a:t> Nash in a Polycentric World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54102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In this conceptualization, game players/action situation participants face </a:t>
            </a:r>
            <a:r>
              <a:rPr lang="en-US" sz="2000" b="1" dirty="0" smtClean="0"/>
              <a:t>complex array of options </a:t>
            </a:r>
            <a:r>
              <a:rPr lang="en-US" sz="2000" dirty="0" smtClean="0"/>
              <a:t>involving changes in outcome of adjacent games</a:t>
            </a:r>
          </a:p>
          <a:p>
            <a:pPr lvl="1"/>
            <a:r>
              <a:rPr lang="en-US" sz="1600" dirty="0" smtClean="0"/>
              <a:t>It may be possible to develop a systematic list of the relative appeal of alternative moves likely to be considered by actors in a given situation</a:t>
            </a:r>
          </a:p>
          <a:p>
            <a:pPr lvl="1"/>
            <a:r>
              <a:rPr lang="en-US" sz="1600" dirty="0" smtClean="0"/>
              <a:t>If we can devise modular game formulations of information generation and use</a:t>
            </a:r>
          </a:p>
          <a:p>
            <a:r>
              <a:rPr lang="en-US" sz="2000" b="1" dirty="0" smtClean="0"/>
              <a:t>Nash equilibrium </a:t>
            </a:r>
            <a:r>
              <a:rPr lang="en-US" sz="2000" dirty="0" smtClean="0"/>
              <a:t>is a compelling statement of “rational” behavior, but not necessarily in all contexts</a:t>
            </a:r>
          </a:p>
          <a:p>
            <a:pPr lvl="1"/>
            <a:r>
              <a:rPr lang="en-US" sz="1600" dirty="0" smtClean="0"/>
              <a:t>Nash equilibrium consists of mutual best responses based on assumption that other players continue to implement their current strategy</a:t>
            </a:r>
          </a:p>
          <a:p>
            <a:pPr lvl="1"/>
            <a:r>
              <a:rPr lang="en-US" sz="1600" dirty="0" smtClean="0"/>
              <a:t>Appropriate for generic contexts in which no one can be certain that others will live up to their commitments</a:t>
            </a:r>
          </a:p>
          <a:p>
            <a:pPr lvl="1"/>
            <a:r>
              <a:rPr lang="en-US" sz="1600" dirty="0" smtClean="0"/>
              <a:t>Appropriate if players are trapped and are unable to make any meaningful changes in the conditions under which they interact</a:t>
            </a:r>
          </a:p>
          <a:p>
            <a:pPr lvl="1"/>
            <a:r>
              <a:rPr lang="en-US" sz="1600" dirty="0" smtClean="0"/>
              <a:t>But what changes when players begin to develop relations of </a:t>
            </a:r>
            <a:r>
              <a:rPr lang="en-US" sz="1600" b="1" dirty="0" smtClean="0"/>
              <a:t>trust</a:t>
            </a:r>
            <a:r>
              <a:rPr lang="en-US" sz="1600" dirty="0" smtClean="0"/>
              <a:t>?</a:t>
            </a:r>
          </a:p>
          <a:p>
            <a:r>
              <a:rPr lang="en-US" sz="2000" b="1" dirty="0" smtClean="0"/>
              <a:t>When presented with a game structure, players actively try to change it</a:t>
            </a:r>
          </a:p>
          <a:p>
            <a:pPr lvl="1"/>
            <a:r>
              <a:rPr lang="en-US" sz="1600" dirty="0" smtClean="0"/>
              <a:t>Critical insight for analysis of implementation</a:t>
            </a:r>
          </a:p>
          <a:p>
            <a:r>
              <a:rPr lang="en-US" sz="2000" dirty="0" smtClean="0"/>
              <a:t>Polycentric governance arrangements give individuals and groups regular access to options to change the conditions of their own existence</a:t>
            </a:r>
          </a:p>
          <a:p>
            <a:pPr lvl="1"/>
            <a:r>
              <a:rPr lang="en-US" sz="1600" b="1" dirty="0" smtClean="0"/>
              <a:t>Is Nash equilibrium appropriate for anyone living in a polycentric world?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Why Are Game Models So Important for Policy Analysis?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05800" cy="5410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Game models are most useful to represent situations in which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b="1" dirty="0" smtClean="0"/>
              <a:t>Outcomes are jointly determined </a:t>
            </a:r>
            <a:r>
              <a:rPr lang="en-US" sz="1800" dirty="0" smtClean="0"/>
              <a:t>by decisions made by a </a:t>
            </a:r>
            <a:r>
              <a:rPr lang="en-US" sz="1800" b="1" dirty="0" smtClean="0"/>
              <a:t>relatively small number of separate actors</a:t>
            </a:r>
            <a:r>
              <a:rPr lang="en-US" sz="1800" dirty="0" smtClean="0"/>
              <a:t>,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b="1" dirty="0" smtClean="0"/>
              <a:t>Different actors </a:t>
            </a:r>
            <a:r>
              <a:rPr lang="en-US" sz="1800" dirty="0" smtClean="0"/>
              <a:t>have different resources, capabilities/options, information, or modes of making decisions available to them,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/>
              <a:t>But these differences can be usefully summarized into a </a:t>
            </a:r>
            <a:r>
              <a:rPr lang="en-US" sz="1800" b="1" dirty="0" smtClean="0"/>
              <a:t>small number of simple alternative choices or types,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b="1" dirty="0" smtClean="0"/>
              <a:t>Actors evaluate potential outcomes </a:t>
            </a:r>
            <a:r>
              <a:rPr lang="en-US" sz="1800" dirty="0" smtClean="0"/>
              <a:t>differently (especially mixed-motive situations, where actors share some interests in common, but not all),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/>
              <a:t>Actors are </a:t>
            </a:r>
            <a:r>
              <a:rPr lang="en-US" sz="1800" b="1" dirty="0" smtClean="0"/>
              <a:t>capable of evaluating the likely consequences of their actions</a:t>
            </a:r>
            <a:r>
              <a:rPr lang="en-US" sz="1800" dirty="0" smtClean="0"/>
              <a:t>, and can take these consequences into account in making their decisions,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/>
              <a:t>At least some actors are </a:t>
            </a:r>
            <a:r>
              <a:rPr lang="en-US" sz="1800" b="1" dirty="0" smtClean="0"/>
              <a:t>capable of thinking strategically </a:t>
            </a:r>
            <a:r>
              <a:rPr lang="en-US" sz="1800" dirty="0" smtClean="0"/>
              <a:t>(i.e., taking account of the possible effects of their choices on the choices of others, and vice versa),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/>
              <a:t>All this is </a:t>
            </a:r>
            <a:r>
              <a:rPr lang="en-US" sz="1800" b="1" dirty="0" smtClean="0"/>
              <a:t>sufficiently important </a:t>
            </a:r>
            <a:r>
              <a:rPr lang="en-US" sz="1800" dirty="0" smtClean="0"/>
              <a:t>to at least some of the relevant actors that they are willing to invest the time and effort to obtain better results (and thereby can be expected to reach an </a:t>
            </a:r>
            <a:r>
              <a:rPr lang="en-US" sz="1800" b="1" dirty="0" err="1" smtClean="0"/>
              <a:t>equlibrium</a:t>
            </a:r>
            <a:r>
              <a:rPr lang="en-US" sz="1800" dirty="0" smtClean="0"/>
              <a:t>).</a:t>
            </a:r>
          </a:p>
          <a:p>
            <a:pPr>
              <a:defRPr/>
            </a:pPr>
            <a:r>
              <a:rPr lang="en-US" sz="2000" dirty="0" smtClean="0"/>
              <a:t>Many policy settings can be usefully conceptualized in this 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 hangingPunct="1"/>
            <a:r>
              <a:rPr lang="en-US" sz="2400" b="1" smtClean="0"/>
              <a:t>Generic and Specific Models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410200"/>
          </a:xfrm>
        </p:spPr>
        <p:txBody>
          <a:bodyPr/>
          <a:lstStyle/>
          <a:p>
            <a:pPr eaLnBrk="1" hangingPunct="1"/>
            <a:r>
              <a:rPr lang="en-US" sz="1800" b="1" dirty="0" smtClean="0"/>
              <a:t>Game models come in two major variants:</a:t>
            </a:r>
          </a:p>
          <a:p>
            <a:pPr lvl="1" eaLnBrk="1" hangingPunct="1"/>
            <a:r>
              <a:rPr lang="en-US" sz="1800" dirty="0" smtClean="0"/>
              <a:t>“Heuristic models” of generic situations that recur in different empirical contexts (coordination games, prisoner’s dilemma, chicken games)</a:t>
            </a:r>
          </a:p>
          <a:p>
            <a:pPr lvl="1" eaLnBrk="1" hangingPunct="1"/>
            <a:r>
              <a:rPr lang="en-US" sz="1800" dirty="0" smtClean="0"/>
              <a:t>Specific institutional settings in which rules specify the options different actor-positions have and the sequence in which they act, and the status quo point</a:t>
            </a:r>
          </a:p>
          <a:p>
            <a:pPr eaLnBrk="1" hangingPunct="1"/>
            <a:r>
              <a:rPr lang="en-US" sz="1800" b="1" dirty="0" smtClean="0"/>
              <a:t>Generic models </a:t>
            </a:r>
            <a:r>
              <a:rPr lang="en-US" sz="1800" dirty="0" smtClean="0"/>
              <a:t>are especially useful to highlight recurring patterns or dilemmas, and to classify the range of potential responses </a:t>
            </a:r>
          </a:p>
          <a:p>
            <a:pPr lvl="1" eaLnBrk="1" hangingPunct="1"/>
            <a:r>
              <a:rPr lang="en-US" sz="1800" dirty="0" smtClean="0"/>
              <a:t>Some games are familiar to scholars in many fields (esp. PD)</a:t>
            </a:r>
          </a:p>
          <a:p>
            <a:pPr eaLnBrk="1" hangingPunct="1"/>
            <a:r>
              <a:rPr lang="en-US" sz="1800" b="1" dirty="0" smtClean="0"/>
              <a:t>Specific models </a:t>
            </a:r>
            <a:r>
              <a:rPr lang="en-US" sz="1800" dirty="0" smtClean="0"/>
              <a:t>enable institutional analysts to focus on the consequences of particular institutional details and learn how minor changes in such details can lead to dramatic changes in outcomes</a:t>
            </a:r>
          </a:p>
          <a:p>
            <a:pPr lvl="1" eaLnBrk="1" hangingPunct="1"/>
            <a:r>
              <a:rPr lang="en-US" sz="1800" dirty="0" smtClean="0"/>
              <a:t>Predictive value of models limited if players are able to change those details in real settings, once they realize their implications</a:t>
            </a:r>
          </a:p>
          <a:p>
            <a:pPr eaLnBrk="1" hangingPunct="1"/>
            <a:r>
              <a:rPr lang="en-US" sz="1800" dirty="0" smtClean="0"/>
              <a:t>Most experiments </a:t>
            </a:r>
            <a:r>
              <a:rPr lang="en-US" sz="1800" b="1" dirty="0" smtClean="0"/>
              <a:t>testing game predictions in laboratory settings</a:t>
            </a:r>
            <a:r>
              <a:rPr lang="en-US" sz="1800" dirty="0" smtClean="0"/>
              <a:t> are inspired by generic models, but results must be interpreted with careful attention to the specific setting of that experiment</a:t>
            </a:r>
          </a:p>
          <a:p>
            <a:pPr lvl="1"/>
            <a:r>
              <a:rPr lang="en-US" sz="1800" dirty="0" smtClean="0"/>
              <a:t>Need more tests of proposed reforms in laboratory settings (policy test-beds)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Overview of IAD Games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2200" b="1" dirty="0" smtClean="0"/>
              <a:t>Long tradition of using experiments </a:t>
            </a:r>
            <a:r>
              <a:rPr lang="en-US" sz="2200" dirty="0" smtClean="0"/>
              <a:t>to test predictions of games: voting, public goods, common pool resources, trust</a:t>
            </a:r>
          </a:p>
          <a:p>
            <a:pPr lvl="1"/>
            <a:r>
              <a:rPr lang="en-US" sz="2000" dirty="0" smtClean="0"/>
              <a:t>Correspondence to theoretical predictions varies by institutional context</a:t>
            </a:r>
          </a:p>
          <a:p>
            <a:pPr lvl="1"/>
            <a:r>
              <a:rPr lang="en-US" sz="2000" dirty="0" smtClean="0"/>
              <a:t>Experimental subjects bring norms &amp; social expectations to the lab</a:t>
            </a:r>
          </a:p>
          <a:p>
            <a:pPr lvl="1"/>
            <a:r>
              <a:rPr lang="en-US" sz="2000" dirty="0" smtClean="0"/>
              <a:t>Innovative work testing similar games with US college students and members of local communities in LDCs</a:t>
            </a:r>
          </a:p>
          <a:p>
            <a:pPr lvl="1"/>
            <a:r>
              <a:rPr lang="en-US" sz="2000" dirty="0" smtClean="0"/>
              <a:t>Effective complement to findings from field studies</a:t>
            </a:r>
          </a:p>
          <a:p>
            <a:r>
              <a:rPr lang="en-US" sz="2400" b="1" dirty="0" smtClean="0"/>
              <a:t>Self-governance can be replicated in laboratory settings</a:t>
            </a:r>
            <a:endParaRPr lang="en-US" sz="2400" dirty="0" smtClean="0"/>
          </a:p>
          <a:p>
            <a:pPr lvl="1"/>
            <a:r>
              <a:rPr lang="en-US" sz="2000" dirty="0" smtClean="0"/>
              <a:t>“Cheap talk” can be effective (face-to-face communication)</a:t>
            </a:r>
          </a:p>
          <a:p>
            <a:pPr lvl="1"/>
            <a:r>
              <a:rPr lang="en-US" sz="2000" dirty="0" smtClean="0"/>
              <a:t>Endogenously enforced sanctions can be very effective</a:t>
            </a:r>
          </a:p>
          <a:p>
            <a:r>
              <a:rPr lang="en-US" sz="2200" b="1" dirty="0" smtClean="0"/>
              <a:t>Many models developed</a:t>
            </a:r>
            <a:r>
              <a:rPr lang="en-US" sz="2200" dirty="0" smtClean="0"/>
              <a:t>, some very specific and complicated</a:t>
            </a:r>
          </a:p>
          <a:p>
            <a:pPr lvl="1"/>
            <a:r>
              <a:rPr lang="en-US" sz="2000" dirty="0" smtClean="0"/>
              <a:t>CPR models in </a:t>
            </a:r>
            <a:r>
              <a:rPr lang="en-US" sz="2000" i="1" dirty="0" smtClean="0"/>
              <a:t>Rules, Games, and Common Pool Resources</a:t>
            </a:r>
            <a:endParaRPr lang="en-US" sz="2000" dirty="0" smtClean="0"/>
          </a:p>
          <a:p>
            <a:pPr lvl="1"/>
            <a:r>
              <a:rPr lang="en-US" sz="2000" dirty="0" smtClean="0"/>
              <a:t>Ostrom-</a:t>
            </a:r>
            <a:r>
              <a:rPr lang="en-US" sz="2000" dirty="0" err="1" smtClean="0"/>
              <a:t>Weissing</a:t>
            </a:r>
            <a:r>
              <a:rPr lang="en-US" sz="2000" dirty="0" smtClean="0"/>
              <a:t> on monitors in irrigation systems</a:t>
            </a:r>
          </a:p>
          <a:p>
            <a:pPr lvl="1"/>
            <a:r>
              <a:rPr lang="en-US" sz="2000" dirty="0" smtClean="0"/>
              <a:t>Acheson-Gardner on rise of territoriality in Maine lobster fisheries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Example: Acheson-Gardner Model of Territoriality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3340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000" b="1" dirty="0" smtClean="0"/>
              <a:t>Basic conditions of game: </a:t>
            </a:r>
          </a:p>
          <a:p>
            <a:pPr lvl="1"/>
            <a:r>
              <a:rPr lang="en-US" sz="1600" dirty="0" smtClean="0"/>
              <a:t>Lobsters limited mobility, but predictable seasonal patterns</a:t>
            </a:r>
          </a:p>
          <a:p>
            <a:pPr lvl="1"/>
            <a:r>
              <a:rPr lang="en-US" sz="1600" dirty="0" smtClean="0"/>
              <a:t>Found especially near harbors, costly to fish in open seas and lower returns</a:t>
            </a:r>
          </a:p>
          <a:p>
            <a:pPr lvl="1"/>
            <a:r>
              <a:rPr lang="en-US" sz="1600" dirty="0" smtClean="0"/>
              <a:t>Some harbors sheltered, and tight communities, others more open, sparsely populated</a:t>
            </a:r>
          </a:p>
          <a:p>
            <a:pPr lvl="1"/>
            <a:r>
              <a:rPr lang="en-US" sz="1600" dirty="0" smtClean="0"/>
              <a:t>Specific model includes only two harbors</a:t>
            </a:r>
          </a:p>
          <a:p>
            <a:r>
              <a:rPr lang="en-US" sz="2000" b="1" dirty="0" smtClean="0"/>
              <a:t>Player options </a:t>
            </a:r>
            <a:r>
              <a:rPr lang="en-US" sz="2000" dirty="0" smtClean="0"/>
              <a:t>(A) to stay at home or invade neighboring (more productive) area, and (B) to ignore invasion or to protect/cut traps</a:t>
            </a:r>
            <a:endParaRPr lang="en-US" sz="2400" dirty="0" smtClean="0"/>
          </a:p>
          <a:p>
            <a:pPr lvl="0"/>
            <a:r>
              <a:rPr lang="en-US" sz="2000" dirty="0" smtClean="0"/>
              <a:t>Predict typical pattern of </a:t>
            </a:r>
            <a:r>
              <a:rPr lang="en-US" sz="2000" b="1" dirty="0" smtClean="0"/>
              <a:t>three-fold territoriality</a:t>
            </a:r>
            <a:r>
              <a:rPr lang="en-US" sz="2000" dirty="0" smtClean="0"/>
              <a:t>: Protected territories in small bays where fishers live close together, mixed system of multiple users in some bays resulting in conflict and losses, and no conflict far from shore</a:t>
            </a:r>
          </a:p>
          <a:p>
            <a:pPr lvl="1"/>
            <a:r>
              <a:rPr lang="en-US" sz="1600" dirty="0" smtClean="0"/>
              <a:t>Within a bay: If defense (monitoring and cutting traps) is not too costly, then no invaders; otherwise some do invade </a:t>
            </a:r>
          </a:p>
          <a:p>
            <a:pPr lvl="1"/>
            <a:r>
              <a:rPr lang="en-US" sz="1600" dirty="0" smtClean="0"/>
              <a:t>In mixed areas: If fighting doesn’t pay, then no monitoring or sanctioning; If fighting does pay, then some conflict and losses are triggered by cutting traps and retaliation</a:t>
            </a:r>
          </a:p>
          <a:p>
            <a:pPr lvl="1"/>
            <a:r>
              <a:rPr lang="en-US" sz="1600" dirty="0" smtClean="0"/>
              <a:t>Eventually the area is too large to be cost-effective as a protected area and fishers are unable to recognize all participants so no collective action</a:t>
            </a:r>
          </a:p>
          <a:p>
            <a:pPr lvl="0"/>
            <a:r>
              <a:rPr lang="en-US" sz="2000" b="1" dirty="0" smtClean="0"/>
              <a:t>State, national, or international authorities </a:t>
            </a:r>
            <a:r>
              <a:rPr lang="en-US" sz="2000" dirty="0" smtClean="0"/>
              <a:t>may not recognize or allow local rules (such as cutting traps), so system is vulnerable to being undermined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Unrealized Potential of IAD Conceptual Innovations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>
            <a:noAutofit/>
          </a:bodyPr>
          <a:lstStyle/>
          <a:p>
            <a:r>
              <a:rPr lang="en-US" sz="2200" dirty="0" smtClean="0"/>
              <a:t>Distinction among </a:t>
            </a:r>
            <a:r>
              <a:rPr lang="en-US" sz="2200" b="1" dirty="0" smtClean="0"/>
              <a:t>operational, collective, constitutional choice </a:t>
            </a:r>
            <a:r>
              <a:rPr lang="en-US" sz="2200" dirty="0" smtClean="0"/>
              <a:t>levels (or arenas of interaction)</a:t>
            </a:r>
            <a:r>
              <a:rPr lang="en-US" sz="2200" b="1" dirty="0" smtClean="0"/>
              <a:t> </a:t>
            </a:r>
            <a:r>
              <a:rPr lang="en-US" sz="2200" dirty="0" smtClean="0"/>
              <a:t>is relatively</a:t>
            </a:r>
            <a:r>
              <a:rPr lang="en-US" sz="2200" b="1" dirty="0" smtClean="0"/>
              <a:t> </a:t>
            </a:r>
            <a:r>
              <a:rPr lang="en-US" sz="2200" dirty="0" smtClean="0"/>
              <a:t>well-known, </a:t>
            </a:r>
          </a:p>
          <a:p>
            <a:pPr lvl="1"/>
            <a:r>
              <a:rPr lang="en-US" sz="2000" dirty="0" smtClean="0"/>
              <a:t>Few ties to literatures on </a:t>
            </a:r>
            <a:r>
              <a:rPr lang="en-US" sz="2000" b="1" dirty="0" smtClean="0"/>
              <a:t>two-level games </a:t>
            </a:r>
            <a:r>
              <a:rPr lang="en-US" sz="2000" dirty="0" smtClean="0"/>
              <a:t>or </a:t>
            </a:r>
            <a:r>
              <a:rPr lang="en-US" sz="2000" b="1" dirty="0" smtClean="0"/>
              <a:t>nested games</a:t>
            </a:r>
          </a:p>
          <a:p>
            <a:pPr lvl="1"/>
            <a:r>
              <a:rPr lang="en-US" sz="2000" dirty="0" smtClean="0"/>
              <a:t>No examples of explicit models linking across levels/arenas?</a:t>
            </a:r>
          </a:p>
          <a:p>
            <a:r>
              <a:rPr lang="en-US" sz="2200" b="1" dirty="0" smtClean="0"/>
              <a:t>Action situation </a:t>
            </a:r>
            <a:r>
              <a:rPr lang="en-US" sz="2200" dirty="0" smtClean="0"/>
              <a:t>in IAD Framework as generalization of rules of a game, but not widely adopted as such</a:t>
            </a:r>
          </a:p>
          <a:p>
            <a:r>
              <a:rPr lang="en-US" sz="2200" b="1" dirty="0" smtClean="0"/>
              <a:t>Grammar of institutions </a:t>
            </a:r>
            <a:r>
              <a:rPr lang="en-US" sz="2200" dirty="0" smtClean="0"/>
              <a:t>less frequently applied</a:t>
            </a:r>
          </a:p>
          <a:p>
            <a:pPr lvl="1"/>
            <a:r>
              <a:rPr lang="en-US" sz="2000" dirty="0" smtClean="0"/>
              <a:t>Fundamental similarity of strategies, norms, rules, positions/roles as part of the </a:t>
            </a:r>
            <a:r>
              <a:rPr lang="en-US" sz="2000" b="1" dirty="0" smtClean="0"/>
              <a:t>repertoire</a:t>
            </a:r>
            <a:r>
              <a:rPr lang="en-US" sz="2000" dirty="0" smtClean="0"/>
              <a:t> available to participants</a:t>
            </a:r>
          </a:p>
          <a:p>
            <a:pPr lvl="1"/>
            <a:r>
              <a:rPr lang="en-US" sz="2000" dirty="0" smtClean="0"/>
              <a:t>Role of </a:t>
            </a:r>
            <a:r>
              <a:rPr lang="en-US" sz="2000" b="1" dirty="0" smtClean="0"/>
              <a:t>public entrepreneurs </a:t>
            </a:r>
            <a:r>
              <a:rPr lang="en-US" sz="2000" dirty="0" smtClean="0"/>
              <a:t>in expanding this repertoire</a:t>
            </a:r>
          </a:p>
          <a:p>
            <a:r>
              <a:rPr lang="en-US" sz="2200" b="1" dirty="0" smtClean="0"/>
              <a:t>Future developments: </a:t>
            </a:r>
          </a:p>
          <a:p>
            <a:pPr lvl="1"/>
            <a:r>
              <a:rPr lang="en-US" sz="2000" dirty="0" smtClean="0"/>
              <a:t>application to </a:t>
            </a:r>
            <a:r>
              <a:rPr lang="en-US" sz="2000" b="1" dirty="0" smtClean="0"/>
              <a:t>social-ecological systems </a:t>
            </a:r>
          </a:p>
          <a:p>
            <a:pPr lvl="1"/>
            <a:r>
              <a:rPr lang="en-US" sz="2000" b="1" dirty="0" smtClean="0"/>
              <a:t>polycentric networks </a:t>
            </a:r>
            <a:r>
              <a:rPr lang="en-US" sz="2000" dirty="0" smtClean="0"/>
              <a:t>of game models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04800"/>
            <a:ext cx="6781800" cy="634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858000" y="533400"/>
            <a:ext cx="167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Fig. 1. </a:t>
            </a:r>
          </a:p>
          <a:p>
            <a:r>
              <a:rPr lang="en-US" sz="1600" b="1" dirty="0" smtClean="0"/>
              <a:t>Multi-Level Representation of IAD Framework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400" b="1" smtClean="0"/>
              <a:t>Games of Operational, Collective, and Constitutional Choice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638800"/>
          </a:xfrm>
        </p:spPr>
        <p:txBody>
          <a:bodyPr rtlCol="0"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1800" b="1" dirty="0" smtClean="0"/>
              <a:t>Theme: </a:t>
            </a:r>
            <a:r>
              <a:rPr lang="en-US" sz="1800" dirty="0" smtClean="0"/>
              <a:t>Institutional setting determines the actions available to players in positions (and their evaluations of possible outcomes), as well as their capacity/inclination to engage in strategic behavior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Operational Choice: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/>
              <a:t>Example: head-enders and tail-enders draw water from an irrigation system that requires both to contribute towards maintenance of that system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/>
              <a:t>In any situation, at least some actors may act selfishly, to maximize their own utility.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Collective Choice: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/>
              <a:t>Example: choosing rotation schemes, or which voting system to use in particular settings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/>
              <a:t>Actors with different interests/perceptions interact as they shape the institutional setting for subsequent operational choices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/>
              <a:t>Institutions should be designed so as to be able to cope with instances of opportunistic behavior by actors in the operational choice arena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Constitutional Choice: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/>
              <a:t>Example: Constitutional convention in Philadelphia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/>
              <a:t>Long-term perspective on how different organizations are likely to interact over time, combined with the practical need to compromises with current power holders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Meta-Constitutional Choice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/>
              <a:t>How might societies establish a “just” order, given the nature of human behavior?</a:t>
            </a:r>
            <a:endParaRPr lang="en-US" sz="18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/>
              <a:t>Example: Rawls’ “veil of ignorance”?; </a:t>
            </a:r>
            <a:r>
              <a:rPr lang="en-US" sz="1600" dirty="0" err="1" smtClean="0"/>
              <a:t>Sen’s</a:t>
            </a:r>
            <a:r>
              <a:rPr lang="en-US" sz="1600" dirty="0" smtClean="0"/>
              <a:t> entitlement perspective?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3328</Words>
  <Application>Microsoft Office PowerPoint</Application>
  <PresentationFormat>On-screen Show (4:3)</PresentationFormat>
  <Paragraphs>263</Paragraphs>
  <Slides>23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“Institutional Analysis as a Foundation for Multi-Tier Game Models”   Michael D. McGinnis  Professor, Political Science and  Co-Director, Workshop in Political Theory and Policy Analysis Indiana University, Bloomington mcginnis@indiana.edu</vt:lpstr>
      <vt:lpstr>Overview of Presentation</vt:lpstr>
      <vt:lpstr>Why Are Game Models So Important for Policy Analysis? </vt:lpstr>
      <vt:lpstr>Generic and Specific Models</vt:lpstr>
      <vt:lpstr>Overview of IAD Games</vt:lpstr>
      <vt:lpstr>Example: Acheson-Gardner Model of Territoriality</vt:lpstr>
      <vt:lpstr>Unrealized Potential of IAD Conceptual Innovations</vt:lpstr>
      <vt:lpstr>PowerPoint Presentation</vt:lpstr>
      <vt:lpstr>Games of Operational, Collective, and Constitutional Choice</vt:lpstr>
      <vt:lpstr>PowerPoint Presentation</vt:lpstr>
      <vt:lpstr>Games, Action Situations, and Adjacency</vt:lpstr>
      <vt:lpstr>PowerPoint Presentation</vt:lpstr>
      <vt:lpstr>Networks of Adjacent Action Situations</vt:lpstr>
      <vt:lpstr>From Grammar to Repertoire of Institutions</vt:lpstr>
      <vt:lpstr>Next Steps: Understanding Networks of Adjacent Action Situations</vt:lpstr>
      <vt:lpstr>Alternative NASS Versions of the Prisoner’s Dilemma Game</vt:lpstr>
      <vt:lpstr>Navigating the Network</vt:lpstr>
      <vt:lpstr>Learning Loops from Maine Lobster Fisheries (Acheson)</vt:lpstr>
      <vt:lpstr>Generic Learning Loops in SES Action Situation</vt:lpstr>
      <vt:lpstr>Possible Lines of Development (not in this paper)</vt:lpstr>
      <vt:lpstr>Micro-situational Variables as Inputs to Learning Processes (PJO 2010)</vt:lpstr>
      <vt:lpstr>Micro-situational Variables (PJO 2010)</vt:lpstr>
      <vt:lpstr>Conclusion: Problematizing Nash in a Polycentric World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“Institutional Analysis as a Foundation for Multi-Tier Game Models”   Michael D. McGinnis  Professor, Political Science and  Co-Director, Workshop in Political Theory and Policy Analysis Indiana University, Bloomington</dc:title>
  <dc:creator>mcginnis</dc:creator>
  <cp:lastModifiedBy>Michael D McGinnis</cp:lastModifiedBy>
  <cp:revision>81</cp:revision>
  <dcterms:created xsi:type="dcterms:W3CDTF">2010-03-31T12:47:54Z</dcterms:created>
  <dcterms:modified xsi:type="dcterms:W3CDTF">2012-11-18T13:15:06Z</dcterms:modified>
</cp:coreProperties>
</file>