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handoutMasterIdLst>
    <p:handoutMasterId r:id="rId14"/>
  </p:handoutMasterIdLst>
  <p:sldIdLst>
    <p:sldId id="275" r:id="rId3"/>
    <p:sldId id="281" r:id="rId4"/>
    <p:sldId id="261" r:id="rId5"/>
    <p:sldId id="262" r:id="rId6"/>
    <p:sldId id="263" r:id="rId7"/>
    <p:sldId id="290" r:id="rId8"/>
    <p:sldId id="285" r:id="rId9"/>
    <p:sldId id="291" r:id="rId10"/>
    <p:sldId id="294" r:id="rId11"/>
    <p:sldId id="29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18" autoAdjust="0"/>
  </p:normalViewPr>
  <p:slideViewPr>
    <p:cSldViewPr>
      <p:cViewPr varScale="1">
        <p:scale>
          <a:sx n="52" d="100"/>
          <a:sy n="52" d="100"/>
        </p:scale>
        <p:origin x="-121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DC01EA5-685E-455A-A20B-C960BE35195A}" type="datetimeFigureOut">
              <a:rPr lang="en-US" smtClean="0"/>
              <a:t>12/20/2012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4269D41-15A6-4051-9467-11BB01EB3090}" type="slidenum">
              <a:rPr lang="en-US" smtClean="0"/>
              <a:t>‹#›</a:t>
            </a:fld>
            <a:endParaRPr lang="en-US"/>
          </a:p>
        </p:txBody>
      </p:sp>
    </p:spTree>
    <p:extLst>
      <p:ext uri="{BB962C8B-B14F-4D97-AF65-F5344CB8AC3E}">
        <p14:creationId xmlns:p14="http://schemas.microsoft.com/office/powerpoint/2010/main" val="1218212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DA61855-40A4-4B5D-94FE-C999E3CA0373}" type="datetimeFigureOut">
              <a:rPr lang="en-US" smtClean="0"/>
              <a:pPr/>
              <a:t>12/20/2012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23AA070-4386-4549-AB7D-5B64639E7A9C}" type="slidenum">
              <a:rPr lang="en-US" smtClean="0"/>
              <a:pPr/>
              <a:t>‹#›</a:t>
            </a:fld>
            <a:endParaRPr lang="en-US"/>
          </a:p>
        </p:txBody>
      </p:sp>
    </p:spTree>
    <p:extLst>
      <p:ext uri="{BB962C8B-B14F-4D97-AF65-F5344CB8AC3E}">
        <p14:creationId xmlns:p14="http://schemas.microsoft.com/office/powerpoint/2010/main" val="2630308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C6E1AF-0815-4B9C-9BB8-69D6E290BF25}" type="slidenum">
              <a:rPr lang="en-US" smtClean="0">
                <a:solidFill>
                  <a:prstClr val="black"/>
                </a:solidFill>
              </a:rPr>
              <a:p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8275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6022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51650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xfrm>
            <a:off x="6477000" y="6416675"/>
            <a:ext cx="2133600" cy="365125"/>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914400" y="6416675"/>
            <a:ext cx="5562600" cy="365125"/>
          </a:xfrm>
          <a:prstGeom prst="rect">
            <a:avLst/>
          </a:prstGeom>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xfrm>
            <a:off x="8610600" y="6416675"/>
            <a:ext cx="457200" cy="365125"/>
          </a:xfrm>
          <a:prstGeom prst="rect">
            <a:avLst/>
          </a:prstGeom>
          <a:ln/>
        </p:spPr>
        <p:txBody>
          <a:bodyPr/>
          <a:lstStyle>
            <a:lvl1pPr>
              <a:defRPr/>
            </a:lvl1pPr>
          </a:lstStyle>
          <a:p>
            <a:pPr>
              <a:defRPr/>
            </a:pPr>
            <a:fld id="{A18FED1D-5027-46FE-BB44-6DA22CB738D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00231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143D39-C1E4-44D5-A6FD-0CD3D7B511FD}" type="slidenum">
              <a:rPr lang="en-US"/>
              <a:pPr>
                <a:defRPr/>
              </a:pPr>
              <a:t>‹#›</a:t>
            </a:fld>
            <a:endParaRPr lang="en-US" dirty="0"/>
          </a:p>
        </p:txBody>
      </p:sp>
    </p:spTree>
    <p:extLst>
      <p:ext uri="{BB962C8B-B14F-4D97-AF65-F5344CB8AC3E}">
        <p14:creationId xmlns:p14="http://schemas.microsoft.com/office/powerpoint/2010/main" val="3454740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a:prstGeom prst="rect">
            <a:avLst/>
          </a:prstGeom>
        </p:spPr>
        <p:txBody>
          <a:bodyPr/>
          <a:lstStyle>
            <a:lvl1pPr>
              <a:defRPr baseline="0"/>
            </a:lvl1pPr>
          </a:lstStyle>
          <a:p>
            <a:r>
              <a:rPr lang="en-US" smtClean="0"/>
              <a:t>Click to edit Master title style</a:t>
            </a:r>
            <a:endParaRPr lang="en-US" dirty="0"/>
          </a:p>
        </p:txBody>
      </p:sp>
      <p:sp>
        <p:nvSpPr>
          <p:cNvPr id="7" name="Rectangle 3"/>
          <p:cNvSpPr>
            <a:spLocks noGrp="1" noChangeArrowheads="1"/>
          </p:cNvSpPr>
          <p:nvPr>
            <p:ph type="body" idx="1"/>
          </p:nvPr>
        </p:nvSpPr>
        <p:spPr>
          <a:xfrm>
            <a:off x="457200" y="1600200"/>
            <a:ext cx="8229600" cy="4525963"/>
          </a:xfrm>
        </p:spPr>
        <p:txBody>
          <a:bodyPr/>
          <a:lstStyle>
            <a:lvl1pPr>
              <a:defRPr baseline="0"/>
            </a:lvl1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858000" y="6324600"/>
            <a:ext cx="2133600" cy="476250"/>
          </a:xfrm>
        </p:spPr>
        <p:txBody>
          <a:bodyPr/>
          <a:lstStyle>
            <a:lvl1pPr>
              <a:defRPr/>
            </a:lvl1pPr>
          </a:lstStyle>
          <a:p>
            <a:pPr>
              <a:defRPr/>
            </a:pPr>
            <a:fld id="{CEC6790B-D706-47D0-83C3-28A062CA07A0}" type="slidenum">
              <a:rPr lang="en-US"/>
              <a:pPr>
                <a:defRPr/>
              </a:pPr>
              <a:t>‹#›</a:t>
            </a:fld>
            <a:endParaRPr lang="en-US" dirty="0"/>
          </a:p>
        </p:txBody>
      </p:sp>
    </p:spTree>
    <p:extLst>
      <p:ext uri="{BB962C8B-B14F-4D97-AF65-F5344CB8AC3E}">
        <p14:creationId xmlns:p14="http://schemas.microsoft.com/office/powerpoint/2010/main" val="677670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E99CA8-C8B8-4411-8065-72C32A415C84}" type="slidenum">
              <a:rPr lang="en-US"/>
              <a:pPr>
                <a:defRPr/>
              </a:pPr>
              <a:t>‹#›</a:t>
            </a:fld>
            <a:endParaRPr lang="en-US" dirty="0"/>
          </a:p>
        </p:txBody>
      </p:sp>
    </p:spTree>
    <p:extLst>
      <p:ext uri="{BB962C8B-B14F-4D97-AF65-F5344CB8AC3E}">
        <p14:creationId xmlns:p14="http://schemas.microsoft.com/office/powerpoint/2010/main" val="1594082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CF8239-8CE7-4075-80FC-B09A3DA9DB8B}" type="slidenum">
              <a:rPr lang="en-US"/>
              <a:pPr>
                <a:defRPr/>
              </a:pPr>
              <a:t>‹#›</a:t>
            </a:fld>
            <a:endParaRPr lang="en-US" dirty="0"/>
          </a:p>
        </p:txBody>
      </p:sp>
    </p:spTree>
    <p:extLst>
      <p:ext uri="{BB962C8B-B14F-4D97-AF65-F5344CB8AC3E}">
        <p14:creationId xmlns:p14="http://schemas.microsoft.com/office/powerpoint/2010/main" val="2799535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a:prstGeom prst="rect">
            <a:avLst/>
          </a:prstGeom>
        </p:spPr>
        <p:txBody>
          <a:bodyPr/>
          <a:lstStyle>
            <a:lvl1pPr>
              <a:defRPr>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797950A-FEAB-4A88-AE07-5DAAED4B4CA5}" type="slidenum">
              <a:rPr lang="en-US"/>
              <a:pPr>
                <a:defRPr/>
              </a:pPr>
              <a:t>‹#›</a:t>
            </a:fld>
            <a:endParaRPr lang="en-US" dirty="0"/>
          </a:p>
        </p:txBody>
      </p:sp>
    </p:spTree>
    <p:extLst>
      <p:ext uri="{BB962C8B-B14F-4D97-AF65-F5344CB8AC3E}">
        <p14:creationId xmlns:p14="http://schemas.microsoft.com/office/powerpoint/2010/main" val="2343847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a:prstGeom prst="rect">
            <a:avLst/>
          </a:prstGeom>
        </p:spPr>
        <p:txBody>
          <a:bodyPr/>
          <a:lstStyle>
            <a:lvl1pPr>
              <a:defRPr>
                <a:latin typeface="Georgia" pitchFamily="18" charset="0"/>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36ABA9-16C9-4981-A88E-CC1610A90186}" type="slidenum">
              <a:rPr lang="en-US"/>
              <a:pPr>
                <a:defRPr/>
              </a:pPr>
              <a:t>‹#›</a:t>
            </a:fld>
            <a:endParaRPr lang="en-US" dirty="0"/>
          </a:p>
        </p:txBody>
      </p:sp>
    </p:spTree>
    <p:extLst>
      <p:ext uri="{BB962C8B-B14F-4D97-AF65-F5344CB8AC3E}">
        <p14:creationId xmlns:p14="http://schemas.microsoft.com/office/powerpoint/2010/main" val="3832840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DBBB30-6762-4CFD-9320-84B73C399372}" type="slidenum">
              <a:rPr lang="en-US"/>
              <a:pPr>
                <a:defRPr/>
              </a:pPr>
              <a:t>‹#›</a:t>
            </a:fld>
            <a:endParaRPr lang="en-US" dirty="0"/>
          </a:p>
        </p:txBody>
      </p:sp>
    </p:spTree>
    <p:extLst>
      <p:ext uri="{BB962C8B-B14F-4D97-AF65-F5344CB8AC3E}">
        <p14:creationId xmlns:p14="http://schemas.microsoft.com/office/powerpoint/2010/main" val="14526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F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1834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DC018B-7327-4D8B-BE33-C0C523866EC3}" type="slidenum">
              <a:rPr lang="en-US"/>
              <a:pPr>
                <a:defRPr/>
              </a:pPr>
              <a:t>‹#›</a:t>
            </a:fld>
            <a:endParaRPr lang="en-US" dirty="0"/>
          </a:p>
        </p:txBody>
      </p:sp>
    </p:spTree>
    <p:extLst>
      <p:ext uri="{BB962C8B-B14F-4D97-AF65-F5344CB8AC3E}">
        <p14:creationId xmlns:p14="http://schemas.microsoft.com/office/powerpoint/2010/main" val="605745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16AAD6-46AC-49D4-984F-DA1C6E16F140}" type="slidenum">
              <a:rPr lang="en-US"/>
              <a:pPr>
                <a:defRPr/>
              </a:pPr>
              <a:t>‹#›</a:t>
            </a:fld>
            <a:endParaRPr lang="en-US" dirty="0"/>
          </a:p>
        </p:txBody>
      </p:sp>
    </p:spTree>
    <p:extLst>
      <p:ext uri="{BB962C8B-B14F-4D97-AF65-F5344CB8AC3E}">
        <p14:creationId xmlns:p14="http://schemas.microsoft.com/office/powerpoint/2010/main" val="1373854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C2C427-93C0-4BC8-807C-CC9701F198C0}" type="slidenum">
              <a:rPr lang="en-US"/>
              <a:pPr>
                <a:defRPr/>
              </a:pPr>
              <a:t>‹#›</a:t>
            </a:fld>
            <a:endParaRPr lang="en-US" dirty="0"/>
          </a:p>
        </p:txBody>
      </p:sp>
    </p:spTree>
    <p:extLst>
      <p:ext uri="{BB962C8B-B14F-4D97-AF65-F5344CB8AC3E}">
        <p14:creationId xmlns:p14="http://schemas.microsoft.com/office/powerpoint/2010/main" val="831928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CBB234-4965-4A8E-A381-23F1AD533080}" type="slidenum">
              <a:rPr lang="en-US"/>
              <a:pPr>
                <a:defRPr/>
              </a:pPr>
              <a:t>‹#›</a:t>
            </a:fld>
            <a:endParaRPr lang="en-US" dirty="0"/>
          </a:p>
        </p:txBody>
      </p:sp>
    </p:spTree>
    <p:extLst>
      <p:ext uri="{BB962C8B-B14F-4D97-AF65-F5344CB8AC3E}">
        <p14:creationId xmlns:p14="http://schemas.microsoft.com/office/powerpoint/2010/main" val="2268760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762000"/>
          </a:xfrm>
          <a:prstGeom prst="rect">
            <a:avLst/>
          </a:prstGeom>
        </p:spPr>
        <p:txBody>
          <a:bodyPr/>
          <a:lstStyle/>
          <a:p>
            <a:r>
              <a:rPr lang="en-US" smtClean="0"/>
              <a:t>Click to edit Master title style</a:t>
            </a:r>
            <a:endParaRPr lang="en-US" dirty="0"/>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8E8027-8A98-4D17-AE00-65AB999F2499}" type="slidenum">
              <a:rPr lang="en-US"/>
              <a:pPr>
                <a:defRPr/>
              </a:pPr>
              <a:t>‹#›</a:t>
            </a:fld>
            <a:endParaRPr lang="en-US" dirty="0"/>
          </a:p>
        </p:txBody>
      </p:sp>
    </p:spTree>
    <p:extLst>
      <p:ext uri="{BB962C8B-B14F-4D97-AF65-F5344CB8AC3E}">
        <p14:creationId xmlns:p14="http://schemas.microsoft.com/office/powerpoint/2010/main" val="222305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a:prstGeom prst="rect">
            <a:avLst/>
          </a:prstGeom>
        </p:spPr>
        <p:txBody>
          <a:bodyPr/>
          <a:lstStyle/>
          <a:p>
            <a:r>
              <a:rPr lang="en-US" smtClean="0"/>
              <a:t>Click to edit Master title style</a:t>
            </a:r>
            <a:endParaRPr lang="en-US" dirty="0"/>
          </a:p>
        </p:txBody>
      </p:sp>
      <p:sp>
        <p:nvSpPr>
          <p:cNvPr id="7" name="Rectangle 3"/>
          <p:cNvSpPr>
            <a:spLocks noGrp="1" noChangeArrowheads="1"/>
          </p:cNvSpPr>
          <p:nvPr>
            <p:ph type="body" idx="1"/>
          </p:nvPr>
        </p:nvSpPr>
        <p:spPr>
          <a:xfrm>
            <a:off x="457200" y="1600200"/>
            <a:ext cx="8229600" cy="4525963"/>
          </a:xfrm>
        </p:spPr>
        <p:txBody>
          <a:bodyPr/>
          <a:lstStyle/>
          <a:p>
            <a:r>
              <a:rPr lang="en-US" dirty="0" smtClean="0"/>
              <a:t>What is an ACO?</a:t>
            </a:r>
          </a:p>
          <a:p>
            <a:r>
              <a:rPr lang="en-US" dirty="0" smtClean="0"/>
              <a:t>Why are providers forming ACOs?</a:t>
            </a:r>
          </a:p>
          <a:p>
            <a:r>
              <a:rPr lang="en-US" dirty="0" smtClean="0"/>
              <a:t>What is the role of a health plans in an ACO?</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89ED3D-9963-4E83-B6B8-C6897099BD4F}" type="slidenum">
              <a:rPr lang="en-US"/>
              <a:pPr>
                <a:defRPr/>
              </a:pPr>
              <a:t>‹#›</a:t>
            </a:fld>
            <a:endParaRPr lang="en-US" dirty="0"/>
          </a:p>
        </p:txBody>
      </p:sp>
    </p:spTree>
    <p:extLst>
      <p:ext uri="{BB962C8B-B14F-4D97-AF65-F5344CB8AC3E}">
        <p14:creationId xmlns:p14="http://schemas.microsoft.com/office/powerpoint/2010/main" val="23307396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Rectangle 3"/>
          <p:cNvSpPr>
            <a:spLocks noGrp="1" noChangeArrowheads="1"/>
          </p:cNvSpPr>
          <p:nvPr>
            <p:ph type="body" idx="1"/>
          </p:nvPr>
        </p:nvSpPr>
        <p:spPr>
          <a:xfrm>
            <a:off x="1143000" y="3200400"/>
            <a:ext cx="7162800" cy="3048000"/>
          </a:xfrm>
          <a:noFill/>
        </p:spPr>
        <p:txBody>
          <a:bodyPr/>
          <a:lstStyle/>
          <a:p>
            <a:r>
              <a:rPr lang="en-US" dirty="0" smtClean="0"/>
              <a:t>Accountable Care </a:t>
            </a:r>
          </a:p>
          <a:p>
            <a:r>
              <a:rPr lang="en-US" dirty="0" smtClean="0"/>
              <a:t>Organizations (ACOs)</a:t>
            </a:r>
          </a:p>
          <a:p>
            <a:r>
              <a:rPr lang="en-US" dirty="0" smtClean="0"/>
              <a:t>Implications for Regional Health Plans</a:t>
            </a:r>
          </a:p>
          <a:p>
            <a:r>
              <a:rPr lang="en-US" dirty="0" smtClean="0"/>
              <a:t>PRESENTING: ANNA HELMS</a:t>
            </a:r>
          </a:p>
          <a:p>
            <a:r>
              <a:rPr lang="en-US" dirty="0" smtClean="0"/>
              <a:t>FEBRUARY 14, 2011</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D268CF8-2553-42CA-B40B-B1DE151853C6}" type="slidenum">
              <a:rPr lang="en-US"/>
              <a:pPr>
                <a:defRPr/>
              </a:pPr>
              <a:t>‹#›</a:t>
            </a:fld>
            <a:endParaRPr lang="en-US" dirty="0"/>
          </a:p>
        </p:txBody>
      </p:sp>
    </p:spTree>
    <p:extLst>
      <p:ext uri="{BB962C8B-B14F-4D97-AF65-F5344CB8AC3E}">
        <p14:creationId xmlns:p14="http://schemas.microsoft.com/office/powerpoint/2010/main" val="185694807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7737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5520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0143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6794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119368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3790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7FA756-14B1-40A9-A136-BD1139C0EBAB}"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0513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324091"/>
            <a:ext cx="8229600" cy="68290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ReThink Logo.jpg"/>
          <p:cNvPicPr>
            <a:picLocks noChangeAspect="1"/>
          </p:cNvPicPr>
          <p:nvPr userDrawn="1"/>
        </p:nvPicPr>
        <p:blipFill>
          <a:blip r:embed="rId14" cstate="print"/>
          <a:stretch>
            <a:fillRect/>
          </a:stretch>
        </p:blipFill>
        <p:spPr>
          <a:xfrm>
            <a:off x="7162800" y="6205728"/>
            <a:ext cx="1600200" cy="576072"/>
          </a:xfrm>
          <a:prstGeom prst="rect">
            <a:avLst/>
          </a:prstGeom>
        </p:spPr>
      </p:pic>
    </p:spTree>
    <p:extLst>
      <p:ext uri="{BB962C8B-B14F-4D97-AF65-F5344CB8AC3E}">
        <p14:creationId xmlns:p14="http://schemas.microsoft.com/office/powerpoint/2010/main" val="2214428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400" rtl="0" eaLnBrk="1" latinLnBrk="0" hangingPunct="1">
        <a:lnSpc>
          <a:spcPts val="4000"/>
        </a:lnSpc>
        <a:spcBef>
          <a:spcPct val="0"/>
        </a:spcBef>
        <a:buNone/>
        <a:defRPr sz="3600" b="1" kern="1200">
          <a:solidFill>
            <a:srgbClr val="00B0F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fontAlgn="base">
              <a:spcBef>
                <a:spcPct val="0"/>
              </a:spcBef>
              <a:spcAft>
                <a:spcPct val="0"/>
              </a:spcAft>
              <a:defRPr/>
            </a:pPr>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fontAlgn="base">
              <a:spcBef>
                <a:spcPct val="0"/>
              </a:spcBef>
              <a:spcAft>
                <a:spcPct val="0"/>
              </a:spcAft>
              <a:defRPr/>
            </a:pPr>
            <a:endParaRPr lang="en-US"/>
          </a:p>
        </p:txBody>
      </p:sp>
      <p:sp>
        <p:nvSpPr>
          <p:cNvPr id="5126" name="Rectangle 6"/>
          <p:cNvSpPr>
            <a:spLocks noGrp="1" noChangeArrowheads="1"/>
          </p:cNvSpPr>
          <p:nvPr>
            <p:ph type="sldNum" sz="quarter" idx="4"/>
          </p:nvPr>
        </p:nvSpPr>
        <p:spPr bwMode="auto">
          <a:xfrm>
            <a:off x="6934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baseline="0">
                <a:solidFill>
                  <a:srgbClr val="FFFFFF">
                    <a:lumMod val="50000"/>
                  </a:srgbClr>
                </a:solidFill>
                <a:latin typeface="Arial" charset="0"/>
              </a:defRPr>
            </a:lvl1pPr>
          </a:lstStyle>
          <a:p>
            <a:pPr fontAlgn="base">
              <a:spcBef>
                <a:spcPct val="0"/>
              </a:spcBef>
              <a:spcAft>
                <a:spcPct val="0"/>
              </a:spcAft>
              <a:defRPr/>
            </a:pPr>
            <a:fld id="{4DC4966A-4039-4909-8BC2-9EAFA43EC1B1}" type="slidenum">
              <a:rPr lang="en-US"/>
              <a:pPr fontAlgn="base">
                <a:spcBef>
                  <a:spcPct val="0"/>
                </a:spcBef>
                <a:spcAft>
                  <a:spcPct val="0"/>
                </a:spcAft>
                <a:defRPr/>
              </a:pPr>
              <a:t>‹#›</a:t>
            </a:fld>
            <a:endParaRPr lang="en-US" dirty="0"/>
          </a:p>
        </p:txBody>
      </p:sp>
      <p:sp>
        <p:nvSpPr>
          <p:cNvPr id="2054" name="Title Placeholder 6"/>
          <p:cNvSpPr>
            <a:spLocks noGrp="1"/>
          </p:cNvSpPr>
          <p:nvPr>
            <p:ph type="title"/>
          </p:nvPr>
        </p:nvSpPr>
        <p:spPr bwMode="auto">
          <a:xfrm>
            <a:off x="457200" y="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title</a:t>
            </a:r>
          </a:p>
        </p:txBody>
      </p:sp>
    </p:spTree>
    <p:extLst>
      <p:ext uri="{BB962C8B-B14F-4D97-AF65-F5344CB8AC3E}">
        <p14:creationId xmlns:p14="http://schemas.microsoft.com/office/powerpoint/2010/main" val="2657931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hf hdr="0" ftr="0" dt="0"/>
  <p:txStyles>
    <p:titleStyle>
      <a:lvl1pPr algn="l" rtl="0" eaLnBrk="0" fontAlgn="base" hangingPunct="0">
        <a:spcBef>
          <a:spcPct val="0"/>
        </a:spcBef>
        <a:spcAft>
          <a:spcPct val="0"/>
        </a:spcAft>
        <a:defRPr sz="4400">
          <a:solidFill>
            <a:schemeClr val="bg1"/>
          </a:solidFill>
          <a:latin typeface="Georgia" pitchFamily="18" charset="0"/>
          <a:ea typeface="+mj-ea"/>
          <a:cs typeface="+mj-cs"/>
        </a:defRPr>
      </a:lvl1pPr>
      <a:lvl2pPr algn="l" rtl="0" eaLnBrk="0" fontAlgn="base" hangingPunct="0">
        <a:spcBef>
          <a:spcPct val="0"/>
        </a:spcBef>
        <a:spcAft>
          <a:spcPct val="0"/>
        </a:spcAft>
        <a:defRPr sz="4400">
          <a:solidFill>
            <a:schemeClr val="bg1"/>
          </a:solidFill>
          <a:latin typeface="Georgia" pitchFamily="18" charset="0"/>
        </a:defRPr>
      </a:lvl2pPr>
      <a:lvl3pPr algn="l" rtl="0" eaLnBrk="0" fontAlgn="base" hangingPunct="0">
        <a:spcBef>
          <a:spcPct val="0"/>
        </a:spcBef>
        <a:spcAft>
          <a:spcPct val="0"/>
        </a:spcAft>
        <a:defRPr sz="4400">
          <a:solidFill>
            <a:schemeClr val="bg1"/>
          </a:solidFill>
          <a:latin typeface="Georgia" pitchFamily="18" charset="0"/>
        </a:defRPr>
      </a:lvl3pPr>
      <a:lvl4pPr algn="l" rtl="0" eaLnBrk="0" fontAlgn="base" hangingPunct="0">
        <a:spcBef>
          <a:spcPct val="0"/>
        </a:spcBef>
        <a:spcAft>
          <a:spcPct val="0"/>
        </a:spcAft>
        <a:defRPr sz="4400">
          <a:solidFill>
            <a:schemeClr val="bg1"/>
          </a:solidFill>
          <a:latin typeface="Georgia" pitchFamily="18" charset="0"/>
        </a:defRPr>
      </a:lvl4pPr>
      <a:lvl5pPr algn="l" rtl="0" eaLnBrk="0" fontAlgn="base" hangingPunct="0">
        <a:spcBef>
          <a:spcPct val="0"/>
        </a:spcBef>
        <a:spcAft>
          <a:spcPct val="0"/>
        </a:spcAft>
        <a:defRPr sz="4400">
          <a:solidFill>
            <a:schemeClr val="bg1"/>
          </a:solidFill>
          <a:latin typeface="Georg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rgbClr val="666666"/>
          </a:solidFill>
          <a:latin typeface="Trebuchet MS" pitchFamily="34" charset="0"/>
          <a:ea typeface="+mn-ea"/>
          <a:cs typeface="+mn-cs"/>
        </a:defRPr>
      </a:lvl1pPr>
      <a:lvl2pPr marL="742950" indent="-285750" algn="l" rtl="0" eaLnBrk="0" fontAlgn="base" hangingPunct="0">
        <a:spcBef>
          <a:spcPct val="20000"/>
        </a:spcBef>
        <a:spcAft>
          <a:spcPct val="0"/>
        </a:spcAft>
        <a:buChar char="–"/>
        <a:defRPr sz="2800">
          <a:solidFill>
            <a:srgbClr val="7F7F7F"/>
          </a:solidFill>
          <a:latin typeface="Trebuchet MS" pitchFamily="34" charset="0"/>
        </a:defRPr>
      </a:lvl2pPr>
      <a:lvl3pPr marL="1143000" indent="-228600" algn="l" rtl="0" eaLnBrk="0" fontAlgn="base" hangingPunct="0">
        <a:spcBef>
          <a:spcPct val="20000"/>
        </a:spcBef>
        <a:spcAft>
          <a:spcPct val="0"/>
        </a:spcAft>
        <a:buChar char="•"/>
        <a:defRPr sz="2400">
          <a:solidFill>
            <a:srgbClr val="7F7F7F"/>
          </a:solidFill>
          <a:latin typeface="Trebuchet MS" pitchFamily="34" charset="0"/>
        </a:defRPr>
      </a:lvl3pPr>
      <a:lvl4pPr marL="1600200" indent="-228600" algn="l" rtl="0" eaLnBrk="0" fontAlgn="base" hangingPunct="0">
        <a:spcBef>
          <a:spcPct val="20000"/>
        </a:spcBef>
        <a:spcAft>
          <a:spcPct val="0"/>
        </a:spcAft>
        <a:buChar char="–"/>
        <a:defRPr sz="2000">
          <a:solidFill>
            <a:srgbClr val="7F7F7F"/>
          </a:solidFill>
          <a:latin typeface="Trebuchet MS" pitchFamily="34" charset="0"/>
        </a:defRPr>
      </a:lvl4pPr>
      <a:lvl5pPr marL="2057400" indent="-228600" algn="l" rtl="0" eaLnBrk="0" fontAlgn="base" hangingPunct="0">
        <a:spcBef>
          <a:spcPct val="20000"/>
        </a:spcBef>
        <a:spcAft>
          <a:spcPct val="0"/>
        </a:spcAft>
        <a:buChar char="»"/>
        <a:defRPr sz="2000">
          <a:solidFill>
            <a:srgbClr val="7F7F7F"/>
          </a:solidFill>
          <a:latin typeface="Trebuchet MS"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ethinkhealth.org/" TargetMode="External"/><Relationship Id="rId2" Type="http://schemas.openxmlformats.org/officeDocument/2006/relationships/hyperlink" Target="mailto:mcginnis@indiana.edu"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rippelfoundation.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artmouthatlas.org/downloads/reports/agenda_for_change.pdf"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96181"/>
            <a:ext cx="8382000" cy="3252019"/>
          </a:xfrm>
        </p:spPr>
        <p:txBody>
          <a:bodyPr>
            <a:normAutofit/>
          </a:bodyPr>
          <a:lstStyle/>
          <a:p>
            <a:pPr>
              <a:lnSpc>
                <a:spcPct val="100000"/>
              </a:lnSpc>
            </a:pPr>
            <a:r>
              <a:rPr lang="en-US" sz="2800" dirty="0">
                <a:latin typeface="Trebuchet MS"/>
                <a:ea typeface="Calibri"/>
                <a:cs typeface="Calibri"/>
              </a:rPr>
              <a:t>Shared Stewardship of a Health </a:t>
            </a:r>
            <a:r>
              <a:rPr lang="en-US" sz="2800" dirty="0" smtClean="0">
                <a:latin typeface="Trebuchet MS"/>
                <a:ea typeface="Calibri"/>
                <a:cs typeface="Calibri"/>
              </a:rPr>
              <a:t>Commons</a:t>
            </a:r>
            <a:r>
              <a:rPr lang="en-US" sz="2800" dirty="0" smtClean="0"/>
              <a:t>:</a:t>
            </a:r>
            <a:br>
              <a:rPr lang="en-US" sz="2800" dirty="0" smtClean="0"/>
            </a:br>
            <a:r>
              <a:rPr lang="en-US" sz="2200" dirty="0" smtClean="0"/>
              <a:t>Lessons from the Managing </a:t>
            </a:r>
            <a:r>
              <a:rPr lang="en-US" sz="2200" dirty="0"/>
              <a:t>the Health </a:t>
            </a:r>
            <a:r>
              <a:rPr lang="en-US" sz="2200" dirty="0" smtClean="0"/>
              <a:t>Commons Research Project  </a:t>
            </a:r>
            <a:r>
              <a:rPr lang="en-US" sz="1100" dirty="0" smtClean="0"/>
              <a:t/>
            </a:r>
            <a:br>
              <a:rPr lang="en-US" sz="1100" dirty="0" smtClean="0"/>
            </a:br>
            <a:r>
              <a:rPr lang="en-US" sz="1100" dirty="0" smtClean="0"/>
              <a:t>     </a:t>
            </a:r>
            <a:r>
              <a:rPr lang="en-US" sz="1000" dirty="0" smtClean="0"/>
              <a:t/>
            </a:r>
            <a:br>
              <a:rPr lang="en-US" sz="1000" dirty="0" smtClean="0"/>
            </a:br>
            <a:r>
              <a:rPr lang="en-US" sz="1000" dirty="0" smtClean="0"/>
              <a:t/>
            </a:r>
            <a:br>
              <a:rPr lang="en-US" sz="1000" dirty="0" smtClean="0"/>
            </a:br>
            <a:r>
              <a:rPr lang="en-US" sz="3000" b="1" dirty="0" smtClean="0">
                <a:solidFill>
                  <a:schemeClr val="tx2"/>
                </a:solidFill>
              </a:rPr>
              <a:t>Michael D. McGinnis, Ph.D.</a:t>
            </a:r>
            <a:r>
              <a:rPr lang="en-US" sz="3000" b="1" dirty="0" smtClean="0"/>
              <a:t/>
            </a:r>
            <a:br>
              <a:rPr lang="en-US" sz="3000" b="1" dirty="0" smtClean="0"/>
            </a:br>
            <a:r>
              <a:rPr lang="en-US" sz="2000" dirty="0" err="1" smtClean="0">
                <a:solidFill>
                  <a:schemeClr val="tx1"/>
                </a:solidFill>
              </a:rPr>
              <a:t>ReThink</a:t>
            </a:r>
            <a:r>
              <a:rPr lang="en-US" sz="2000" dirty="0" smtClean="0">
                <a:solidFill>
                  <a:schemeClr val="tx1"/>
                </a:solidFill>
              </a:rPr>
              <a:t> Health, Fannie E. Rippel Foundation, and </a:t>
            </a:r>
            <a:br>
              <a:rPr lang="en-US" sz="2000" dirty="0" smtClean="0">
                <a:solidFill>
                  <a:schemeClr val="tx1"/>
                </a:solidFill>
              </a:rPr>
            </a:br>
            <a:r>
              <a:rPr lang="en-US" sz="2000" dirty="0" err="1" smtClean="0">
                <a:solidFill>
                  <a:schemeClr val="tx1"/>
                </a:solidFill>
              </a:rPr>
              <a:t>Ostrom</a:t>
            </a:r>
            <a:r>
              <a:rPr lang="en-US" sz="2000" dirty="0" smtClean="0">
                <a:solidFill>
                  <a:schemeClr val="tx1"/>
                </a:solidFill>
              </a:rPr>
              <a:t> Workshop in Political Theory and Policy Analysis, Indiana University</a:t>
            </a:r>
            <a:br>
              <a:rPr lang="en-US" sz="2000" dirty="0" smtClean="0">
                <a:solidFill>
                  <a:schemeClr val="tx1"/>
                </a:solidFill>
              </a:rPr>
            </a:br>
            <a:r>
              <a:rPr lang="en-US" sz="2000" dirty="0" smtClean="0">
                <a:hlinkClick r:id="rId2"/>
              </a:rPr>
              <a:t>mcginnis@indiana.edu</a:t>
            </a:r>
            <a:r>
              <a:rPr lang="en-US" sz="2000" dirty="0" smtClean="0"/>
              <a:t> </a:t>
            </a:r>
            <a:endParaRPr lang="en-US" sz="2200" b="1" dirty="0"/>
          </a:p>
        </p:txBody>
      </p:sp>
      <p:sp>
        <p:nvSpPr>
          <p:cNvPr id="3" name="Subtitle 2"/>
          <p:cNvSpPr>
            <a:spLocks noGrp="1"/>
          </p:cNvSpPr>
          <p:nvPr>
            <p:ph type="subTitle" idx="1"/>
          </p:nvPr>
        </p:nvSpPr>
        <p:spPr>
          <a:xfrm>
            <a:off x="457200" y="4572000"/>
            <a:ext cx="8305800" cy="1676400"/>
          </a:xfrm>
        </p:spPr>
        <p:txBody>
          <a:bodyPr>
            <a:noAutofit/>
          </a:bodyPr>
          <a:lstStyle/>
          <a:p>
            <a:r>
              <a:rPr lang="en-US" sz="1800" dirty="0" smtClean="0">
                <a:solidFill>
                  <a:schemeClr val="tx1"/>
                </a:solidFill>
              </a:rPr>
              <a:t>Webinar for Alliance of Community Health Plans (ACHP), Oct</a:t>
            </a:r>
            <a:r>
              <a:rPr lang="en-US" sz="1800" dirty="0">
                <a:solidFill>
                  <a:schemeClr val="tx1"/>
                </a:solidFill>
              </a:rPr>
              <a:t>. </a:t>
            </a:r>
            <a:r>
              <a:rPr lang="en-US" sz="1800" dirty="0" smtClean="0">
                <a:solidFill>
                  <a:schemeClr val="tx1"/>
                </a:solidFill>
              </a:rPr>
              <a:t>16, 2012</a:t>
            </a:r>
          </a:p>
          <a:p>
            <a:endParaRPr lang="en-US" sz="1800" dirty="0" smtClean="0">
              <a:solidFill>
                <a:schemeClr val="tx1"/>
              </a:solidFill>
            </a:endParaRPr>
          </a:p>
          <a:p>
            <a:r>
              <a:rPr lang="en-US" sz="1800" dirty="0" smtClean="0">
                <a:solidFill>
                  <a:schemeClr val="tx1"/>
                </a:solidFill>
              </a:rPr>
              <a:t>Managing </a:t>
            </a:r>
            <a:r>
              <a:rPr lang="en-US" sz="1800" dirty="0">
                <a:solidFill>
                  <a:schemeClr val="tx1"/>
                </a:solidFill>
              </a:rPr>
              <a:t>the Health Commons is part of </a:t>
            </a:r>
            <a:r>
              <a:rPr lang="en-US" sz="1800" dirty="0" err="1">
                <a:solidFill>
                  <a:schemeClr val="tx1"/>
                </a:solidFill>
              </a:rPr>
              <a:t>ReThink</a:t>
            </a:r>
            <a:r>
              <a:rPr lang="en-US" sz="1800" dirty="0">
                <a:solidFill>
                  <a:schemeClr val="tx1"/>
                </a:solidFill>
              </a:rPr>
              <a:t> Health (</a:t>
            </a:r>
            <a:r>
              <a:rPr lang="en-US" sz="1800" dirty="0">
                <a:solidFill>
                  <a:schemeClr val="tx1"/>
                </a:solidFill>
                <a:hlinkClick r:id="rId3"/>
              </a:rPr>
              <a:t>http://www.rethinkhealth.org</a:t>
            </a:r>
            <a:r>
              <a:rPr lang="en-US" sz="1800" dirty="0" smtClean="0">
                <a:solidFill>
                  <a:schemeClr val="tx1"/>
                </a:solidFill>
                <a:hlinkClick r:id="rId3"/>
              </a:rPr>
              <a:t>/</a:t>
            </a:r>
            <a:r>
              <a:rPr lang="en-US" sz="1800" dirty="0" smtClean="0">
                <a:solidFill>
                  <a:schemeClr val="tx1"/>
                </a:solidFill>
              </a:rPr>
              <a:t>), </a:t>
            </a:r>
            <a:r>
              <a:rPr lang="en-US" sz="1800" dirty="0">
                <a:solidFill>
                  <a:schemeClr val="tx1"/>
                </a:solidFill>
              </a:rPr>
              <a:t>a collaborative research and action initiative funded by The Fannie E. </a:t>
            </a:r>
            <a:r>
              <a:rPr lang="en-US" sz="1800" dirty="0" err="1">
                <a:solidFill>
                  <a:schemeClr val="tx1"/>
                </a:solidFill>
              </a:rPr>
              <a:t>Rippel</a:t>
            </a:r>
            <a:r>
              <a:rPr lang="en-US" sz="1800" dirty="0">
                <a:solidFill>
                  <a:schemeClr val="tx1"/>
                </a:solidFill>
              </a:rPr>
              <a:t> Foundation (</a:t>
            </a:r>
            <a:r>
              <a:rPr lang="en-US" sz="1800" dirty="0">
                <a:solidFill>
                  <a:schemeClr val="tx1"/>
                </a:solidFill>
                <a:hlinkClick r:id="rId4"/>
              </a:rPr>
              <a:t>http://www.rippelfoundation.org</a:t>
            </a:r>
            <a:r>
              <a:rPr lang="en-US" sz="1800" dirty="0" smtClean="0">
                <a:solidFill>
                  <a:schemeClr val="tx1"/>
                </a:solidFill>
                <a:hlinkClick r:id="rId4"/>
              </a:rPr>
              <a:t>/</a:t>
            </a:r>
            <a:r>
              <a:rPr lang="en-US" sz="1800" dirty="0" smtClean="0">
                <a:solidFill>
                  <a:schemeClr val="tx1"/>
                </a:solidFill>
              </a:rPr>
              <a:t>).</a:t>
            </a:r>
            <a:endParaRPr lang="en-US" sz="1800" dirty="0">
              <a:solidFill>
                <a:schemeClr val="tx1"/>
              </a:solidFill>
            </a:endParaRPr>
          </a:p>
          <a:p>
            <a:endParaRPr lang="en-US" sz="1800" dirty="0">
              <a:solidFill>
                <a:schemeClr val="tx1"/>
              </a:solidFill>
            </a:endParaRPr>
          </a:p>
        </p:txBody>
      </p:sp>
      <p:pic>
        <p:nvPicPr>
          <p:cNvPr id="4" name="Picture 5"/>
          <p:cNvPicPr>
            <a:picLocks noChangeAspect="1" noChangeArrowheads="1"/>
          </p:cNvPicPr>
          <p:nvPr/>
        </p:nvPicPr>
        <p:blipFill>
          <a:blip r:embed="rId5" cstate="print"/>
          <a:srcRect/>
          <a:stretch>
            <a:fillRect/>
          </a:stretch>
        </p:blipFill>
        <p:spPr bwMode="auto">
          <a:xfrm>
            <a:off x="761999" y="304801"/>
            <a:ext cx="2764461" cy="1142999"/>
          </a:xfrm>
          <a:prstGeom prst="rect">
            <a:avLst/>
          </a:prstGeom>
          <a:noFill/>
          <a:ln w="9525">
            <a:noFill/>
            <a:miter lim="800000"/>
            <a:headEnd/>
            <a:tailEnd/>
          </a:ln>
        </p:spPr>
      </p:pic>
      <p:pic>
        <p:nvPicPr>
          <p:cNvPr id="5" name="Picture 9"/>
          <p:cNvPicPr>
            <a:picLocks noChangeAspect="1" noChangeArrowheads="1"/>
          </p:cNvPicPr>
          <p:nvPr/>
        </p:nvPicPr>
        <p:blipFill>
          <a:blip r:embed="rId6" cstate="print"/>
          <a:srcRect/>
          <a:stretch>
            <a:fillRect/>
          </a:stretch>
        </p:blipFill>
        <p:spPr bwMode="auto">
          <a:xfrm>
            <a:off x="6400801" y="381000"/>
            <a:ext cx="1037979" cy="990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587FA756-14B1-40A9-A136-BD1139C0EBA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877872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437909"/>
          </a:xfrm>
        </p:spPr>
        <p:txBody>
          <a:bodyPr>
            <a:normAutofit fontScale="90000"/>
          </a:bodyPr>
          <a:lstStyle/>
          <a:p>
            <a:r>
              <a:rPr lang="en-US" sz="2800" dirty="0" smtClean="0"/>
              <a:t>Aligning Corporate Interests and Shared Stewardship</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4591487"/>
              </p:ext>
            </p:extLst>
          </p:nvPr>
        </p:nvGraphicFramePr>
        <p:xfrm>
          <a:off x="381000" y="685800"/>
          <a:ext cx="8534400" cy="5499239"/>
        </p:xfrm>
        <a:graphic>
          <a:graphicData uri="http://schemas.openxmlformats.org/drawingml/2006/table">
            <a:tbl>
              <a:tblPr firstRow="1" bandRow="1">
                <a:tableStyleId>{5C22544A-7EE6-4342-B048-85BDC9FD1C3A}</a:tableStyleId>
              </a:tblPr>
              <a:tblGrid>
                <a:gridCol w="2819400"/>
                <a:gridCol w="5715000"/>
              </a:tblGrid>
              <a:tr h="352597">
                <a:tc>
                  <a:txBody>
                    <a:bodyPr/>
                    <a:lstStyle/>
                    <a:p>
                      <a:pPr marL="0" marR="0" algn="ctr">
                        <a:spcBef>
                          <a:spcPts val="0"/>
                        </a:spcBef>
                        <a:spcAft>
                          <a:spcPts val="0"/>
                        </a:spcAft>
                      </a:pPr>
                      <a:r>
                        <a:rPr lang="en-US" sz="1800" b="1" dirty="0" smtClean="0">
                          <a:effectLst/>
                          <a:latin typeface="Calibri"/>
                          <a:ea typeface="Calibri"/>
                          <a:cs typeface="Times New Roman"/>
                        </a:rPr>
                        <a:t>Design </a:t>
                      </a:r>
                      <a:r>
                        <a:rPr lang="en-US" sz="1800" b="1" dirty="0">
                          <a:effectLst/>
                          <a:latin typeface="Calibri"/>
                          <a:ea typeface="Calibri"/>
                          <a:cs typeface="Times New Roman"/>
                        </a:rPr>
                        <a:t>Principles</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b="1" dirty="0" smtClean="0">
                          <a:effectLst/>
                          <a:latin typeface="Calibri"/>
                          <a:ea typeface="Calibri"/>
                          <a:cs typeface="Times New Roman"/>
                        </a:rPr>
                        <a:t>Corporate Characteristics</a:t>
                      </a:r>
                      <a:endParaRPr lang="en-US" sz="1800" dirty="0">
                        <a:effectLst/>
                        <a:latin typeface="Calibri"/>
                        <a:ea typeface="Calibri"/>
                        <a:cs typeface="Times New Roman"/>
                      </a:endParaRPr>
                    </a:p>
                  </a:txBody>
                  <a:tcPr marL="68580" marR="68580" marT="0" marB="0"/>
                </a:tc>
              </a:tr>
              <a:tr h="352597">
                <a:tc>
                  <a:txBody>
                    <a:bodyPr/>
                    <a:lstStyle/>
                    <a:p>
                      <a:pPr marL="0" marR="0">
                        <a:spcBef>
                          <a:spcPts val="0"/>
                        </a:spcBef>
                        <a:spcAft>
                          <a:spcPts val="0"/>
                        </a:spcAft>
                      </a:pPr>
                      <a:r>
                        <a:rPr lang="en-US" sz="1800" i="1" dirty="0">
                          <a:effectLst/>
                          <a:latin typeface="Calibri"/>
                          <a:ea typeface="Calibri"/>
                          <a:cs typeface="Times New Roman"/>
                        </a:rPr>
                        <a:t>Long-Time </a:t>
                      </a:r>
                      <a:r>
                        <a:rPr lang="en-US" sz="1800" i="1" dirty="0" smtClean="0">
                          <a:effectLst/>
                          <a:latin typeface="Calibri"/>
                          <a:ea typeface="Calibri"/>
                          <a:cs typeface="Times New Roman"/>
                        </a:rPr>
                        <a:t>Horizon</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rgbClr val="000000"/>
                          </a:solidFill>
                          <a:effectLst/>
                          <a:latin typeface="Calibri"/>
                          <a:ea typeface="Calibri"/>
                          <a:cs typeface="Calibri"/>
                        </a:rPr>
                        <a:t>Managers</a:t>
                      </a:r>
                      <a:r>
                        <a:rPr lang="en-US" sz="1800" kern="1200" baseline="0" dirty="0" smtClean="0">
                          <a:solidFill>
                            <a:srgbClr val="000000"/>
                          </a:solidFill>
                          <a:effectLst/>
                          <a:latin typeface="Calibri"/>
                          <a:ea typeface="Calibri"/>
                          <a:cs typeface="Calibri"/>
                        </a:rPr>
                        <a:t> incentivized to look beyond short-term returns.</a:t>
                      </a:r>
                      <a:endParaRPr lang="en-US" sz="2400" dirty="0">
                        <a:effectLst/>
                        <a:latin typeface="Calibri"/>
                        <a:ea typeface="Calibri"/>
                        <a:cs typeface="Times New Roman"/>
                      </a:endParaRPr>
                    </a:p>
                  </a:txBody>
                  <a:tcPr marL="68580" marR="68580" marT="0" marB="0" anchor="ctr"/>
                </a:tc>
              </a:tr>
              <a:tr h="463689">
                <a:tc>
                  <a:txBody>
                    <a:bodyPr/>
                    <a:lstStyle/>
                    <a:p>
                      <a:pPr marL="0" marR="0">
                        <a:spcBef>
                          <a:spcPts val="0"/>
                        </a:spcBef>
                        <a:spcAft>
                          <a:spcPts val="0"/>
                        </a:spcAft>
                      </a:pPr>
                      <a:r>
                        <a:rPr lang="en-US" sz="1800" i="1" dirty="0">
                          <a:effectLst/>
                          <a:latin typeface="Calibri"/>
                          <a:ea typeface="Calibri"/>
                          <a:cs typeface="Times New Roman"/>
                        </a:rPr>
                        <a:t>Clear </a:t>
                      </a:r>
                      <a:r>
                        <a:rPr lang="en-US" sz="1800" i="1" dirty="0" smtClean="0">
                          <a:effectLst/>
                          <a:latin typeface="Calibri"/>
                          <a:ea typeface="Calibri"/>
                          <a:cs typeface="Times New Roman"/>
                        </a:rPr>
                        <a:t>Boundaries (system)</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a:solidFill>
                            <a:srgbClr val="000000"/>
                          </a:solidFill>
                          <a:effectLst/>
                          <a:latin typeface="Calibri"/>
                          <a:ea typeface="Calibri"/>
                          <a:cs typeface="Calibri"/>
                        </a:rPr>
                        <a:t>Mission priorities encompass </a:t>
                      </a:r>
                      <a:r>
                        <a:rPr lang="en-US" sz="1800" kern="1200" dirty="0" smtClean="0">
                          <a:solidFill>
                            <a:srgbClr val="000000"/>
                          </a:solidFill>
                          <a:effectLst/>
                          <a:latin typeface="Calibri"/>
                          <a:ea typeface="Calibri"/>
                          <a:cs typeface="Calibri"/>
                        </a:rPr>
                        <a:t>community benefit (“enlightened self-interest”).</a:t>
                      </a:r>
                      <a:endParaRPr lang="en-US" sz="2400" dirty="0">
                        <a:effectLst/>
                        <a:latin typeface="Calibri"/>
                        <a:ea typeface="Calibri"/>
                        <a:cs typeface="Times New Roman"/>
                      </a:endParaRPr>
                    </a:p>
                  </a:txBody>
                  <a:tcPr marL="68580" marR="68580" marT="0" marB="0" anchor="ctr"/>
                </a:tc>
              </a:tr>
              <a:tr h="590158">
                <a:tc>
                  <a:txBody>
                    <a:bodyPr/>
                    <a:lstStyle/>
                    <a:p>
                      <a:pPr marL="0" marR="0">
                        <a:spcBef>
                          <a:spcPts val="0"/>
                        </a:spcBef>
                        <a:spcAft>
                          <a:spcPts val="0"/>
                        </a:spcAft>
                      </a:pPr>
                      <a:r>
                        <a:rPr lang="en-US" sz="1800" i="1" dirty="0" smtClean="0">
                          <a:effectLst/>
                          <a:latin typeface="Calibri"/>
                          <a:ea typeface="Calibri"/>
                          <a:cs typeface="Times New Roman"/>
                        </a:rPr>
                        <a:t>Autonomy (capacity)</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a:solidFill>
                            <a:srgbClr val="000000"/>
                          </a:solidFill>
                          <a:effectLst/>
                          <a:latin typeface="Calibri"/>
                          <a:ea typeface="Calibri"/>
                          <a:cs typeface="Calibri"/>
                        </a:rPr>
                        <a:t>Local units in consolidated systems retain </a:t>
                      </a:r>
                      <a:r>
                        <a:rPr lang="en-US" sz="1800" kern="1200" dirty="0" smtClean="0">
                          <a:solidFill>
                            <a:srgbClr val="000000"/>
                          </a:solidFill>
                          <a:effectLst/>
                          <a:latin typeface="Calibri"/>
                          <a:ea typeface="Calibri"/>
                          <a:cs typeface="Calibri"/>
                        </a:rPr>
                        <a:t>significant decision autonomy.</a:t>
                      </a:r>
                      <a:endParaRPr lang="en-US" sz="2400" dirty="0">
                        <a:effectLst/>
                        <a:latin typeface="Calibri"/>
                        <a:ea typeface="Calibri"/>
                        <a:cs typeface="Times New Roman"/>
                      </a:endParaRPr>
                    </a:p>
                  </a:txBody>
                  <a:tcPr marL="68580" marR="68580" marT="0" marB="0" anchor="ctr"/>
                </a:tc>
              </a:tr>
              <a:tr h="413676">
                <a:tc>
                  <a:txBody>
                    <a:bodyPr/>
                    <a:lstStyle/>
                    <a:p>
                      <a:pPr marL="0" marR="0">
                        <a:spcBef>
                          <a:spcPts val="0"/>
                        </a:spcBef>
                        <a:spcAft>
                          <a:spcPts val="0"/>
                        </a:spcAft>
                      </a:pPr>
                      <a:r>
                        <a:rPr lang="en-US" sz="1800" i="1" kern="1200" dirty="0">
                          <a:solidFill>
                            <a:srgbClr val="000000"/>
                          </a:solidFill>
                          <a:effectLst/>
                          <a:latin typeface="Calibri"/>
                          <a:ea typeface="Times New Roman"/>
                          <a:cs typeface="Times New Roman"/>
                        </a:rPr>
                        <a:t>Participation in rule-making</a:t>
                      </a:r>
                      <a:endParaRPr lang="en-US" sz="18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effectLst/>
                          <a:latin typeface="Calibri"/>
                          <a:ea typeface="Calibri"/>
                          <a:cs typeface="Calibri"/>
                        </a:rPr>
                        <a:t>Providers encourage shared decision-making.</a:t>
                      </a:r>
                      <a:endParaRPr lang="en-US" sz="2400" dirty="0">
                        <a:effectLst/>
                        <a:latin typeface="Calibri"/>
                        <a:ea typeface="Calibri"/>
                        <a:cs typeface="Times New Roman"/>
                      </a:endParaRPr>
                    </a:p>
                  </a:txBody>
                  <a:tcPr marL="68580" marR="68580" marT="0" marB="0" anchor="ctr"/>
                </a:tc>
              </a:tr>
              <a:tr h="381000">
                <a:tc>
                  <a:txBody>
                    <a:bodyPr/>
                    <a:lstStyle/>
                    <a:p>
                      <a:pPr marL="0" marR="0">
                        <a:spcBef>
                          <a:spcPts val="0"/>
                        </a:spcBef>
                        <a:spcAft>
                          <a:spcPts val="0"/>
                        </a:spcAft>
                      </a:pPr>
                      <a:r>
                        <a:rPr lang="en-US" sz="1800" i="1" kern="1200" dirty="0" smtClean="0">
                          <a:solidFill>
                            <a:srgbClr val="000000"/>
                          </a:solidFill>
                          <a:effectLst/>
                          <a:latin typeface="Calibri"/>
                          <a:ea typeface="Times New Roman"/>
                          <a:cs typeface="Times New Roman"/>
                        </a:rPr>
                        <a:t>Monitoring</a:t>
                      </a:r>
                      <a:endParaRPr lang="en-US" sz="18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a:solidFill>
                            <a:srgbClr val="000000"/>
                          </a:solidFill>
                          <a:effectLst/>
                          <a:latin typeface="Calibri"/>
                          <a:ea typeface="Calibri"/>
                          <a:cs typeface="Calibri"/>
                        </a:rPr>
                        <a:t>Collect and utilize data on </a:t>
                      </a:r>
                      <a:r>
                        <a:rPr lang="en-US" sz="1800" kern="1200" dirty="0" smtClean="0">
                          <a:solidFill>
                            <a:srgbClr val="000000"/>
                          </a:solidFill>
                          <a:effectLst/>
                          <a:latin typeface="Calibri"/>
                          <a:ea typeface="Calibri"/>
                          <a:cs typeface="Calibri"/>
                        </a:rPr>
                        <a:t>quality performance.</a:t>
                      </a:r>
                      <a:endParaRPr lang="en-US" sz="2400" dirty="0">
                        <a:effectLst/>
                        <a:latin typeface="Calibri"/>
                        <a:ea typeface="Calibri"/>
                        <a:cs typeface="Times New Roman"/>
                      </a:endParaRPr>
                    </a:p>
                  </a:txBody>
                  <a:tcPr marL="68580" marR="68580" marT="0" marB="0" anchor="ctr"/>
                </a:tc>
              </a:tr>
              <a:tr h="381000">
                <a:tc>
                  <a:txBody>
                    <a:bodyPr/>
                    <a:lstStyle/>
                    <a:p>
                      <a:pPr marL="0" marR="0">
                        <a:spcBef>
                          <a:spcPts val="0"/>
                        </a:spcBef>
                        <a:spcAft>
                          <a:spcPts val="0"/>
                        </a:spcAft>
                      </a:pPr>
                      <a:r>
                        <a:rPr lang="en-US" sz="1800" i="1" kern="1200" dirty="0">
                          <a:solidFill>
                            <a:srgbClr val="000000"/>
                          </a:solidFill>
                          <a:effectLst/>
                          <a:latin typeface="Calibri"/>
                          <a:ea typeface="Times New Roman"/>
                          <a:cs typeface="Times New Roman"/>
                        </a:rPr>
                        <a:t>Graduated </a:t>
                      </a:r>
                      <a:r>
                        <a:rPr lang="en-US" sz="1800" i="1" kern="1200" dirty="0" smtClean="0">
                          <a:solidFill>
                            <a:srgbClr val="000000"/>
                          </a:solidFill>
                          <a:effectLst/>
                          <a:latin typeface="Calibri"/>
                          <a:ea typeface="Times New Roman"/>
                          <a:cs typeface="Times New Roman"/>
                        </a:rPr>
                        <a:t>Sanctions</a:t>
                      </a:r>
                      <a:endParaRPr lang="en-US" sz="18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Compensation</a:t>
                      </a:r>
                      <a:r>
                        <a:rPr lang="en-US" sz="1800" baseline="0" dirty="0" smtClean="0">
                          <a:effectLst/>
                          <a:latin typeface="Calibri"/>
                          <a:ea typeface="Calibri"/>
                          <a:cs typeface="Times New Roman"/>
                        </a:rPr>
                        <a:t> affected by quality of performance. </a:t>
                      </a:r>
                      <a:endParaRPr lang="en-US" sz="1800" dirty="0">
                        <a:effectLst/>
                        <a:latin typeface="Calibri"/>
                        <a:ea typeface="Calibri"/>
                        <a:cs typeface="Times New Roman"/>
                      </a:endParaRPr>
                    </a:p>
                  </a:txBody>
                  <a:tcPr marL="68580" marR="68580" marT="0" marB="0" anchor="ctr"/>
                </a:tc>
              </a:tr>
              <a:tr h="463689">
                <a:tc>
                  <a:txBody>
                    <a:bodyPr/>
                    <a:lstStyle/>
                    <a:p>
                      <a:pPr marL="0" marR="0">
                        <a:spcBef>
                          <a:spcPts val="0"/>
                        </a:spcBef>
                        <a:spcAft>
                          <a:spcPts val="0"/>
                        </a:spcAft>
                      </a:pPr>
                      <a:r>
                        <a:rPr lang="en-US" sz="1800" i="1" kern="1200">
                          <a:solidFill>
                            <a:srgbClr val="000000"/>
                          </a:solidFill>
                          <a:effectLst/>
                          <a:latin typeface="Calibri"/>
                          <a:ea typeface="Times New Roman"/>
                          <a:cs typeface="Times New Roman"/>
                        </a:rPr>
                        <a:t>Dispute Resolution</a:t>
                      </a:r>
                      <a:endParaRPr lang="en-US" sz="18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rgbClr val="000000"/>
                          </a:solidFill>
                          <a:effectLst/>
                          <a:latin typeface="Calibri"/>
                          <a:ea typeface="Calibri"/>
                          <a:cs typeface="Calibri"/>
                        </a:rPr>
                        <a:t>Cooperate</a:t>
                      </a:r>
                      <a:r>
                        <a:rPr lang="en-US" sz="1800" kern="1200" baseline="0" dirty="0" smtClean="0">
                          <a:solidFill>
                            <a:srgbClr val="000000"/>
                          </a:solidFill>
                          <a:effectLst/>
                          <a:latin typeface="Calibri"/>
                          <a:ea typeface="Calibri"/>
                          <a:cs typeface="Calibri"/>
                        </a:rPr>
                        <a:t> </a:t>
                      </a:r>
                      <a:r>
                        <a:rPr lang="en-US" sz="1800" kern="1200" dirty="0" smtClean="0">
                          <a:solidFill>
                            <a:srgbClr val="000000"/>
                          </a:solidFill>
                          <a:effectLst/>
                          <a:latin typeface="Calibri"/>
                          <a:ea typeface="Calibri"/>
                          <a:cs typeface="Calibri"/>
                        </a:rPr>
                        <a:t>with </a:t>
                      </a:r>
                      <a:r>
                        <a:rPr lang="en-US" sz="1800" kern="1200" dirty="0">
                          <a:solidFill>
                            <a:srgbClr val="000000"/>
                          </a:solidFill>
                          <a:effectLst/>
                          <a:latin typeface="Calibri"/>
                          <a:ea typeface="Calibri"/>
                          <a:cs typeface="Calibri"/>
                        </a:rPr>
                        <a:t>other local </a:t>
                      </a:r>
                      <a:r>
                        <a:rPr lang="en-US" sz="1800" kern="1200" dirty="0" smtClean="0">
                          <a:solidFill>
                            <a:srgbClr val="000000"/>
                          </a:solidFill>
                          <a:effectLst/>
                          <a:latin typeface="Calibri"/>
                          <a:ea typeface="Calibri"/>
                          <a:cs typeface="Calibri"/>
                        </a:rPr>
                        <a:t>organizations</a:t>
                      </a:r>
                      <a:r>
                        <a:rPr lang="en-US" sz="1800" kern="1200" baseline="0" dirty="0" smtClean="0">
                          <a:solidFill>
                            <a:srgbClr val="000000"/>
                          </a:solidFill>
                          <a:effectLst/>
                          <a:latin typeface="Calibri"/>
                          <a:ea typeface="Calibri"/>
                          <a:cs typeface="Calibri"/>
                        </a:rPr>
                        <a:t> through contracts and more informal means.</a:t>
                      </a:r>
                      <a:endParaRPr lang="en-US" sz="2400" dirty="0">
                        <a:effectLst/>
                        <a:latin typeface="Calibri"/>
                        <a:ea typeface="Calibri"/>
                        <a:cs typeface="Times New Roman"/>
                      </a:endParaRPr>
                    </a:p>
                  </a:txBody>
                  <a:tcPr marL="68580" marR="68580" marT="0" marB="0" anchor="ctr"/>
                </a:tc>
              </a:tr>
              <a:tr h="590158">
                <a:tc>
                  <a:txBody>
                    <a:bodyPr/>
                    <a:lstStyle/>
                    <a:p>
                      <a:pPr marL="0" marR="0">
                        <a:spcBef>
                          <a:spcPts val="0"/>
                        </a:spcBef>
                        <a:spcAft>
                          <a:spcPts val="0"/>
                        </a:spcAft>
                      </a:pPr>
                      <a:r>
                        <a:rPr lang="en-US" sz="1800" i="1" kern="1200">
                          <a:solidFill>
                            <a:srgbClr val="000000"/>
                          </a:solidFill>
                          <a:effectLst/>
                          <a:latin typeface="Calibri"/>
                          <a:ea typeface="Times New Roman"/>
                          <a:cs typeface="Times New Roman"/>
                        </a:rPr>
                        <a:t>Rules appropriate for local conditions &amp; seen as fair</a:t>
                      </a:r>
                      <a:endParaRPr lang="en-US" sz="18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rgbClr val="000000"/>
                          </a:solidFill>
                          <a:effectLst/>
                          <a:latin typeface="Calibri"/>
                          <a:ea typeface="Calibri"/>
                          <a:cs typeface="Calibri"/>
                        </a:rPr>
                        <a:t>Implement meaningful and long-term programs </a:t>
                      </a:r>
                      <a:r>
                        <a:rPr lang="en-US" sz="1800" kern="1200" dirty="0">
                          <a:solidFill>
                            <a:srgbClr val="000000"/>
                          </a:solidFill>
                          <a:effectLst/>
                          <a:latin typeface="Calibri"/>
                          <a:ea typeface="Calibri"/>
                          <a:cs typeface="Calibri"/>
                        </a:rPr>
                        <a:t>on community </a:t>
                      </a:r>
                      <a:r>
                        <a:rPr lang="en-US" sz="1800" kern="1200" dirty="0" smtClean="0">
                          <a:solidFill>
                            <a:srgbClr val="000000"/>
                          </a:solidFill>
                          <a:effectLst/>
                          <a:latin typeface="Calibri"/>
                          <a:ea typeface="Calibri"/>
                          <a:cs typeface="Calibri"/>
                        </a:rPr>
                        <a:t>outreach. </a:t>
                      </a:r>
                      <a:endParaRPr lang="en-US" sz="2400" dirty="0">
                        <a:effectLst/>
                        <a:latin typeface="Calibri"/>
                        <a:ea typeface="Calibri"/>
                        <a:cs typeface="Times New Roman"/>
                      </a:endParaRPr>
                    </a:p>
                  </a:txBody>
                  <a:tcPr marL="68580" marR="68580" marT="0" marB="0" anchor="ctr"/>
                </a:tc>
              </a:tr>
              <a:tr h="590158">
                <a:tc>
                  <a:txBody>
                    <a:bodyPr/>
                    <a:lstStyle/>
                    <a:p>
                      <a:pPr marL="0" marR="0">
                        <a:spcBef>
                          <a:spcPts val="0"/>
                        </a:spcBef>
                        <a:spcAft>
                          <a:spcPts val="0"/>
                        </a:spcAft>
                      </a:pPr>
                      <a:r>
                        <a:rPr lang="en-US" sz="1800" i="1" kern="1200">
                          <a:solidFill>
                            <a:srgbClr val="000000"/>
                          </a:solidFill>
                          <a:effectLst/>
                          <a:latin typeface="Calibri"/>
                          <a:ea typeface="Times New Roman"/>
                          <a:cs typeface="Times New Roman"/>
                        </a:rPr>
                        <a:t>Nested enterprises</a:t>
                      </a:r>
                      <a:endParaRPr lang="en-US" sz="18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rgbClr val="000000"/>
                          </a:solidFill>
                          <a:effectLst/>
                          <a:latin typeface="Calibri"/>
                          <a:ea typeface="Calibri"/>
                          <a:cs typeface="Calibri"/>
                        </a:rPr>
                        <a:t>Commit significant resources </a:t>
                      </a:r>
                      <a:r>
                        <a:rPr lang="en-US" sz="1800" kern="1200" dirty="0">
                          <a:solidFill>
                            <a:srgbClr val="000000"/>
                          </a:solidFill>
                          <a:effectLst/>
                          <a:latin typeface="Calibri"/>
                          <a:ea typeface="Calibri"/>
                          <a:cs typeface="Calibri"/>
                        </a:rPr>
                        <a:t>for </a:t>
                      </a:r>
                      <a:r>
                        <a:rPr lang="en-US" sz="1800" kern="1200" dirty="0" smtClean="0">
                          <a:solidFill>
                            <a:srgbClr val="000000"/>
                          </a:solidFill>
                          <a:effectLst/>
                          <a:latin typeface="Calibri"/>
                          <a:ea typeface="Calibri"/>
                          <a:cs typeface="Calibri"/>
                        </a:rPr>
                        <a:t>quality improvements and </a:t>
                      </a:r>
                      <a:r>
                        <a:rPr lang="en-US" sz="1800" kern="1200" dirty="0">
                          <a:solidFill>
                            <a:srgbClr val="000000"/>
                          </a:solidFill>
                          <a:effectLst/>
                          <a:latin typeface="Calibri"/>
                          <a:ea typeface="Calibri"/>
                          <a:cs typeface="Calibri"/>
                        </a:rPr>
                        <a:t>other </a:t>
                      </a:r>
                      <a:r>
                        <a:rPr lang="en-US" sz="1800" kern="1200" dirty="0" smtClean="0">
                          <a:solidFill>
                            <a:srgbClr val="000000"/>
                          </a:solidFill>
                          <a:effectLst/>
                          <a:latin typeface="Calibri"/>
                          <a:ea typeface="Calibri"/>
                          <a:cs typeface="Calibri"/>
                        </a:rPr>
                        <a:t>innovations.</a:t>
                      </a:r>
                      <a:endParaRPr lang="en-US" sz="2400" dirty="0">
                        <a:effectLst/>
                        <a:latin typeface="Calibri"/>
                        <a:ea typeface="Calibri"/>
                        <a:cs typeface="Times New Roman"/>
                      </a:endParaRPr>
                    </a:p>
                  </a:txBody>
                  <a:tcPr marL="68580" marR="68580" marT="0" marB="0" anchor="ctr"/>
                </a:tc>
              </a:tr>
              <a:tr h="463689">
                <a:tc>
                  <a:txBody>
                    <a:bodyPr/>
                    <a:lstStyle/>
                    <a:p>
                      <a:pPr marL="0" marR="0">
                        <a:spcBef>
                          <a:spcPts val="0"/>
                        </a:spcBef>
                        <a:spcAft>
                          <a:spcPts val="0"/>
                        </a:spcAft>
                      </a:pPr>
                      <a:r>
                        <a:rPr lang="en-US" sz="1800" i="1" dirty="0" smtClean="0">
                          <a:effectLst/>
                          <a:latin typeface="Calibri"/>
                          <a:ea typeface="Calibri"/>
                          <a:cs typeface="Times New Roman"/>
                        </a:rPr>
                        <a:t>Legitimate leaders</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effectLst/>
                          <a:latin typeface="Calibri"/>
                          <a:ea typeface="Calibri"/>
                          <a:cs typeface="Calibri"/>
                        </a:rPr>
                        <a:t>Top executives</a:t>
                      </a:r>
                      <a:r>
                        <a:rPr lang="en-US" sz="1800" baseline="0" dirty="0" smtClean="0">
                          <a:effectLst/>
                          <a:latin typeface="Calibri"/>
                          <a:ea typeface="Calibri"/>
                          <a:cs typeface="Calibri"/>
                        </a:rPr>
                        <a:t> support </a:t>
                      </a:r>
                      <a:r>
                        <a:rPr lang="en-US" sz="1800" dirty="0" smtClean="0">
                          <a:effectLst/>
                          <a:latin typeface="Calibri"/>
                          <a:ea typeface="Calibri"/>
                          <a:cs typeface="Calibri"/>
                        </a:rPr>
                        <a:t>cooperative programs.</a:t>
                      </a:r>
                      <a:endParaRPr lang="en-US" sz="2400" dirty="0">
                        <a:effectLst/>
                        <a:latin typeface="Calibri"/>
                        <a:ea typeface="Calibri"/>
                        <a:cs typeface="Times New Roman"/>
                      </a:endParaRPr>
                    </a:p>
                  </a:txBody>
                  <a:tcPr marL="68580" marR="68580" marT="0" marB="0" anchor="ctr"/>
                </a:tc>
              </a:tr>
            </a:tbl>
          </a:graphicData>
        </a:graphic>
      </p:graphicFrame>
      <p:sp>
        <p:nvSpPr>
          <p:cNvPr id="5"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227561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3240514" y="304800"/>
            <a:ext cx="5293886" cy="3330706"/>
          </a:xfrm>
          <a:prstGeom prst="rect">
            <a:avLst/>
          </a:prstGeom>
          <a:noFill/>
          <a:ln w="9525">
            <a:noFill/>
            <a:miter lim="800000"/>
            <a:headEnd/>
            <a:tailEnd/>
          </a:ln>
        </p:spPr>
      </p:pic>
      <p:sp>
        <p:nvSpPr>
          <p:cNvPr id="6" name="Content Placeholder 2"/>
          <p:cNvSpPr txBox="1">
            <a:spLocks/>
          </p:cNvSpPr>
          <p:nvPr/>
        </p:nvSpPr>
        <p:spPr>
          <a:xfrm>
            <a:off x="381000" y="3733800"/>
            <a:ext cx="8477250" cy="2285999"/>
          </a:xfrm>
          <a:prstGeom prst="rect">
            <a:avLst/>
          </a:prstGeom>
        </p:spPr>
        <p:txBody>
          <a:bodyPr>
            <a:noAutofit/>
          </a:bodyPr>
          <a:lstStyle/>
          <a:p>
            <a:pPr marL="285750" indent="-285750">
              <a:spcBef>
                <a:spcPct val="20000"/>
              </a:spcBef>
              <a:buFont typeface="Arial" pitchFamily="34" charset="0"/>
              <a:buChar char="–"/>
            </a:pPr>
            <a:r>
              <a:rPr lang="en-US" sz="2200" b="1" dirty="0" smtClean="0">
                <a:solidFill>
                  <a:srgbClr val="002060"/>
                </a:solidFill>
              </a:rPr>
              <a:t>Local/regional </a:t>
            </a:r>
            <a:r>
              <a:rPr lang="en-US" sz="2200" b="1" dirty="0">
                <a:solidFill>
                  <a:srgbClr val="002060"/>
                </a:solidFill>
              </a:rPr>
              <a:t>stakeholders </a:t>
            </a:r>
            <a:r>
              <a:rPr lang="en-US" sz="2200" b="1" dirty="0" smtClean="0">
                <a:solidFill>
                  <a:srgbClr val="002060"/>
                </a:solidFill>
              </a:rPr>
              <a:t>who establish </a:t>
            </a:r>
            <a:r>
              <a:rPr lang="en-US" sz="2200" b="1" u="sng" dirty="0">
                <a:solidFill>
                  <a:srgbClr val="002060"/>
                </a:solidFill>
              </a:rPr>
              <a:t>informal mechanisms of </a:t>
            </a:r>
            <a:r>
              <a:rPr lang="en-US" sz="2200" b="1" u="sng" dirty="0" smtClean="0">
                <a:solidFill>
                  <a:srgbClr val="002060"/>
                </a:solidFill>
              </a:rPr>
              <a:t>collaboration</a:t>
            </a:r>
            <a:r>
              <a:rPr lang="en-US" sz="2200" b="1" dirty="0" smtClean="0">
                <a:solidFill>
                  <a:srgbClr val="002060"/>
                </a:solidFill>
              </a:rPr>
              <a:t> can </a:t>
            </a:r>
            <a:r>
              <a:rPr lang="en-US" sz="2200" b="1" i="1" dirty="0" smtClean="0">
                <a:solidFill>
                  <a:srgbClr val="002060"/>
                </a:solidFill>
              </a:rPr>
              <a:t>share </a:t>
            </a:r>
            <a:r>
              <a:rPr lang="en-US" sz="2200" b="1" i="1" dirty="0">
                <a:solidFill>
                  <a:srgbClr val="002060"/>
                </a:solidFill>
              </a:rPr>
              <a:t>responsibility</a:t>
            </a:r>
            <a:r>
              <a:rPr lang="en-US" sz="2200" b="1" dirty="0">
                <a:solidFill>
                  <a:srgbClr val="002060"/>
                </a:solidFill>
              </a:rPr>
              <a:t> for </a:t>
            </a:r>
            <a:r>
              <a:rPr lang="en-US" sz="2200" b="1" u="sng" dirty="0">
                <a:solidFill>
                  <a:srgbClr val="002060"/>
                </a:solidFill>
              </a:rPr>
              <a:t>stewardship</a:t>
            </a:r>
            <a:r>
              <a:rPr lang="en-US" sz="2200" b="1" dirty="0">
                <a:solidFill>
                  <a:srgbClr val="002060"/>
                </a:solidFill>
              </a:rPr>
              <a:t> of their community’s </a:t>
            </a:r>
            <a:r>
              <a:rPr lang="en-US" sz="2200" b="1" dirty="0" smtClean="0">
                <a:solidFill>
                  <a:srgbClr val="002060"/>
                </a:solidFill>
              </a:rPr>
              <a:t>resources </a:t>
            </a:r>
            <a:r>
              <a:rPr lang="en-US" sz="2200" b="1" dirty="0">
                <a:solidFill>
                  <a:srgbClr val="002060"/>
                </a:solidFill>
              </a:rPr>
              <a:t>for health </a:t>
            </a:r>
            <a:r>
              <a:rPr lang="en-US" sz="2200" b="1" dirty="0" smtClean="0">
                <a:solidFill>
                  <a:srgbClr val="002060"/>
                </a:solidFill>
              </a:rPr>
              <a:t>care and health promotion.</a:t>
            </a:r>
          </a:p>
          <a:p>
            <a:pPr marL="285750" indent="-285750">
              <a:spcBef>
                <a:spcPct val="20000"/>
              </a:spcBef>
              <a:buFont typeface="Arial" pitchFamily="34" charset="0"/>
              <a:buChar char="–"/>
            </a:pPr>
            <a:r>
              <a:rPr lang="en-US" sz="2200" b="1" dirty="0" smtClean="0">
                <a:solidFill>
                  <a:srgbClr val="002060"/>
                </a:solidFill>
              </a:rPr>
              <a:t>We use </a:t>
            </a:r>
            <a:r>
              <a:rPr lang="en-US" sz="2200" b="1" u="sng" dirty="0" err="1" smtClean="0">
                <a:solidFill>
                  <a:srgbClr val="002060"/>
                </a:solidFill>
              </a:rPr>
              <a:t>Elinor</a:t>
            </a:r>
            <a:r>
              <a:rPr lang="en-US" sz="2200" b="1" u="sng" dirty="0" smtClean="0">
                <a:solidFill>
                  <a:srgbClr val="002060"/>
                </a:solidFill>
              </a:rPr>
              <a:t> </a:t>
            </a:r>
            <a:r>
              <a:rPr lang="en-US" sz="2200" b="1" u="sng" dirty="0" err="1">
                <a:solidFill>
                  <a:srgbClr val="002060"/>
                </a:solidFill>
              </a:rPr>
              <a:t>Ostrom’s</a:t>
            </a:r>
            <a:r>
              <a:rPr lang="en-US" sz="2200" b="1" u="sng" dirty="0">
                <a:solidFill>
                  <a:srgbClr val="002060"/>
                </a:solidFill>
              </a:rPr>
              <a:t> </a:t>
            </a:r>
            <a:r>
              <a:rPr lang="en-US" sz="2200" b="1" u="sng" dirty="0" smtClean="0">
                <a:solidFill>
                  <a:srgbClr val="002060"/>
                </a:solidFill>
              </a:rPr>
              <a:t>Nobel-prize wining research </a:t>
            </a:r>
            <a:r>
              <a:rPr lang="en-US" sz="2200" b="1" u="sng" dirty="0">
                <a:solidFill>
                  <a:srgbClr val="002060"/>
                </a:solidFill>
              </a:rPr>
              <a:t>on community-based management of common </a:t>
            </a:r>
            <a:r>
              <a:rPr lang="en-US" sz="2200" b="1" u="sng" dirty="0" smtClean="0">
                <a:solidFill>
                  <a:srgbClr val="002060"/>
                </a:solidFill>
              </a:rPr>
              <a:t>resources</a:t>
            </a:r>
            <a:r>
              <a:rPr lang="en-US" sz="2200" b="1" dirty="0" smtClean="0">
                <a:solidFill>
                  <a:srgbClr val="002060"/>
                </a:solidFill>
              </a:rPr>
              <a:t> to investigate conditions which can support </a:t>
            </a:r>
            <a:r>
              <a:rPr lang="en-US" sz="2200" b="1" i="1" dirty="0" smtClean="0">
                <a:solidFill>
                  <a:srgbClr val="002060"/>
                </a:solidFill>
              </a:rPr>
              <a:t>shared stewardship</a:t>
            </a:r>
            <a:r>
              <a:rPr lang="en-US" sz="2200" b="1" dirty="0">
                <a:solidFill>
                  <a:srgbClr val="002060"/>
                </a:solidFill>
              </a:rPr>
              <a:t> </a:t>
            </a:r>
            <a:r>
              <a:rPr lang="en-US" sz="2200" b="1" i="1" dirty="0" smtClean="0">
                <a:solidFill>
                  <a:srgbClr val="002060"/>
                </a:solidFill>
              </a:rPr>
              <a:t>of local health commons.</a:t>
            </a:r>
            <a:r>
              <a:rPr lang="en-US" sz="2200" b="1" dirty="0" smtClean="0">
                <a:solidFill>
                  <a:srgbClr val="002060"/>
                </a:solidFill>
              </a:rPr>
              <a:t> </a:t>
            </a:r>
            <a:endParaRPr lang="en-US" sz="2200" b="1" dirty="0">
              <a:solidFill>
                <a:srgbClr val="002060"/>
              </a:solidFill>
            </a:endParaRPr>
          </a:p>
        </p:txBody>
      </p:sp>
      <p:sp>
        <p:nvSpPr>
          <p:cNvPr id="8" name="Title 1"/>
          <p:cNvSpPr txBox="1">
            <a:spLocks/>
          </p:cNvSpPr>
          <p:nvPr/>
        </p:nvSpPr>
        <p:spPr>
          <a:xfrm>
            <a:off x="323335" y="228600"/>
            <a:ext cx="3276600" cy="762000"/>
          </a:xfrm>
          <a:prstGeom prst="rect">
            <a:avLst/>
          </a:prstGeom>
        </p:spPr>
        <p:txBody>
          <a:bodyPr>
            <a:noAutofit/>
          </a:bodyPr>
          <a:lstStyle/>
          <a:p>
            <a:pPr algn="ctr">
              <a:lnSpc>
                <a:spcPts val="4000"/>
              </a:lnSpc>
              <a:spcBef>
                <a:spcPct val="0"/>
              </a:spcBef>
              <a:defRPr/>
            </a:pPr>
            <a:r>
              <a:rPr lang="en-US" sz="2800" b="1" dirty="0">
                <a:solidFill>
                  <a:srgbClr val="00B0F0"/>
                </a:solidFill>
              </a:rPr>
              <a:t>Health Care is Local </a:t>
            </a:r>
          </a:p>
        </p:txBody>
      </p:sp>
      <p:sp>
        <p:nvSpPr>
          <p:cNvPr id="10" name="Rectangle 9"/>
          <p:cNvSpPr/>
          <p:nvPr/>
        </p:nvSpPr>
        <p:spPr>
          <a:xfrm>
            <a:off x="228600" y="6019800"/>
            <a:ext cx="6705600" cy="646331"/>
          </a:xfrm>
          <a:prstGeom prst="rect">
            <a:avLst/>
          </a:prstGeom>
        </p:spPr>
        <p:txBody>
          <a:bodyPr wrap="square">
            <a:spAutoFit/>
          </a:bodyPr>
          <a:lstStyle/>
          <a:p>
            <a:r>
              <a:rPr lang="en-US" sz="1200" i="1" dirty="0">
                <a:solidFill>
                  <a:prstClr val="black"/>
                </a:solidFill>
              </a:rPr>
              <a:t>Source for Map: </a:t>
            </a:r>
            <a:r>
              <a:rPr lang="en-US" sz="1200" dirty="0" err="1">
                <a:solidFill>
                  <a:prstClr val="black"/>
                </a:solidFill>
              </a:rPr>
              <a:t>Wennberg</a:t>
            </a:r>
            <a:r>
              <a:rPr lang="en-US" sz="1200" dirty="0">
                <a:solidFill>
                  <a:prstClr val="black"/>
                </a:solidFill>
              </a:rPr>
              <a:t>, John E., Shannon Brownlee, Elliott S. Fisher, Jonathan S. Skinner and James N. Weinstein. 2008. </a:t>
            </a:r>
            <a:r>
              <a:rPr lang="en-US" sz="1200" u="sng" dirty="0">
                <a:solidFill>
                  <a:prstClr val="black"/>
                </a:solidFill>
                <a:hlinkClick r:id="rId3"/>
              </a:rPr>
              <a:t>Agenda for Change: Improving Quality and Curbing Health Care Spending: Opportunities for the Congress and the Obama Administration</a:t>
            </a:r>
            <a:r>
              <a:rPr lang="en-US" sz="1200" dirty="0">
                <a:solidFill>
                  <a:prstClr val="black"/>
                </a:solidFill>
              </a:rPr>
              <a:t>, A Dartmouth Atlas White Paper, December 2008.</a:t>
            </a:r>
          </a:p>
        </p:txBody>
      </p:sp>
      <p:pic>
        <p:nvPicPr>
          <p:cNvPr id="7" name="Picture 3"/>
          <p:cNvPicPr>
            <a:picLocks noChangeAspect="1" noChangeArrowheads="1"/>
          </p:cNvPicPr>
          <p:nvPr/>
        </p:nvPicPr>
        <p:blipFill>
          <a:blip r:embed="rId4" cstate="print"/>
          <a:srcRect/>
          <a:stretch>
            <a:fillRect/>
          </a:stretch>
        </p:blipFill>
        <p:spPr bwMode="auto">
          <a:xfrm>
            <a:off x="7467600" y="2438400"/>
            <a:ext cx="1390650" cy="1197106"/>
          </a:xfrm>
          <a:prstGeom prst="rect">
            <a:avLst/>
          </a:prstGeom>
          <a:noFill/>
          <a:ln w="9525">
            <a:noFill/>
            <a:miter lim="800000"/>
            <a:headEnd/>
            <a:tailEnd/>
          </a:ln>
        </p:spPr>
      </p:pic>
      <p:sp>
        <p:nvSpPr>
          <p:cNvPr id="11" name="Rectangle 10"/>
          <p:cNvSpPr/>
          <p:nvPr/>
        </p:nvSpPr>
        <p:spPr>
          <a:xfrm>
            <a:off x="4343400" y="275968"/>
            <a:ext cx="3662669" cy="338554"/>
          </a:xfrm>
          <a:prstGeom prst="rect">
            <a:avLst/>
          </a:prstGeom>
        </p:spPr>
        <p:txBody>
          <a:bodyPr wrap="none">
            <a:spAutoFit/>
          </a:bodyPr>
          <a:lstStyle/>
          <a:p>
            <a:r>
              <a:rPr lang="en-US" sz="1600" b="1" dirty="0">
                <a:solidFill>
                  <a:prstClr val="black"/>
                </a:solidFill>
              </a:rPr>
              <a:t>Medicare Spending per Beneficiary, 2005</a:t>
            </a:r>
            <a:endParaRPr lang="en-US" sz="1600" dirty="0">
              <a:solidFill>
                <a:prstClr val="black"/>
              </a:solidFill>
            </a:endParaRPr>
          </a:p>
        </p:txBody>
      </p:sp>
      <p:sp>
        <p:nvSpPr>
          <p:cNvPr id="2" name="TextBox 1"/>
          <p:cNvSpPr txBox="1"/>
          <p:nvPr/>
        </p:nvSpPr>
        <p:spPr>
          <a:xfrm>
            <a:off x="381000" y="995426"/>
            <a:ext cx="2859514" cy="2597634"/>
          </a:xfrm>
          <a:prstGeom prst="rect">
            <a:avLst/>
          </a:prstGeom>
          <a:noFill/>
        </p:spPr>
        <p:txBody>
          <a:bodyPr wrap="square" rtlCol="0">
            <a:spAutoFit/>
          </a:bodyPr>
          <a:lstStyle/>
          <a:p>
            <a:pPr lvl="0">
              <a:spcBef>
                <a:spcPct val="20000"/>
              </a:spcBef>
            </a:pPr>
            <a:r>
              <a:rPr lang="en-US" sz="2200" b="1" dirty="0">
                <a:solidFill>
                  <a:srgbClr val="002060"/>
                </a:solidFill>
              </a:rPr>
              <a:t>There us a wide range of regional variation in cost and utilization. </a:t>
            </a:r>
            <a:endParaRPr lang="en-US" sz="2200" b="1" dirty="0" smtClean="0">
              <a:solidFill>
                <a:srgbClr val="002060"/>
              </a:solidFill>
            </a:endParaRPr>
          </a:p>
          <a:p>
            <a:pPr lvl="0">
              <a:spcBef>
                <a:spcPct val="20000"/>
              </a:spcBef>
            </a:pPr>
            <a:endParaRPr lang="en-US" sz="2200" b="1" dirty="0">
              <a:solidFill>
                <a:srgbClr val="002060"/>
              </a:solidFill>
            </a:endParaRPr>
          </a:p>
          <a:p>
            <a:pPr lvl="0">
              <a:spcBef>
                <a:spcPct val="20000"/>
              </a:spcBef>
            </a:pPr>
            <a:r>
              <a:rPr lang="en-US" sz="2200" b="1" dirty="0" smtClean="0">
                <a:solidFill>
                  <a:srgbClr val="002060"/>
                </a:solidFill>
              </a:rPr>
              <a:t>Can this be a basis for transformative reform?</a:t>
            </a:r>
            <a:endParaRPr lang="en-US" sz="2200" b="1" dirty="0">
              <a:solidFill>
                <a:srgbClr val="002060"/>
              </a:solidFill>
            </a:endParaRPr>
          </a:p>
        </p:txBody>
      </p:sp>
      <p:sp>
        <p:nvSpPr>
          <p:cNvPr id="9" name="Slide Number Placeholder 8"/>
          <p:cNvSpPr>
            <a:spLocks noGrp="1"/>
          </p:cNvSpPr>
          <p:nvPr>
            <p:ph type="sldNum" sz="quarter" idx="12"/>
          </p:nvPr>
        </p:nvSpPr>
        <p:spPr/>
        <p:txBody>
          <a:bodyPr/>
          <a:lstStyle/>
          <a:p>
            <a:fld id="{587FA756-14B1-40A9-A136-BD1139C0EBA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87194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4090"/>
            <a:ext cx="8229600" cy="514110"/>
          </a:xfrm>
        </p:spPr>
        <p:txBody>
          <a:bodyPr>
            <a:normAutofit fontScale="90000"/>
          </a:bodyPr>
          <a:lstStyle/>
          <a:p>
            <a:pPr>
              <a:lnSpc>
                <a:spcPct val="100000"/>
              </a:lnSpc>
            </a:pPr>
            <a:r>
              <a:rPr lang="en-US" sz="3200" dirty="0" smtClean="0"/>
              <a:t>What is a Commons?</a:t>
            </a:r>
            <a:endParaRPr lang="en-US" sz="3200" dirty="0"/>
          </a:p>
        </p:txBody>
      </p:sp>
      <p:sp>
        <p:nvSpPr>
          <p:cNvPr id="3" name="Content Placeholder 2"/>
          <p:cNvSpPr>
            <a:spLocks noGrp="1"/>
          </p:cNvSpPr>
          <p:nvPr>
            <p:ph idx="1"/>
          </p:nvPr>
        </p:nvSpPr>
        <p:spPr>
          <a:xfrm>
            <a:off x="228600" y="787963"/>
            <a:ext cx="8686800" cy="5562600"/>
          </a:xfrm>
        </p:spPr>
        <p:txBody>
          <a:bodyPr>
            <a:normAutofit fontScale="85000" lnSpcReduction="10000"/>
          </a:bodyPr>
          <a:lstStyle/>
          <a:p>
            <a:r>
              <a:rPr lang="en-US" dirty="0" smtClean="0"/>
              <a:t>A </a:t>
            </a:r>
            <a:r>
              <a:rPr lang="en-US" u="sng" dirty="0" smtClean="0"/>
              <a:t>commons</a:t>
            </a:r>
            <a:r>
              <a:rPr lang="en-US" dirty="0" smtClean="0"/>
              <a:t> is a collection of natural or constructed resources that is available for use by a specified group:</a:t>
            </a:r>
          </a:p>
          <a:p>
            <a:pPr lvl="1"/>
            <a:r>
              <a:rPr lang="en-US" dirty="0" smtClean="0"/>
              <a:t>Some aspects of the commons are </a:t>
            </a:r>
            <a:r>
              <a:rPr lang="en-US" u="sng" dirty="0" smtClean="0"/>
              <a:t>public goods</a:t>
            </a:r>
            <a:r>
              <a:rPr lang="en-US" dirty="0" smtClean="0"/>
              <a:t> that can be enjoyed by all members in common, some are </a:t>
            </a:r>
            <a:r>
              <a:rPr lang="en-US" u="sng" dirty="0" smtClean="0"/>
              <a:t>club goods</a:t>
            </a:r>
            <a:r>
              <a:rPr lang="en-US" dirty="0" smtClean="0"/>
              <a:t> available only to those satisfying certain conditions,</a:t>
            </a:r>
          </a:p>
          <a:p>
            <a:pPr lvl="1"/>
            <a:r>
              <a:rPr lang="en-US" dirty="0" smtClean="0"/>
              <a:t>Other aspects are </a:t>
            </a:r>
            <a:r>
              <a:rPr lang="en-US" u="sng" dirty="0" smtClean="0"/>
              <a:t>common pool resources</a:t>
            </a:r>
            <a:r>
              <a:rPr lang="en-US" dirty="0" smtClean="0"/>
              <a:t>, meaning that resource units extracted from the commons can become the  private property of the person doing the extracting. </a:t>
            </a:r>
          </a:p>
          <a:p>
            <a:r>
              <a:rPr lang="en-US" dirty="0" smtClean="0">
                <a:solidFill>
                  <a:prstClr val="black"/>
                </a:solidFill>
              </a:rPr>
              <a:t>Any commons requires </a:t>
            </a:r>
            <a:r>
              <a:rPr lang="en-US" u="sng" dirty="0" smtClean="0">
                <a:solidFill>
                  <a:prstClr val="black"/>
                </a:solidFill>
              </a:rPr>
              <a:t>replenishment </a:t>
            </a:r>
            <a:r>
              <a:rPr lang="en-US" u="sng" dirty="0">
                <a:solidFill>
                  <a:prstClr val="black"/>
                </a:solidFill>
              </a:rPr>
              <a:t>and/or maintenance</a:t>
            </a:r>
            <a:r>
              <a:rPr lang="en-US" dirty="0">
                <a:solidFill>
                  <a:prstClr val="black"/>
                </a:solidFill>
              </a:rPr>
              <a:t>.</a:t>
            </a:r>
          </a:p>
          <a:p>
            <a:pPr lvl="1"/>
            <a:r>
              <a:rPr lang="en-US" dirty="0" smtClean="0"/>
              <a:t>Depending on extraction levels and resources allocated to maintenance or replenishment, </a:t>
            </a:r>
            <a:r>
              <a:rPr lang="en-US" u="sng" dirty="0" smtClean="0"/>
              <a:t>a commons may be depleted or remain sustainable</a:t>
            </a:r>
            <a:r>
              <a:rPr lang="en-US" dirty="0" smtClean="0"/>
              <a:t>, and</a:t>
            </a:r>
          </a:p>
          <a:p>
            <a:pPr lvl="1"/>
            <a:r>
              <a:rPr lang="en-US" u="sng" dirty="0" smtClean="0"/>
              <a:t>Rules</a:t>
            </a:r>
            <a:r>
              <a:rPr lang="en-US" dirty="0" smtClean="0"/>
              <a:t> specifying restrictions on extraction levels and contributions can be written, monitored, and/or enforced by members of that group or by others, in diverse combinations.</a:t>
            </a:r>
          </a:p>
        </p:txBody>
      </p:sp>
      <p:sp>
        <p:nvSpPr>
          <p:cNvPr id="4"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351766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90310"/>
          </a:xfrm>
        </p:spPr>
        <p:txBody>
          <a:bodyPr>
            <a:noAutofit/>
          </a:bodyPr>
          <a:lstStyle/>
          <a:p>
            <a:pPr>
              <a:lnSpc>
                <a:spcPct val="100000"/>
              </a:lnSpc>
            </a:pPr>
            <a:r>
              <a:rPr lang="en-US" sz="2800" u="sng" dirty="0" smtClean="0"/>
              <a:t>Micro-Commons</a:t>
            </a:r>
            <a:r>
              <a:rPr lang="en-US" sz="2800" dirty="0" smtClean="0"/>
              <a:t> Relevant to Health or Health Care</a:t>
            </a:r>
            <a:endParaRPr lang="en-US" sz="2800" dirty="0"/>
          </a:p>
        </p:txBody>
      </p:sp>
      <p:sp>
        <p:nvSpPr>
          <p:cNvPr id="3" name="Content Placeholder 2"/>
          <p:cNvSpPr>
            <a:spLocks noGrp="1"/>
          </p:cNvSpPr>
          <p:nvPr>
            <p:ph idx="1"/>
          </p:nvPr>
        </p:nvSpPr>
        <p:spPr>
          <a:xfrm>
            <a:off x="304800" y="815002"/>
            <a:ext cx="8534400" cy="5562600"/>
          </a:xfrm>
        </p:spPr>
        <p:txBody>
          <a:bodyPr>
            <a:noAutofit/>
          </a:bodyPr>
          <a:lstStyle/>
          <a:p>
            <a:pPr marL="0" indent="0">
              <a:buNone/>
            </a:pPr>
            <a:r>
              <a:rPr lang="en-US" sz="2400" dirty="0" smtClean="0"/>
              <a:t>All communities have established </a:t>
            </a:r>
            <a:r>
              <a:rPr lang="en-US" sz="2400" u="sng" dirty="0" smtClean="0"/>
              <a:t>programs addressing the many segments of overall health</a:t>
            </a:r>
            <a:r>
              <a:rPr lang="en-US" sz="2400" dirty="0" smtClean="0"/>
              <a:t>:</a:t>
            </a:r>
          </a:p>
          <a:p>
            <a:pPr marL="0" indent="0">
              <a:buNone/>
            </a:pPr>
            <a:endParaRPr lang="en-US" sz="1200" dirty="0" smtClean="0"/>
          </a:p>
          <a:p>
            <a:r>
              <a:rPr lang="en-US" sz="2400" dirty="0" smtClean="0"/>
              <a:t>Community Clinics (Medicaid/Sliding Fee)</a:t>
            </a:r>
          </a:p>
          <a:p>
            <a:r>
              <a:rPr lang="en-US" sz="2400" dirty="0" smtClean="0"/>
              <a:t>Health/Wellness Initiatives</a:t>
            </a:r>
          </a:p>
          <a:p>
            <a:r>
              <a:rPr lang="en-US" sz="2400" dirty="0" smtClean="0"/>
              <a:t>At-Risk Youth Initiatives</a:t>
            </a:r>
          </a:p>
          <a:p>
            <a:r>
              <a:rPr lang="en-US" sz="2400" dirty="0" smtClean="0"/>
              <a:t>Assistance Programs</a:t>
            </a:r>
          </a:p>
          <a:p>
            <a:r>
              <a:rPr lang="en-US" sz="2400" dirty="0" smtClean="0"/>
              <a:t>Recreation Resources</a:t>
            </a:r>
          </a:p>
          <a:p>
            <a:r>
              <a:rPr lang="en-US" sz="2400" dirty="0" smtClean="0"/>
              <a:t>Behavioral Health Initiatives</a:t>
            </a:r>
          </a:p>
          <a:p>
            <a:r>
              <a:rPr lang="en-US" sz="2400" dirty="0" smtClean="0"/>
              <a:t>Health Care Plans and Provider Networks</a:t>
            </a:r>
          </a:p>
          <a:p>
            <a:pPr marL="0" indent="0">
              <a:buNone/>
            </a:pPr>
            <a:endParaRPr lang="en-US" sz="1200" dirty="0" smtClean="0"/>
          </a:p>
          <a:p>
            <a:pPr marL="0" indent="0">
              <a:buNone/>
            </a:pPr>
            <a:r>
              <a:rPr lang="en-US" sz="2400" dirty="0" smtClean="0"/>
              <a:t>Each micro-commons has rules on access and the replenishment needed to prevent overuse and degradation of resource.</a:t>
            </a:r>
          </a:p>
        </p:txBody>
      </p:sp>
      <p:sp>
        <p:nvSpPr>
          <p:cNvPr id="4"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596535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839200" cy="457200"/>
          </a:xfrm>
        </p:spPr>
        <p:txBody>
          <a:bodyPr>
            <a:noAutofit/>
          </a:bodyPr>
          <a:lstStyle/>
          <a:p>
            <a:pPr>
              <a:lnSpc>
                <a:spcPct val="100000"/>
              </a:lnSpc>
            </a:pPr>
            <a:r>
              <a:rPr lang="en-US" sz="2400" b="1" u="sng" dirty="0" smtClean="0"/>
              <a:t>Design Principles</a:t>
            </a:r>
            <a:r>
              <a:rPr lang="en-US" sz="2400" b="1" dirty="0" smtClean="0"/>
              <a:t> (</a:t>
            </a:r>
            <a:r>
              <a:rPr lang="en-US" sz="2400" b="1" i="1" dirty="0" smtClean="0"/>
              <a:t>Governing the Commons</a:t>
            </a:r>
            <a:r>
              <a:rPr lang="en-US" sz="2400" b="1" dirty="0" smtClean="0"/>
              <a:t>, Elinor Ostrom 1990)</a:t>
            </a:r>
            <a:endParaRPr lang="en-US" sz="2400" b="1" u="sng" dirty="0"/>
          </a:p>
        </p:txBody>
      </p:sp>
      <p:sp>
        <p:nvSpPr>
          <p:cNvPr id="6" name="Content Placeholder 5"/>
          <p:cNvSpPr>
            <a:spLocks noGrp="1"/>
          </p:cNvSpPr>
          <p:nvPr>
            <p:ph idx="1"/>
          </p:nvPr>
        </p:nvSpPr>
        <p:spPr>
          <a:xfrm>
            <a:off x="228600" y="685800"/>
            <a:ext cx="8610600" cy="5715000"/>
          </a:xfrm>
        </p:spPr>
        <p:txBody>
          <a:bodyPr>
            <a:noAutofit/>
          </a:bodyPr>
          <a:lstStyle/>
          <a:p>
            <a:pPr marL="0" indent="0">
              <a:lnSpc>
                <a:spcPct val="110000"/>
              </a:lnSpc>
              <a:spcBef>
                <a:spcPts val="0"/>
              </a:spcBef>
              <a:buNone/>
            </a:pPr>
            <a:r>
              <a:rPr lang="en-US" sz="2200" dirty="0" smtClean="0"/>
              <a:t>A community can sustainably manage </a:t>
            </a:r>
            <a:r>
              <a:rPr lang="en-US" sz="2200" dirty="0"/>
              <a:t>a pool of </a:t>
            </a:r>
            <a:r>
              <a:rPr lang="en-US" sz="2200" dirty="0" smtClean="0"/>
              <a:t>common resources if</a:t>
            </a:r>
          </a:p>
          <a:p>
            <a:pPr marL="274320" indent="-274320">
              <a:lnSpc>
                <a:spcPct val="110000"/>
              </a:lnSpc>
              <a:spcBef>
                <a:spcPts val="0"/>
              </a:spcBef>
              <a:buFont typeface="+mj-lt"/>
              <a:buAutoNum type="arabicPeriod"/>
            </a:pPr>
            <a:r>
              <a:rPr lang="en-US" sz="2200" dirty="0" smtClean="0"/>
              <a:t>The group and resource in question have well-defined </a:t>
            </a:r>
            <a:r>
              <a:rPr lang="en-US" sz="2200" u="sng" dirty="0" smtClean="0"/>
              <a:t>boundaries</a:t>
            </a:r>
            <a:endParaRPr lang="en-US" sz="2200" dirty="0" smtClean="0"/>
          </a:p>
          <a:p>
            <a:pPr marL="274320" indent="-274320">
              <a:lnSpc>
                <a:spcPct val="110000"/>
              </a:lnSpc>
              <a:spcBef>
                <a:spcPts val="0"/>
              </a:spcBef>
              <a:buFont typeface="+mj-lt"/>
              <a:buAutoNum type="arabicPeriod"/>
            </a:pPr>
            <a:r>
              <a:rPr lang="en-US" sz="2200" dirty="0" smtClean="0"/>
              <a:t>And the group has sufficient capacity and </a:t>
            </a:r>
            <a:r>
              <a:rPr lang="en-US" sz="2200" u="sng" dirty="0" smtClean="0"/>
              <a:t>autonomy</a:t>
            </a:r>
            <a:r>
              <a:rPr lang="en-US" sz="2200" dirty="0" smtClean="0"/>
              <a:t> to </a:t>
            </a:r>
          </a:p>
          <a:p>
            <a:pPr marL="274320" indent="-274320">
              <a:lnSpc>
                <a:spcPct val="110000"/>
              </a:lnSpc>
              <a:spcBef>
                <a:spcPts val="0"/>
              </a:spcBef>
              <a:buFont typeface="+mj-lt"/>
              <a:buAutoNum type="arabicPeriod"/>
            </a:pPr>
            <a:r>
              <a:rPr lang="en-US" sz="2200" u="sng" dirty="0"/>
              <a:t>C</a:t>
            </a:r>
            <a:r>
              <a:rPr lang="en-US" sz="2200" u="sng" dirty="0" smtClean="0"/>
              <a:t>ollectively craft rules</a:t>
            </a:r>
            <a:r>
              <a:rPr lang="en-US" sz="2200" dirty="0" smtClean="0"/>
              <a:t> limiting levels &amp; modes of resource extraction,</a:t>
            </a:r>
          </a:p>
          <a:p>
            <a:pPr marL="274320" indent="-274320">
              <a:lnSpc>
                <a:spcPct val="110000"/>
              </a:lnSpc>
              <a:spcBef>
                <a:spcPts val="0"/>
              </a:spcBef>
              <a:buFont typeface="+mj-lt"/>
              <a:buAutoNum type="arabicPeriod"/>
            </a:pPr>
            <a:r>
              <a:rPr lang="en-US" sz="2200" dirty="0" smtClean="0"/>
              <a:t>Gather information via routine </a:t>
            </a:r>
            <a:r>
              <a:rPr lang="en-US" sz="2200" u="sng" dirty="0" smtClean="0"/>
              <a:t>monitoring</a:t>
            </a:r>
            <a:r>
              <a:rPr lang="en-US" sz="2200" dirty="0" smtClean="0"/>
              <a:t> of user actions and resource outcomes,</a:t>
            </a:r>
          </a:p>
          <a:p>
            <a:pPr marL="274320" indent="-274320">
              <a:lnSpc>
                <a:spcPct val="110000"/>
              </a:lnSpc>
              <a:spcBef>
                <a:spcPts val="0"/>
              </a:spcBef>
              <a:buFont typeface="+mj-lt"/>
              <a:buAutoNum type="arabicPeriod"/>
            </a:pPr>
            <a:r>
              <a:rPr lang="en-US" sz="2200" dirty="0" smtClean="0"/>
              <a:t>Use that information to impose </a:t>
            </a:r>
            <a:r>
              <a:rPr lang="en-US" sz="2200" u="sng" dirty="0" smtClean="0"/>
              <a:t>graduated sanctions</a:t>
            </a:r>
            <a:r>
              <a:rPr lang="en-US" sz="2200" dirty="0" smtClean="0"/>
              <a:t> on rule-breakers, </a:t>
            </a:r>
          </a:p>
          <a:p>
            <a:pPr marL="274320" indent="-274320">
              <a:lnSpc>
                <a:spcPct val="110000"/>
              </a:lnSpc>
              <a:spcBef>
                <a:spcPts val="0"/>
              </a:spcBef>
              <a:buFont typeface="+mj-lt"/>
              <a:buAutoNum type="arabicPeriod"/>
            </a:pPr>
            <a:r>
              <a:rPr lang="en-US" sz="2200" u="sng" dirty="0" smtClean="0"/>
              <a:t>Resolve disputes</a:t>
            </a:r>
            <a:r>
              <a:rPr lang="en-US" sz="2200" dirty="0" smtClean="0"/>
              <a:t> directly or with the help of intermediaries,</a:t>
            </a:r>
          </a:p>
          <a:p>
            <a:pPr marL="274320" indent="-274320">
              <a:lnSpc>
                <a:spcPct val="110000"/>
              </a:lnSpc>
              <a:spcBef>
                <a:spcPts val="0"/>
              </a:spcBef>
              <a:buFont typeface="+mj-lt"/>
              <a:buAutoNum type="arabicPeriod"/>
            </a:pPr>
            <a:r>
              <a:rPr lang="en-US" sz="2200" dirty="0" smtClean="0"/>
              <a:t>Form </a:t>
            </a:r>
            <a:r>
              <a:rPr lang="en-US" sz="2200" u="sng" dirty="0" smtClean="0"/>
              <a:t>sub-groups</a:t>
            </a:r>
            <a:r>
              <a:rPr lang="en-US" sz="2200" dirty="0" smtClean="0"/>
              <a:t> to focus on particular problems, and if</a:t>
            </a:r>
          </a:p>
          <a:p>
            <a:pPr marL="274320" indent="-274320">
              <a:lnSpc>
                <a:spcPct val="110000"/>
              </a:lnSpc>
              <a:spcBef>
                <a:spcPts val="0"/>
              </a:spcBef>
              <a:buFont typeface="+mj-lt"/>
              <a:buAutoNum type="arabicPeriod"/>
            </a:pPr>
            <a:r>
              <a:rPr lang="en-US" sz="2200" dirty="0" smtClean="0"/>
              <a:t>These rules and procedures are </a:t>
            </a:r>
            <a:r>
              <a:rPr lang="en-US" sz="2200" u="sng" dirty="0" smtClean="0"/>
              <a:t>appropriate</a:t>
            </a:r>
            <a:r>
              <a:rPr lang="en-US" sz="2200" dirty="0" smtClean="0"/>
              <a:t> for local circumstances and are seen by group members as </a:t>
            </a:r>
            <a:r>
              <a:rPr lang="en-US" sz="2200" u="sng" dirty="0" smtClean="0"/>
              <a:t>fair</a:t>
            </a:r>
            <a:r>
              <a:rPr lang="en-US" sz="2200" dirty="0" smtClean="0"/>
              <a:t> (since they distribute the costs and benefits of collective action in an equitable manner).</a:t>
            </a:r>
          </a:p>
          <a:p>
            <a:pPr marL="0" indent="0">
              <a:lnSpc>
                <a:spcPct val="110000"/>
              </a:lnSpc>
              <a:spcBef>
                <a:spcPts val="0"/>
              </a:spcBef>
              <a:buNone/>
            </a:pPr>
            <a:r>
              <a:rPr lang="en-US" sz="2200" dirty="0" smtClean="0">
                <a:solidFill>
                  <a:srgbClr val="C00000"/>
                </a:solidFill>
              </a:rPr>
              <a:t>Plus two requirements that were implicit in </a:t>
            </a:r>
            <a:r>
              <a:rPr lang="en-US" sz="2200" dirty="0" err="1" smtClean="0">
                <a:solidFill>
                  <a:srgbClr val="C00000"/>
                </a:solidFill>
              </a:rPr>
              <a:t>Ostrom’s</a:t>
            </a:r>
            <a:r>
              <a:rPr lang="en-US" sz="2200" dirty="0" smtClean="0">
                <a:solidFill>
                  <a:srgbClr val="C00000"/>
                </a:solidFill>
              </a:rPr>
              <a:t> original list:</a:t>
            </a:r>
          </a:p>
          <a:p>
            <a:pPr marL="457200" indent="-457200">
              <a:lnSpc>
                <a:spcPct val="110000"/>
              </a:lnSpc>
              <a:spcBef>
                <a:spcPts val="0"/>
              </a:spcBef>
              <a:buFont typeface="+mj-lt"/>
              <a:buAutoNum type="arabicPeriod"/>
            </a:pPr>
            <a:r>
              <a:rPr lang="en-US" sz="2200" dirty="0" smtClean="0">
                <a:solidFill>
                  <a:srgbClr val="C00000"/>
                </a:solidFill>
              </a:rPr>
              <a:t>Members of this group have </a:t>
            </a:r>
            <a:r>
              <a:rPr lang="en-US" sz="2200" u="sng" dirty="0" smtClean="0">
                <a:solidFill>
                  <a:srgbClr val="C00000"/>
                </a:solidFill>
              </a:rPr>
              <a:t>long-term dependence</a:t>
            </a:r>
            <a:r>
              <a:rPr lang="en-US" sz="2200" dirty="0" smtClean="0">
                <a:solidFill>
                  <a:srgbClr val="C00000"/>
                </a:solidFill>
              </a:rPr>
              <a:t> on this resource</a:t>
            </a:r>
          </a:p>
          <a:p>
            <a:pPr marL="457200" indent="-457200">
              <a:lnSpc>
                <a:spcPct val="110000"/>
              </a:lnSpc>
              <a:spcBef>
                <a:spcPts val="0"/>
              </a:spcBef>
              <a:buFont typeface="+mj-lt"/>
              <a:buAutoNum type="arabicPeriod"/>
            </a:pPr>
            <a:r>
              <a:rPr lang="en-US" sz="2200" u="sng" dirty="0" smtClean="0">
                <a:solidFill>
                  <a:srgbClr val="C00000"/>
                </a:solidFill>
              </a:rPr>
              <a:t>Effective leadership</a:t>
            </a:r>
            <a:r>
              <a:rPr lang="en-US" sz="2200" dirty="0" smtClean="0">
                <a:solidFill>
                  <a:srgbClr val="C00000"/>
                </a:solidFill>
              </a:rPr>
              <a:t> is exerted by trusted members of that group. </a:t>
            </a:r>
          </a:p>
        </p:txBody>
      </p:sp>
      <p:sp>
        <p:nvSpPr>
          <p:cNvPr id="7"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612500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457199"/>
          </a:xfrm>
        </p:spPr>
        <p:txBody>
          <a:bodyPr>
            <a:normAutofit fontScale="90000"/>
          </a:bodyPr>
          <a:lstStyle/>
          <a:p>
            <a:r>
              <a:rPr lang="en-US" sz="2800" dirty="0" smtClean="0"/>
              <a:t>Applying the Design Principles to Health Micro-Commons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5195121"/>
              </p:ext>
            </p:extLst>
          </p:nvPr>
        </p:nvGraphicFramePr>
        <p:xfrm>
          <a:off x="304800" y="914400"/>
          <a:ext cx="8534400" cy="5257797"/>
        </p:xfrm>
        <a:graphic>
          <a:graphicData uri="http://schemas.openxmlformats.org/drawingml/2006/table">
            <a:tbl>
              <a:tblPr firstRow="1" bandRow="1">
                <a:tableStyleId>{5C22544A-7EE6-4342-B048-85BDC9FD1C3A}</a:tableStyleId>
              </a:tblPr>
              <a:tblGrid>
                <a:gridCol w="2819399"/>
                <a:gridCol w="5715001"/>
              </a:tblGrid>
              <a:tr h="95265">
                <a:tc>
                  <a:txBody>
                    <a:bodyPr/>
                    <a:lstStyle/>
                    <a:p>
                      <a:pPr marL="0" marR="0" algn="ctr">
                        <a:spcBef>
                          <a:spcPts val="0"/>
                        </a:spcBef>
                        <a:spcAft>
                          <a:spcPts val="0"/>
                        </a:spcAft>
                      </a:pPr>
                      <a:endParaRPr lang="en-US" sz="5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500" dirty="0">
                        <a:effectLst/>
                        <a:latin typeface="Calibri"/>
                        <a:ea typeface="Calibri"/>
                        <a:cs typeface="Times New Roman"/>
                      </a:endParaRPr>
                    </a:p>
                  </a:txBody>
                  <a:tcPr marL="68580" marR="68580" marT="0" marB="0" anchor="ctr"/>
                </a:tc>
              </a:tr>
              <a:tr h="403150">
                <a:tc>
                  <a:txBody>
                    <a:bodyPr/>
                    <a:lstStyle/>
                    <a:p>
                      <a:pPr marL="0" marR="0">
                        <a:spcBef>
                          <a:spcPts val="0"/>
                        </a:spcBef>
                        <a:spcAft>
                          <a:spcPts val="0"/>
                        </a:spcAft>
                      </a:pPr>
                      <a:r>
                        <a:rPr lang="en-US" sz="1800" i="1" dirty="0">
                          <a:effectLst/>
                          <a:latin typeface="Calibri"/>
                          <a:ea typeface="Calibri"/>
                          <a:cs typeface="Times New Roman"/>
                        </a:rPr>
                        <a:t>Long-Time </a:t>
                      </a:r>
                      <a:r>
                        <a:rPr lang="en-US" sz="1800" i="1" dirty="0" smtClean="0">
                          <a:effectLst/>
                          <a:latin typeface="Calibri"/>
                          <a:ea typeface="Calibri"/>
                          <a:cs typeface="Times New Roman"/>
                        </a:rPr>
                        <a:t>Horizon</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rgbClr val="000000"/>
                          </a:solidFill>
                          <a:effectLst/>
                          <a:latin typeface="Calibri"/>
                          <a:ea typeface="Calibri"/>
                          <a:cs typeface="Calibri"/>
                        </a:rPr>
                        <a:t>Share a compelling goal to</a:t>
                      </a:r>
                      <a:r>
                        <a:rPr lang="en-US" sz="1800" kern="1200" baseline="0" dirty="0" smtClean="0">
                          <a:solidFill>
                            <a:srgbClr val="000000"/>
                          </a:solidFill>
                          <a:effectLst/>
                          <a:latin typeface="Calibri"/>
                          <a:ea typeface="Calibri"/>
                          <a:cs typeface="Calibri"/>
                        </a:rPr>
                        <a:t> fill some gap in the system.</a:t>
                      </a:r>
                      <a:endParaRPr lang="en-US" sz="1600" dirty="0">
                        <a:effectLst/>
                        <a:latin typeface="Calibri"/>
                        <a:ea typeface="Calibri"/>
                        <a:cs typeface="Times New Roman"/>
                      </a:endParaRPr>
                    </a:p>
                  </a:txBody>
                  <a:tcPr marL="68580" marR="68580" marT="0" marB="0" anchor="ctr"/>
                </a:tc>
              </a:tr>
              <a:tr h="403150">
                <a:tc>
                  <a:txBody>
                    <a:bodyPr/>
                    <a:lstStyle/>
                    <a:p>
                      <a:pPr marL="0" marR="0">
                        <a:spcBef>
                          <a:spcPts val="0"/>
                        </a:spcBef>
                        <a:spcAft>
                          <a:spcPts val="0"/>
                        </a:spcAft>
                      </a:pPr>
                      <a:r>
                        <a:rPr lang="en-US" sz="1800" i="1" dirty="0">
                          <a:effectLst/>
                          <a:latin typeface="Calibri"/>
                          <a:ea typeface="Calibri"/>
                          <a:cs typeface="Times New Roman"/>
                        </a:rPr>
                        <a:t>Clear Boundaries </a:t>
                      </a:r>
                      <a:r>
                        <a:rPr lang="en-US" sz="1800" i="1" dirty="0" smtClean="0">
                          <a:effectLst/>
                          <a:latin typeface="Calibri"/>
                          <a:ea typeface="Calibri"/>
                          <a:cs typeface="Times New Roman"/>
                        </a:rPr>
                        <a:t>(system)</a:t>
                      </a:r>
                      <a:endParaRPr lang="en-US" sz="1800" dirty="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kern="1200" dirty="0" smtClean="0">
                          <a:solidFill>
                            <a:srgbClr val="000000"/>
                          </a:solidFill>
                          <a:effectLst/>
                          <a:latin typeface="+mn-lt"/>
                          <a:ea typeface="Calibri"/>
                          <a:cs typeface="Calibri"/>
                        </a:rPr>
                        <a:t>Stakeholder involvement</a:t>
                      </a:r>
                      <a:r>
                        <a:rPr lang="en-US" sz="1800" kern="1200" baseline="0" dirty="0" smtClean="0">
                          <a:solidFill>
                            <a:srgbClr val="000000"/>
                          </a:solidFill>
                          <a:effectLst/>
                          <a:latin typeface="+mn-lt"/>
                          <a:ea typeface="Calibri"/>
                          <a:cs typeface="Calibri"/>
                        </a:rPr>
                        <a:t> </a:t>
                      </a:r>
                      <a:r>
                        <a:rPr lang="en-US" sz="1800" kern="1200" dirty="0" smtClean="0">
                          <a:solidFill>
                            <a:srgbClr val="000000"/>
                          </a:solidFill>
                          <a:effectLst/>
                          <a:latin typeface="+mn-lt"/>
                          <a:ea typeface="Calibri"/>
                          <a:cs typeface="Calibri"/>
                        </a:rPr>
                        <a:t>determined by program needs.</a:t>
                      </a:r>
                      <a:endParaRPr lang="en-US" sz="1600" dirty="0" smtClean="0">
                        <a:effectLst/>
                        <a:latin typeface="+mn-lt"/>
                        <a:ea typeface="Calibri"/>
                        <a:cs typeface="Times New Roman"/>
                      </a:endParaRPr>
                    </a:p>
                  </a:txBody>
                  <a:tcPr marL="68580" marR="68580" marT="0" marB="0" anchor="ctr"/>
                </a:tc>
              </a:tr>
              <a:tr h="685908">
                <a:tc>
                  <a:txBody>
                    <a:bodyPr/>
                    <a:lstStyle/>
                    <a:p>
                      <a:pPr marL="0" marR="0">
                        <a:spcBef>
                          <a:spcPts val="0"/>
                        </a:spcBef>
                        <a:spcAft>
                          <a:spcPts val="0"/>
                        </a:spcAft>
                      </a:pPr>
                      <a:r>
                        <a:rPr lang="en-US" sz="1800" i="1" dirty="0" smtClean="0">
                          <a:effectLst/>
                          <a:latin typeface="Calibri"/>
                          <a:ea typeface="Calibri"/>
                          <a:cs typeface="Times New Roman"/>
                        </a:rPr>
                        <a:t>Autonomy (and capacity)</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baseline="0" dirty="0" smtClean="0">
                          <a:effectLst/>
                          <a:latin typeface="+mn-lt"/>
                          <a:ea typeface="Calibri"/>
                          <a:cs typeface="Calibri"/>
                        </a:rPr>
                        <a:t>Grant funding is fine initially, but parties s</a:t>
                      </a:r>
                      <a:r>
                        <a:rPr lang="en-US" sz="1800" dirty="0" smtClean="0">
                          <a:effectLst/>
                          <a:latin typeface="+mn-lt"/>
                          <a:ea typeface="Calibri"/>
                          <a:cs typeface="Calibri"/>
                        </a:rPr>
                        <a:t>hould avoid continued dependence on external program funding. </a:t>
                      </a:r>
                      <a:endParaRPr lang="en-US" sz="1800" dirty="0">
                        <a:effectLst/>
                        <a:latin typeface="Calibri"/>
                        <a:ea typeface="Calibri"/>
                        <a:cs typeface="Times New Roman"/>
                      </a:endParaRPr>
                    </a:p>
                  </a:txBody>
                  <a:tcPr marL="68580" marR="68580" marT="0" marB="0" anchor="ctr"/>
                </a:tc>
              </a:tr>
              <a:tr h="403150">
                <a:tc>
                  <a:txBody>
                    <a:bodyPr/>
                    <a:lstStyle/>
                    <a:p>
                      <a:pPr marL="0" marR="0">
                        <a:spcBef>
                          <a:spcPts val="0"/>
                        </a:spcBef>
                        <a:spcAft>
                          <a:spcPts val="0"/>
                        </a:spcAft>
                      </a:pPr>
                      <a:r>
                        <a:rPr lang="en-US" sz="1800" i="1" kern="1200" dirty="0">
                          <a:solidFill>
                            <a:srgbClr val="000000"/>
                          </a:solidFill>
                          <a:effectLst/>
                          <a:latin typeface="Calibri"/>
                          <a:ea typeface="Times New Roman"/>
                          <a:cs typeface="Times New Roman"/>
                        </a:rPr>
                        <a:t>Participation in rule-making</a:t>
                      </a:r>
                      <a:endParaRPr lang="en-US" sz="18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a:solidFill>
                            <a:srgbClr val="000000"/>
                          </a:solidFill>
                          <a:effectLst/>
                          <a:latin typeface="Calibri"/>
                          <a:ea typeface="Calibri"/>
                          <a:cs typeface="Calibri"/>
                        </a:rPr>
                        <a:t>Explicit norms for open discussion </a:t>
                      </a:r>
                      <a:r>
                        <a:rPr lang="en-US" sz="1800" kern="1200" dirty="0" smtClean="0">
                          <a:solidFill>
                            <a:srgbClr val="000000"/>
                          </a:solidFill>
                          <a:effectLst/>
                          <a:latin typeface="Calibri"/>
                          <a:ea typeface="Calibri"/>
                          <a:cs typeface="Calibri"/>
                        </a:rPr>
                        <a:t>are established early.</a:t>
                      </a:r>
                      <a:endParaRPr lang="en-US" sz="1600" dirty="0">
                        <a:effectLst/>
                        <a:latin typeface="Calibri"/>
                        <a:ea typeface="Calibri"/>
                        <a:cs typeface="Times New Roman"/>
                      </a:endParaRPr>
                    </a:p>
                  </a:txBody>
                  <a:tcPr marL="68580" marR="68580" marT="0" marB="0" anchor="ctr"/>
                </a:tc>
              </a:tr>
              <a:tr h="685908">
                <a:tc>
                  <a:txBody>
                    <a:bodyPr/>
                    <a:lstStyle/>
                    <a:p>
                      <a:pPr marL="0" marR="0">
                        <a:spcBef>
                          <a:spcPts val="0"/>
                        </a:spcBef>
                        <a:spcAft>
                          <a:spcPts val="0"/>
                        </a:spcAft>
                      </a:pPr>
                      <a:r>
                        <a:rPr lang="en-US" sz="1800" i="1" kern="1200" dirty="0" smtClean="0">
                          <a:solidFill>
                            <a:srgbClr val="000000"/>
                          </a:solidFill>
                          <a:effectLst/>
                          <a:latin typeface="Calibri"/>
                          <a:ea typeface="Times New Roman"/>
                          <a:cs typeface="Times New Roman"/>
                        </a:rPr>
                        <a:t>Monitoring</a:t>
                      </a:r>
                      <a:endParaRPr lang="en-US" sz="18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rgbClr val="000000"/>
                          </a:solidFill>
                          <a:effectLst/>
                          <a:latin typeface="Calibri"/>
                          <a:ea typeface="Calibri"/>
                          <a:cs typeface="Calibri"/>
                        </a:rPr>
                        <a:t>Significant</a:t>
                      </a:r>
                      <a:r>
                        <a:rPr lang="en-US" sz="1800" kern="1200" baseline="0" dirty="0" smtClean="0">
                          <a:solidFill>
                            <a:srgbClr val="000000"/>
                          </a:solidFill>
                          <a:effectLst/>
                          <a:latin typeface="Calibri"/>
                          <a:ea typeface="Calibri"/>
                          <a:cs typeface="Calibri"/>
                        </a:rPr>
                        <a:t> t</a:t>
                      </a:r>
                      <a:r>
                        <a:rPr lang="en-US" sz="1800" kern="1200" dirty="0" smtClean="0">
                          <a:solidFill>
                            <a:srgbClr val="000000"/>
                          </a:solidFill>
                          <a:effectLst/>
                          <a:latin typeface="Calibri"/>
                          <a:ea typeface="Calibri"/>
                          <a:cs typeface="Calibri"/>
                        </a:rPr>
                        <a:t>ime </a:t>
                      </a:r>
                      <a:r>
                        <a:rPr lang="en-US" sz="1800" kern="1200" dirty="0">
                          <a:solidFill>
                            <a:srgbClr val="000000"/>
                          </a:solidFill>
                          <a:effectLst/>
                          <a:latin typeface="Calibri"/>
                          <a:ea typeface="Calibri"/>
                          <a:cs typeface="Calibri"/>
                        </a:rPr>
                        <a:t>&amp; effort </a:t>
                      </a:r>
                      <a:r>
                        <a:rPr lang="en-US" sz="1800" kern="1200" dirty="0" smtClean="0">
                          <a:solidFill>
                            <a:srgbClr val="000000"/>
                          </a:solidFill>
                          <a:effectLst/>
                          <a:latin typeface="Calibri"/>
                          <a:ea typeface="Calibri"/>
                          <a:cs typeface="Calibri"/>
                        </a:rPr>
                        <a:t>is</a:t>
                      </a:r>
                      <a:r>
                        <a:rPr lang="en-US" sz="1800" kern="1200" baseline="0" dirty="0" smtClean="0">
                          <a:solidFill>
                            <a:srgbClr val="000000"/>
                          </a:solidFill>
                          <a:effectLst/>
                          <a:latin typeface="Calibri"/>
                          <a:ea typeface="Calibri"/>
                          <a:cs typeface="Calibri"/>
                        </a:rPr>
                        <a:t> </a:t>
                      </a:r>
                      <a:r>
                        <a:rPr lang="en-US" sz="1800" kern="1200" dirty="0" smtClean="0">
                          <a:solidFill>
                            <a:srgbClr val="000000"/>
                          </a:solidFill>
                          <a:effectLst/>
                          <a:latin typeface="Calibri"/>
                          <a:ea typeface="Calibri"/>
                          <a:cs typeface="Calibri"/>
                        </a:rPr>
                        <a:t>devoted </a:t>
                      </a:r>
                      <a:r>
                        <a:rPr lang="en-US" sz="1800" kern="1200" dirty="0">
                          <a:solidFill>
                            <a:srgbClr val="000000"/>
                          </a:solidFill>
                          <a:effectLst/>
                          <a:latin typeface="Calibri"/>
                          <a:ea typeface="Calibri"/>
                          <a:cs typeface="Calibri"/>
                        </a:rPr>
                        <a:t>to data collection, evaluation, </a:t>
                      </a:r>
                      <a:r>
                        <a:rPr lang="en-US" sz="1800" kern="1200" dirty="0" smtClean="0">
                          <a:solidFill>
                            <a:srgbClr val="000000"/>
                          </a:solidFill>
                          <a:effectLst/>
                          <a:latin typeface="Calibri"/>
                          <a:ea typeface="Calibri"/>
                          <a:cs typeface="Calibri"/>
                        </a:rPr>
                        <a:t>and</a:t>
                      </a:r>
                      <a:r>
                        <a:rPr lang="en-US" sz="1800" kern="1200" baseline="0" dirty="0" smtClean="0">
                          <a:solidFill>
                            <a:srgbClr val="000000"/>
                          </a:solidFill>
                          <a:effectLst/>
                          <a:latin typeface="Calibri"/>
                          <a:ea typeface="Calibri"/>
                          <a:cs typeface="Calibri"/>
                        </a:rPr>
                        <a:t> group </a:t>
                      </a:r>
                      <a:r>
                        <a:rPr lang="en-US" sz="1800" kern="1200" dirty="0" smtClean="0">
                          <a:solidFill>
                            <a:srgbClr val="000000"/>
                          </a:solidFill>
                          <a:effectLst/>
                          <a:latin typeface="Calibri"/>
                          <a:ea typeface="Calibri"/>
                          <a:cs typeface="Calibri"/>
                        </a:rPr>
                        <a:t>learning.</a:t>
                      </a:r>
                      <a:endParaRPr lang="en-US" sz="1600" dirty="0">
                        <a:effectLst/>
                        <a:latin typeface="Calibri"/>
                        <a:ea typeface="Calibri"/>
                        <a:cs typeface="Times New Roman"/>
                      </a:endParaRPr>
                    </a:p>
                  </a:txBody>
                  <a:tcPr marL="68580" marR="68580" marT="0" marB="0" anchor="ctr"/>
                </a:tc>
              </a:tr>
              <a:tr h="403150">
                <a:tc>
                  <a:txBody>
                    <a:bodyPr/>
                    <a:lstStyle/>
                    <a:p>
                      <a:pPr marL="0" marR="0">
                        <a:spcBef>
                          <a:spcPts val="0"/>
                        </a:spcBef>
                        <a:spcAft>
                          <a:spcPts val="0"/>
                        </a:spcAft>
                      </a:pPr>
                      <a:r>
                        <a:rPr lang="en-US" sz="1800" i="1" kern="1200" dirty="0">
                          <a:solidFill>
                            <a:srgbClr val="000000"/>
                          </a:solidFill>
                          <a:effectLst/>
                          <a:latin typeface="Calibri"/>
                          <a:ea typeface="Times New Roman"/>
                          <a:cs typeface="Times New Roman"/>
                        </a:rPr>
                        <a:t>Graduated </a:t>
                      </a:r>
                      <a:r>
                        <a:rPr lang="en-US" sz="1800" i="1" kern="1200" dirty="0" smtClean="0">
                          <a:solidFill>
                            <a:srgbClr val="000000"/>
                          </a:solidFill>
                          <a:effectLst/>
                          <a:latin typeface="Calibri"/>
                          <a:ea typeface="Times New Roman"/>
                          <a:cs typeface="Times New Roman"/>
                        </a:rPr>
                        <a:t>Sanctions</a:t>
                      </a:r>
                      <a:endParaRPr lang="en-US" sz="18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effectLst/>
                          <a:latin typeface="+mn-lt"/>
                          <a:ea typeface="Calibri"/>
                          <a:cs typeface="Calibri"/>
                        </a:rPr>
                        <a:t>Hold parties accountable but allow minor exceptions. </a:t>
                      </a:r>
                      <a:endParaRPr lang="en-US" sz="1600" dirty="0">
                        <a:effectLst/>
                        <a:latin typeface="Calibri"/>
                        <a:ea typeface="Calibri"/>
                        <a:cs typeface="Times New Roman"/>
                      </a:endParaRPr>
                    </a:p>
                  </a:txBody>
                  <a:tcPr marL="68580" marR="68580" marT="0" marB="0" anchor="ctr"/>
                </a:tc>
              </a:tr>
              <a:tr h="403150">
                <a:tc>
                  <a:txBody>
                    <a:bodyPr/>
                    <a:lstStyle/>
                    <a:p>
                      <a:pPr marL="0" marR="0">
                        <a:spcBef>
                          <a:spcPts val="0"/>
                        </a:spcBef>
                        <a:spcAft>
                          <a:spcPts val="0"/>
                        </a:spcAft>
                      </a:pPr>
                      <a:r>
                        <a:rPr lang="en-US" sz="1800" i="1" kern="1200">
                          <a:solidFill>
                            <a:srgbClr val="000000"/>
                          </a:solidFill>
                          <a:effectLst/>
                          <a:latin typeface="Calibri"/>
                          <a:ea typeface="Times New Roman"/>
                          <a:cs typeface="Times New Roman"/>
                        </a:rPr>
                        <a:t>Dispute Resolution</a:t>
                      </a:r>
                      <a:endParaRPr lang="en-US" sz="18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rgbClr val="000000"/>
                          </a:solidFill>
                          <a:effectLst/>
                          <a:latin typeface="Calibri"/>
                          <a:ea typeface="Calibri"/>
                          <a:cs typeface="Calibri"/>
                        </a:rPr>
                        <a:t>Resolutions should sustain high levels of mutual trust.</a:t>
                      </a:r>
                      <a:endParaRPr lang="en-US" sz="1600" dirty="0">
                        <a:effectLst/>
                        <a:latin typeface="Calibri"/>
                        <a:ea typeface="Calibri"/>
                        <a:cs typeface="Times New Roman"/>
                      </a:endParaRPr>
                    </a:p>
                  </a:txBody>
                  <a:tcPr marL="68580" marR="68580" marT="0" marB="0" anchor="ctr"/>
                </a:tc>
              </a:tr>
              <a:tr h="685908">
                <a:tc>
                  <a:txBody>
                    <a:bodyPr/>
                    <a:lstStyle/>
                    <a:p>
                      <a:pPr marL="0" marR="0">
                        <a:spcBef>
                          <a:spcPts val="0"/>
                        </a:spcBef>
                        <a:spcAft>
                          <a:spcPts val="0"/>
                        </a:spcAft>
                      </a:pPr>
                      <a:r>
                        <a:rPr lang="en-US" sz="1800" i="1" kern="1200">
                          <a:solidFill>
                            <a:srgbClr val="000000"/>
                          </a:solidFill>
                          <a:effectLst/>
                          <a:latin typeface="Calibri"/>
                          <a:ea typeface="Times New Roman"/>
                          <a:cs typeface="Times New Roman"/>
                        </a:rPr>
                        <a:t>Rules appropriate for local conditions &amp; seen as fair</a:t>
                      </a:r>
                      <a:endParaRPr lang="en-US" sz="1800">
                        <a:effectLst/>
                        <a:latin typeface="Calibri"/>
                        <a:ea typeface="Times New Roman"/>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kern="1200" baseline="0" dirty="0" smtClean="0">
                          <a:solidFill>
                            <a:srgbClr val="000000"/>
                          </a:solidFill>
                          <a:effectLst/>
                          <a:latin typeface="+mn-lt"/>
                          <a:ea typeface="Calibri"/>
                          <a:cs typeface="Calibri"/>
                        </a:rPr>
                        <a:t>Programs may need m</a:t>
                      </a:r>
                      <a:r>
                        <a:rPr lang="en-US" sz="1800" kern="1200" dirty="0" smtClean="0">
                          <a:solidFill>
                            <a:srgbClr val="000000"/>
                          </a:solidFill>
                          <a:effectLst/>
                          <a:latin typeface="+mn-lt"/>
                          <a:ea typeface="Calibri"/>
                          <a:cs typeface="Calibri"/>
                        </a:rPr>
                        <a:t>eaningful participation by non-professionals.</a:t>
                      </a:r>
                      <a:endParaRPr lang="en-US" sz="1600" dirty="0" smtClean="0">
                        <a:effectLst/>
                        <a:latin typeface="+mn-lt"/>
                        <a:ea typeface="Calibri"/>
                        <a:cs typeface="Times New Roman"/>
                      </a:endParaRPr>
                    </a:p>
                  </a:txBody>
                  <a:tcPr marL="68580" marR="68580" marT="0" marB="0" anchor="ctr"/>
                </a:tc>
              </a:tr>
              <a:tr h="403150">
                <a:tc>
                  <a:txBody>
                    <a:bodyPr/>
                    <a:lstStyle/>
                    <a:p>
                      <a:pPr marL="0" marR="0">
                        <a:spcBef>
                          <a:spcPts val="0"/>
                        </a:spcBef>
                        <a:spcAft>
                          <a:spcPts val="0"/>
                        </a:spcAft>
                      </a:pPr>
                      <a:r>
                        <a:rPr lang="en-US" sz="1800" i="1" kern="1200">
                          <a:solidFill>
                            <a:srgbClr val="000000"/>
                          </a:solidFill>
                          <a:effectLst/>
                          <a:latin typeface="Calibri"/>
                          <a:ea typeface="Times New Roman"/>
                          <a:cs typeface="Times New Roman"/>
                        </a:rPr>
                        <a:t>Nested enterprises</a:t>
                      </a:r>
                      <a:endParaRPr lang="en-US" sz="18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kern="1200" dirty="0" smtClean="0">
                          <a:solidFill>
                            <a:schemeClr val="dk1"/>
                          </a:solidFill>
                          <a:effectLst/>
                          <a:latin typeface="+mn-lt"/>
                          <a:ea typeface="+mn-ea"/>
                          <a:cs typeface="+mn-cs"/>
                        </a:rPr>
                        <a:t>Focus attention on meaningful, interdependent tasks.</a:t>
                      </a:r>
                      <a:endParaRPr lang="en-US" sz="1600" dirty="0">
                        <a:effectLst/>
                        <a:latin typeface="Calibri"/>
                        <a:ea typeface="Calibri"/>
                        <a:cs typeface="Times New Roman"/>
                      </a:endParaRPr>
                    </a:p>
                  </a:txBody>
                  <a:tcPr marL="68580" marR="68580" marT="0" marB="0" anchor="ctr"/>
                </a:tc>
              </a:tr>
              <a:tr h="685908">
                <a:tc>
                  <a:txBody>
                    <a:bodyPr/>
                    <a:lstStyle/>
                    <a:p>
                      <a:pPr marL="0" marR="0">
                        <a:spcBef>
                          <a:spcPts val="0"/>
                        </a:spcBef>
                        <a:spcAft>
                          <a:spcPts val="0"/>
                        </a:spcAft>
                      </a:pPr>
                      <a:r>
                        <a:rPr lang="en-US" sz="1800" i="1" dirty="0" smtClean="0">
                          <a:effectLst/>
                          <a:latin typeface="+mn-lt"/>
                          <a:ea typeface="Calibri"/>
                          <a:cs typeface="Times New Roman"/>
                        </a:rPr>
                        <a:t>Legitimate leaders</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effectLst/>
                          <a:latin typeface="Calibri"/>
                          <a:ea typeface="Calibri"/>
                          <a:cs typeface="Calibri"/>
                        </a:rPr>
                        <a:t>Give specific individuals </a:t>
                      </a:r>
                      <a:r>
                        <a:rPr lang="en-US" sz="1800" baseline="0" dirty="0" smtClean="0">
                          <a:effectLst/>
                          <a:latin typeface="Calibri"/>
                          <a:ea typeface="Calibri"/>
                          <a:cs typeface="Calibri"/>
                        </a:rPr>
                        <a:t>c</a:t>
                      </a:r>
                      <a:r>
                        <a:rPr lang="en-US" sz="1800" dirty="0" smtClean="0">
                          <a:effectLst/>
                          <a:latin typeface="Calibri"/>
                          <a:ea typeface="Calibri"/>
                          <a:cs typeface="Calibri"/>
                        </a:rPr>
                        <a:t>lear </a:t>
                      </a:r>
                      <a:r>
                        <a:rPr lang="en-US" sz="1800" dirty="0">
                          <a:effectLst/>
                          <a:latin typeface="Calibri"/>
                          <a:ea typeface="Calibri"/>
                          <a:cs typeface="Calibri"/>
                        </a:rPr>
                        <a:t>responsibility for each program </a:t>
                      </a:r>
                      <a:r>
                        <a:rPr lang="en-US" sz="1800" dirty="0" smtClean="0">
                          <a:effectLst/>
                          <a:latin typeface="Calibri"/>
                          <a:ea typeface="Calibri"/>
                          <a:cs typeface="Calibri"/>
                        </a:rPr>
                        <a:t>initiative.</a:t>
                      </a:r>
                      <a:endParaRPr lang="en-US" sz="1600" dirty="0">
                        <a:effectLst/>
                        <a:latin typeface="Calibri"/>
                        <a:ea typeface="Calibri"/>
                        <a:cs typeface="Times New Roman"/>
                      </a:endParaRPr>
                    </a:p>
                  </a:txBody>
                  <a:tcPr marL="68580" marR="68580" marT="0" marB="0" anchor="ctr"/>
                </a:tc>
              </a:tr>
            </a:tbl>
          </a:graphicData>
        </a:graphic>
      </p:graphicFrame>
      <p:sp>
        <p:nvSpPr>
          <p:cNvPr id="5"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56731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4090"/>
            <a:ext cx="8229600" cy="818910"/>
          </a:xfrm>
        </p:spPr>
        <p:txBody>
          <a:bodyPr>
            <a:normAutofit/>
          </a:bodyPr>
          <a:lstStyle/>
          <a:p>
            <a:pPr>
              <a:lnSpc>
                <a:spcPct val="100000"/>
              </a:lnSpc>
            </a:pPr>
            <a:r>
              <a:rPr lang="en-US" sz="3200" dirty="0" smtClean="0"/>
              <a:t>Moving to the Macro-Level</a:t>
            </a:r>
            <a:endParaRPr lang="en-US" sz="3200" dirty="0"/>
          </a:p>
        </p:txBody>
      </p:sp>
      <p:sp>
        <p:nvSpPr>
          <p:cNvPr id="3" name="Content Placeholder 2"/>
          <p:cNvSpPr>
            <a:spLocks noGrp="1"/>
          </p:cNvSpPr>
          <p:nvPr>
            <p:ph idx="1"/>
          </p:nvPr>
        </p:nvSpPr>
        <p:spPr>
          <a:xfrm>
            <a:off x="228600" y="1143000"/>
            <a:ext cx="8686800" cy="4974047"/>
          </a:xfrm>
        </p:spPr>
        <p:txBody>
          <a:bodyPr>
            <a:normAutofit lnSpcReduction="10000"/>
          </a:bodyPr>
          <a:lstStyle/>
          <a:p>
            <a:r>
              <a:rPr lang="en-US" sz="2400" dirty="0"/>
              <a:t>There </a:t>
            </a:r>
            <a:r>
              <a:rPr lang="en-US" sz="2400" dirty="0" smtClean="0"/>
              <a:t>are </a:t>
            </a:r>
            <a:r>
              <a:rPr lang="en-US" sz="2400" u="sng" dirty="0" smtClean="0"/>
              <a:t>multiple </a:t>
            </a:r>
            <a:r>
              <a:rPr lang="en-US" sz="2400" u="sng" dirty="0"/>
              <a:t>commons</a:t>
            </a:r>
            <a:r>
              <a:rPr lang="en-US" sz="2400" dirty="0"/>
              <a:t> </a:t>
            </a:r>
            <a:r>
              <a:rPr lang="en-US" sz="2400" dirty="0" smtClean="0"/>
              <a:t>within the  health care sector. </a:t>
            </a:r>
            <a:endParaRPr lang="en-US" sz="2400" dirty="0"/>
          </a:p>
          <a:p>
            <a:pPr lvl="0"/>
            <a:r>
              <a:rPr lang="en-US" sz="2400" dirty="0">
                <a:solidFill>
                  <a:prstClr val="black"/>
                </a:solidFill>
              </a:rPr>
              <a:t>At the </a:t>
            </a:r>
            <a:r>
              <a:rPr lang="en-US" sz="2400" u="sng" dirty="0">
                <a:solidFill>
                  <a:prstClr val="black"/>
                </a:solidFill>
              </a:rPr>
              <a:t>macro-level</a:t>
            </a:r>
            <a:r>
              <a:rPr lang="en-US" sz="2400" dirty="0">
                <a:solidFill>
                  <a:prstClr val="black"/>
                </a:solidFill>
              </a:rPr>
              <a:t>, a </a:t>
            </a:r>
            <a:r>
              <a:rPr lang="en-US" sz="2400" u="sng" dirty="0">
                <a:solidFill>
                  <a:prstClr val="black"/>
                </a:solidFill>
              </a:rPr>
              <a:t>health commons</a:t>
            </a:r>
            <a:r>
              <a:rPr lang="en-US" sz="2400" dirty="0">
                <a:solidFill>
                  <a:prstClr val="black"/>
                </a:solidFill>
              </a:rPr>
              <a:t> encompasses the </a:t>
            </a:r>
            <a:r>
              <a:rPr lang="en-US" sz="2400" dirty="0" smtClean="0">
                <a:solidFill>
                  <a:prstClr val="black"/>
                </a:solidFill>
              </a:rPr>
              <a:t>broad </a:t>
            </a:r>
            <a:r>
              <a:rPr lang="en-US" sz="2400" dirty="0">
                <a:solidFill>
                  <a:prstClr val="black"/>
                </a:solidFill>
              </a:rPr>
              <a:t>array of physical, financial, human, and social capital relevant to health care and/or population health.</a:t>
            </a:r>
          </a:p>
          <a:p>
            <a:pPr marL="342900" lvl="1" indent="-342900">
              <a:buFont typeface="Arial" pitchFamily="34" charset="0"/>
              <a:buChar char="•"/>
            </a:pPr>
            <a:r>
              <a:rPr lang="en-US" sz="2400" dirty="0" smtClean="0"/>
              <a:t>By </a:t>
            </a:r>
            <a:r>
              <a:rPr lang="en-US" sz="2400" u="sng" dirty="0" smtClean="0"/>
              <a:t>shared stewardship </a:t>
            </a:r>
            <a:r>
              <a:rPr lang="en-US" sz="2400" dirty="0" smtClean="0"/>
              <a:t>we mean the collective management of a community’s resources so as to make the most effective use of those resources for the benefit of that community.  </a:t>
            </a:r>
          </a:p>
          <a:p>
            <a:r>
              <a:rPr lang="en-US" sz="2400" dirty="0" smtClean="0"/>
              <a:t>Shared stewardship can take place in different ways, from </a:t>
            </a:r>
            <a:r>
              <a:rPr lang="en-US" sz="2400" u="sng" dirty="0" smtClean="0"/>
              <a:t>informal coordination</a:t>
            </a:r>
            <a:r>
              <a:rPr lang="en-US" sz="2400" dirty="0" smtClean="0"/>
              <a:t> to </a:t>
            </a:r>
            <a:r>
              <a:rPr lang="en-US" sz="2400" u="sng" dirty="0" smtClean="0"/>
              <a:t>fully integrated systems</a:t>
            </a:r>
            <a:r>
              <a:rPr lang="en-US" sz="2400" dirty="0" smtClean="0"/>
              <a:t>. </a:t>
            </a:r>
          </a:p>
          <a:p>
            <a:r>
              <a:rPr lang="en-US" sz="2400" dirty="0" smtClean="0"/>
              <a:t>Collaboration typically begins with relatively small projects, and over time it may grow to cover more complicated issues.</a:t>
            </a:r>
          </a:p>
          <a:p>
            <a:r>
              <a:rPr lang="en-US" sz="2400" dirty="0" smtClean="0"/>
              <a:t>The </a:t>
            </a:r>
            <a:r>
              <a:rPr lang="en-US" sz="2400" u="sng" dirty="0" smtClean="0"/>
              <a:t>challenges</a:t>
            </a:r>
            <a:r>
              <a:rPr lang="en-US" sz="2400" dirty="0" smtClean="0"/>
              <a:t> faced by different regions tend to be more similar than their responses. </a:t>
            </a:r>
          </a:p>
          <a:p>
            <a:endParaRPr lang="en-US" sz="2400" dirty="0" smtClean="0"/>
          </a:p>
        </p:txBody>
      </p:sp>
      <p:sp>
        <p:nvSpPr>
          <p:cNvPr id="4"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430772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437909"/>
          </a:xfrm>
        </p:spPr>
        <p:txBody>
          <a:bodyPr>
            <a:noAutofit/>
          </a:bodyPr>
          <a:lstStyle/>
          <a:p>
            <a:r>
              <a:rPr lang="en-US" sz="2400" dirty="0" smtClean="0"/>
              <a:t>Design Principles for Shared Stewardship of the Macro-Commons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4905064"/>
              </p:ext>
            </p:extLst>
          </p:nvPr>
        </p:nvGraphicFramePr>
        <p:xfrm>
          <a:off x="381000" y="685800"/>
          <a:ext cx="8305800" cy="5640832"/>
        </p:xfrm>
        <a:graphic>
          <a:graphicData uri="http://schemas.openxmlformats.org/drawingml/2006/table">
            <a:tbl>
              <a:tblPr firstRow="1" bandRow="1">
                <a:tableStyleId>{5C22544A-7EE6-4342-B048-85BDC9FD1C3A}</a:tableStyleId>
              </a:tblPr>
              <a:tblGrid>
                <a:gridCol w="1981200"/>
                <a:gridCol w="3002280"/>
                <a:gridCol w="3322320"/>
              </a:tblGrid>
              <a:tr h="370840">
                <a:tc>
                  <a:txBody>
                    <a:bodyPr/>
                    <a:lstStyle/>
                    <a:p>
                      <a:pPr marL="0" marR="0" algn="ctr">
                        <a:spcBef>
                          <a:spcPts val="0"/>
                        </a:spcBef>
                        <a:spcAft>
                          <a:spcPts val="0"/>
                        </a:spcAft>
                      </a:pPr>
                      <a:r>
                        <a:rPr lang="en-US" sz="1600" b="1" dirty="0" smtClean="0">
                          <a:effectLst/>
                          <a:latin typeface="Calibri"/>
                          <a:ea typeface="Calibri"/>
                          <a:cs typeface="Times New Roman"/>
                        </a:rPr>
                        <a:t>Original</a:t>
                      </a:r>
                      <a:endParaRPr lang="en-US" sz="1600" dirty="0">
                        <a:effectLst/>
                        <a:latin typeface="Calibri"/>
                        <a:ea typeface="Calibri"/>
                        <a:cs typeface="Times New Roman"/>
                      </a:endParaRPr>
                    </a:p>
                  </a:txBody>
                  <a:tcPr marL="68580" marR="68580" marT="0" marB="0" anchor="ctr" anchorCtr="1"/>
                </a:tc>
                <a:tc>
                  <a:txBody>
                    <a:bodyPr/>
                    <a:lstStyle/>
                    <a:p>
                      <a:pPr marL="0" marR="0" algn="ctr">
                        <a:spcBef>
                          <a:spcPts val="0"/>
                        </a:spcBef>
                        <a:spcAft>
                          <a:spcPts val="0"/>
                        </a:spcAft>
                      </a:pPr>
                      <a:r>
                        <a:rPr lang="en-US" sz="1600" dirty="0" smtClean="0">
                          <a:effectLst/>
                          <a:latin typeface="Calibri"/>
                          <a:ea typeface="Calibri"/>
                          <a:cs typeface="Times New Roman"/>
                        </a:rPr>
                        <a:t>Regional</a:t>
                      </a:r>
                      <a:r>
                        <a:rPr lang="en-US" sz="1600" baseline="0" dirty="0" smtClean="0">
                          <a:effectLst/>
                          <a:latin typeface="Calibri"/>
                          <a:ea typeface="Calibri"/>
                          <a:cs typeface="Times New Roman"/>
                        </a:rPr>
                        <a:t> Stewards (informal)</a:t>
                      </a:r>
                      <a:endParaRPr lang="en-US" sz="1600" dirty="0">
                        <a:effectLst/>
                        <a:latin typeface="Calibri"/>
                        <a:ea typeface="Calibri"/>
                        <a:cs typeface="Times New Roman"/>
                      </a:endParaRPr>
                    </a:p>
                  </a:txBody>
                  <a:tcPr marL="68580" marR="68580" marT="0" marB="0" anchor="ctr" anchorCtr="1"/>
                </a:tc>
                <a:tc>
                  <a:txBody>
                    <a:bodyPr/>
                    <a:lstStyle/>
                    <a:p>
                      <a:pPr marL="0" marR="0" algn="ctr">
                        <a:spcBef>
                          <a:spcPts val="0"/>
                        </a:spcBef>
                        <a:spcAft>
                          <a:spcPts val="0"/>
                        </a:spcAft>
                      </a:pPr>
                      <a:r>
                        <a:rPr lang="en-US" sz="1600" dirty="0" smtClean="0">
                          <a:effectLst/>
                          <a:latin typeface="Calibri"/>
                          <a:ea typeface="Calibri"/>
                          <a:cs typeface="Times New Roman"/>
                        </a:rPr>
                        <a:t>Regional Stewards (integrated)</a:t>
                      </a:r>
                      <a:endParaRPr lang="en-US" sz="1600" dirty="0">
                        <a:effectLst/>
                        <a:latin typeface="Calibri"/>
                        <a:ea typeface="Calibri"/>
                        <a:cs typeface="Times New Roman"/>
                      </a:endParaRPr>
                    </a:p>
                  </a:txBody>
                  <a:tcPr marL="68580" marR="68580" marT="0" marB="0" anchor="ctr" anchorCtr="1"/>
                </a:tc>
              </a:tr>
              <a:tr h="370840">
                <a:tc>
                  <a:txBody>
                    <a:bodyPr/>
                    <a:lstStyle/>
                    <a:p>
                      <a:pPr marL="0" marR="0">
                        <a:spcBef>
                          <a:spcPts val="0"/>
                        </a:spcBef>
                        <a:spcAft>
                          <a:spcPts val="0"/>
                        </a:spcAft>
                      </a:pPr>
                      <a:r>
                        <a:rPr lang="en-US" sz="1600" i="1" dirty="0">
                          <a:effectLst/>
                          <a:latin typeface="Calibri"/>
                          <a:ea typeface="Calibri"/>
                          <a:cs typeface="Times New Roman"/>
                        </a:rPr>
                        <a:t>Long-Time </a:t>
                      </a:r>
                      <a:r>
                        <a:rPr lang="en-US" sz="1600" i="1" dirty="0" smtClean="0">
                          <a:effectLst/>
                          <a:latin typeface="Calibri"/>
                          <a:ea typeface="Calibri"/>
                          <a:cs typeface="Times New Roman"/>
                        </a:rPr>
                        <a:t>Horizon</a:t>
                      </a:r>
                      <a:endParaRPr lang="en-US" sz="16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Calibri"/>
                          <a:ea typeface="Calibri"/>
                          <a:cs typeface="Calibri"/>
                        </a:rPr>
                        <a:t>Share high aspirations for transformational change</a:t>
                      </a:r>
                      <a:r>
                        <a:rPr lang="en-US" sz="1400" dirty="0">
                          <a:effectLst/>
                          <a:latin typeface="Calibri"/>
                          <a:ea typeface="Calibri"/>
                          <a:cs typeface="Calibri"/>
                        </a:rPr>
                        <a:t> </a:t>
                      </a:r>
                      <a:r>
                        <a:rPr lang="en-US" sz="1400" dirty="0" smtClean="0">
                          <a:effectLst/>
                          <a:latin typeface="Calibri"/>
                          <a:ea typeface="Calibri"/>
                          <a:cs typeface="Calibri"/>
                        </a:rPr>
                        <a:t>.</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latin typeface="Calibri"/>
                          <a:ea typeface="Calibri"/>
                          <a:cs typeface="Calibri"/>
                        </a:rPr>
                        <a:t>Credible buy-in from key local leaders and corporate </a:t>
                      </a:r>
                      <a:r>
                        <a:rPr lang="en-US" sz="1400" dirty="0" smtClean="0">
                          <a:effectLst/>
                          <a:latin typeface="Calibri"/>
                          <a:ea typeface="Calibri"/>
                          <a:cs typeface="Calibri"/>
                        </a:rPr>
                        <a:t>executives.</a:t>
                      </a:r>
                      <a:endParaRPr lang="en-US" sz="18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pPr>
                      <a:r>
                        <a:rPr lang="en-US" sz="1600" i="1" dirty="0">
                          <a:effectLst/>
                          <a:latin typeface="Calibri"/>
                          <a:ea typeface="Calibri"/>
                          <a:cs typeface="Times New Roman"/>
                        </a:rPr>
                        <a:t>Clear Boundaries </a:t>
                      </a:r>
                      <a:r>
                        <a:rPr lang="en-US" sz="1600" i="1" dirty="0" smtClean="0">
                          <a:effectLst/>
                          <a:latin typeface="Calibri"/>
                          <a:ea typeface="Calibri"/>
                          <a:cs typeface="Times New Roman"/>
                        </a:rPr>
                        <a:t>(system)</a:t>
                      </a:r>
                      <a:endParaRPr lang="en-US" sz="16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Calibri"/>
                          <a:ea typeface="Calibri"/>
                          <a:cs typeface="Calibri"/>
                        </a:rPr>
                        <a:t>Form a real team of diverse stakeholders: bounded and stable group (few absences, substitutes)</a:t>
                      </a:r>
                      <a:r>
                        <a:rPr lang="en-US" sz="1400" kern="1200" dirty="0">
                          <a:effectLst/>
                          <a:latin typeface="Calibri"/>
                          <a:ea typeface="Calibri"/>
                          <a:cs typeface="Calibri"/>
                        </a:rPr>
                        <a:t> </a:t>
                      </a:r>
                      <a:r>
                        <a:rPr lang="en-US" sz="1400" kern="1200" dirty="0" smtClean="0">
                          <a:effectLst/>
                          <a:latin typeface="Calibri"/>
                          <a:ea typeface="Calibri"/>
                          <a:cs typeface="Calibri"/>
                        </a:rPr>
                        <a:t>.</a:t>
                      </a:r>
                      <a:endParaRPr lang="en-US" sz="18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Calibri"/>
                          <a:ea typeface="Calibri"/>
                          <a:cs typeface="Calibri"/>
                        </a:rPr>
                        <a:t>Key providers, payers, and public health officials are all actively </a:t>
                      </a:r>
                      <a:r>
                        <a:rPr lang="en-US" sz="1400" kern="1200" dirty="0" smtClean="0">
                          <a:solidFill>
                            <a:srgbClr val="000000"/>
                          </a:solidFill>
                          <a:effectLst/>
                          <a:latin typeface="Calibri"/>
                          <a:ea typeface="Calibri"/>
                          <a:cs typeface="Calibri"/>
                        </a:rPr>
                        <a:t>engaged; keep adding new partners whenever needed.</a:t>
                      </a:r>
                      <a:endParaRPr lang="en-US" sz="18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pPr>
                      <a:r>
                        <a:rPr lang="en-US" sz="1600" i="1" dirty="0" smtClean="0">
                          <a:effectLst/>
                          <a:latin typeface="Calibri"/>
                          <a:ea typeface="Calibri"/>
                          <a:cs typeface="Times New Roman"/>
                        </a:rPr>
                        <a:t>Autonomy (capacity)</a:t>
                      </a:r>
                      <a:endParaRPr lang="en-US" sz="16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Calibri"/>
                          <a:ea typeface="Calibri"/>
                          <a:cs typeface="Calibri"/>
                        </a:rPr>
                        <a:t>Build on existing stock of social </a:t>
                      </a:r>
                      <a:r>
                        <a:rPr lang="en-US" sz="1400" kern="1200" dirty="0" smtClean="0">
                          <a:solidFill>
                            <a:srgbClr val="000000"/>
                          </a:solidFill>
                          <a:effectLst/>
                          <a:latin typeface="Calibri"/>
                          <a:ea typeface="Calibri"/>
                          <a:cs typeface="Calibri"/>
                        </a:rPr>
                        <a:t>capital.</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400" kern="1200" dirty="0">
                          <a:solidFill>
                            <a:srgbClr val="000000"/>
                          </a:solidFill>
                          <a:effectLst/>
                          <a:latin typeface="Calibri"/>
                          <a:ea typeface="Times New Roman"/>
                          <a:cs typeface="Times New Roman"/>
                        </a:rPr>
                        <a:t>Assert local ownership of health care delivery </a:t>
                      </a:r>
                      <a:r>
                        <a:rPr lang="en-US" sz="1400" kern="1200" dirty="0" smtClean="0">
                          <a:solidFill>
                            <a:srgbClr val="000000"/>
                          </a:solidFill>
                          <a:effectLst/>
                          <a:latin typeface="Calibri"/>
                          <a:ea typeface="Times New Roman"/>
                          <a:cs typeface="Times New Roman"/>
                        </a:rPr>
                        <a:t>system.</a:t>
                      </a:r>
                      <a:endParaRPr lang="en-US" sz="1800" dirty="0">
                        <a:effectLst/>
                        <a:latin typeface="Calibri"/>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600" i="1" kern="1200" dirty="0">
                          <a:solidFill>
                            <a:srgbClr val="000000"/>
                          </a:solidFill>
                          <a:effectLst/>
                          <a:latin typeface="Calibri"/>
                          <a:ea typeface="Times New Roman"/>
                          <a:cs typeface="Times New Roman"/>
                        </a:rPr>
                        <a:t>Participation in rule-making</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dirty="0">
                          <a:effectLst/>
                          <a:latin typeface="Calibri"/>
                          <a:ea typeface="Calibri"/>
                          <a:cs typeface="Calibri"/>
                        </a:rPr>
                        <a:t>Beginnings matter; establish norms of open discussion </a:t>
                      </a:r>
                      <a:r>
                        <a:rPr lang="en-US" sz="1400" kern="1200" dirty="0" smtClean="0">
                          <a:effectLst/>
                          <a:latin typeface="Calibri"/>
                          <a:ea typeface="Calibri"/>
                          <a:cs typeface="Calibri"/>
                        </a:rPr>
                        <a:t>early in process.</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400" kern="1200">
                          <a:effectLst/>
                          <a:latin typeface="Calibri"/>
                          <a:ea typeface="Times New Roman"/>
                          <a:cs typeface="Times New Roman"/>
                        </a:rPr>
                        <a:t>Build and reinforce trust that discussions remain confidential.</a:t>
                      </a:r>
                      <a:endParaRPr lang="en-US" sz="1800">
                        <a:effectLst/>
                        <a:latin typeface="Calibri"/>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600" i="1" kern="1200" dirty="0" smtClean="0">
                          <a:solidFill>
                            <a:srgbClr val="000000"/>
                          </a:solidFill>
                          <a:effectLst/>
                          <a:latin typeface="Calibri"/>
                          <a:ea typeface="Times New Roman"/>
                          <a:cs typeface="Times New Roman"/>
                        </a:rPr>
                        <a:t>Monitoring</a:t>
                      </a:r>
                      <a:endParaRPr lang="en-US" sz="1600" dirty="0">
                        <a:effectLst/>
                        <a:latin typeface="Calibri"/>
                        <a:ea typeface="Times New Roman"/>
                        <a:cs typeface="Times New Roman"/>
                      </a:endParaRPr>
                    </a:p>
                  </a:txBody>
                  <a:tcPr marL="68580" marR="68580" marT="0" marB="0" anchor="ctr"/>
                </a:tc>
                <a:tc>
                  <a:txBody>
                    <a:bodyPr/>
                    <a:lstStyle/>
                    <a:p>
                      <a:pPr marL="0" marR="0">
                        <a:spcBef>
                          <a:spcPts val="0"/>
                        </a:spcBef>
                        <a:spcAft>
                          <a:spcPts val="0"/>
                        </a:spcAft>
                      </a:pPr>
                      <a:r>
                        <a:rPr lang="en-US" sz="1400" kern="1200" dirty="0" smtClean="0">
                          <a:solidFill>
                            <a:srgbClr val="000000"/>
                          </a:solidFill>
                          <a:effectLst/>
                          <a:latin typeface="Calibri"/>
                          <a:ea typeface="Times New Roman"/>
                          <a:cs typeface="Times New Roman"/>
                        </a:rPr>
                        <a:t>Begin to collect </a:t>
                      </a:r>
                      <a:r>
                        <a:rPr lang="en-US" sz="1400" kern="1200" dirty="0">
                          <a:solidFill>
                            <a:srgbClr val="000000"/>
                          </a:solidFill>
                          <a:effectLst/>
                          <a:latin typeface="Calibri"/>
                          <a:ea typeface="Times New Roman"/>
                          <a:cs typeface="Times New Roman"/>
                        </a:rPr>
                        <a:t>data systematically and share widely. </a:t>
                      </a:r>
                      <a:endParaRPr lang="en-US" sz="1800" dirty="0">
                        <a:effectLst/>
                        <a:latin typeface="Calibri"/>
                        <a:ea typeface="Times New Roman"/>
                        <a:cs typeface="Times New Roman"/>
                      </a:endParaRPr>
                    </a:p>
                  </a:txBody>
                  <a:tcPr marL="68580" marR="68580" marT="0" marB="0" anchor="ctr"/>
                </a:tc>
                <a:tc>
                  <a:txBody>
                    <a:bodyPr/>
                    <a:lstStyle/>
                    <a:p>
                      <a:pPr marL="0" marR="0">
                        <a:spcBef>
                          <a:spcPts val="0"/>
                        </a:spcBef>
                        <a:spcAft>
                          <a:spcPts val="0"/>
                        </a:spcAft>
                      </a:pPr>
                      <a:r>
                        <a:rPr lang="en-US" sz="1400" kern="1200" dirty="0">
                          <a:solidFill>
                            <a:srgbClr val="000000"/>
                          </a:solidFill>
                          <a:effectLst/>
                          <a:latin typeface="Calibri"/>
                          <a:ea typeface="Times New Roman"/>
                          <a:cs typeface="Times New Roman"/>
                        </a:rPr>
                        <a:t>Regular assessment of community needs and </a:t>
                      </a:r>
                      <a:r>
                        <a:rPr lang="en-US" sz="1400" kern="1200" dirty="0" smtClean="0">
                          <a:solidFill>
                            <a:srgbClr val="000000"/>
                          </a:solidFill>
                          <a:effectLst/>
                          <a:latin typeface="Calibri"/>
                          <a:ea typeface="Times New Roman"/>
                          <a:cs typeface="Times New Roman"/>
                        </a:rPr>
                        <a:t>capacities.</a:t>
                      </a:r>
                      <a:endParaRPr lang="en-US" sz="1800" dirty="0">
                        <a:effectLst/>
                        <a:latin typeface="Calibri"/>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600" i="1" kern="1200" dirty="0">
                          <a:solidFill>
                            <a:srgbClr val="000000"/>
                          </a:solidFill>
                          <a:effectLst/>
                          <a:latin typeface="Calibri"/>
                          <a:ea typeface="Times New Roman"/>
                          <a:cs typeface="Times New Roman"/>
                        </a:rPr>
                        <a:t>Graduated </a:t>
                      </a:r>
                      <a:r>
                        <a:rPr lang="en-US" sz="1600" i="1" kern="1200" dirty="0" smtClean="0">
                          <a:solidFill>
                            <a:srgbClr val="000000"/>
                          </a:solidFill>
                          <a:effectLst/>
                          <a:latin typeface="Calibri"/>
                          <a:ea typeface="Times New Roman"/>
                          <a:cs typeface="Times New Roman"/>
                        </a:rPr>
                        <a:t>Sanctions</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dirty="0" smtClean="0">
                          <a:solidFill>
                            <a:srgbClr val="000000"/>
                          </a:solidFill>
                          <a:effectLst/>
                          <a:latin typeface="+mn-lt"/>
                          <a:ea typeface="Calibri"/>
                          <a:cs typeface="Calibri"/>
                        </a:rPr>
                        <a:t>Hold parties accountable but allow resets and re-starts, out of respect for divergent missions of stakeholders.</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400" kern="1200" dirty="0">
                          <a:solidFill>
                            <a:srgbClr val="000000"/>
                          </a:solidFill>
                          <a:effectLst/>
                          <a:latin typeface="Calibri"/>
                          <a:ea typeface="Times New Roman"/>
                          <a:cs typeface="Times New Roman"/>
                        </a:rPr>
                        <a:t>Make allowances for </a:t>
                      </a:r>
                      <a:r>
                        <a:rPr lang="en-US" sz="1400" kern="1200" dirty="0" smtClean="0">
                          <a:solidFill>
                            <a:srgbClr val="000000"/>
                          </a:solidFill>
                          <a:effectLst/>
                          <a:latin typeface="Calibri"/>
                          <a:ea typeface="Times New Roman"/>
                          <a:cs typeface="Times New Roman"/>
                        </a:rPr>
                        <a:t>constraints</a:t>
                      </a:r>
                      <a:r>
                        <a:rPr lang="en-US" sz="1400" kern="1200" baseline="0" dirty="0" smtClean="0">
                          <a:solidFill>
                            <a:srgbClr val="000000"/>
                          </a:solidFill>
                          <a:effectLst/>
                          <a:latin typeface="Calibri"/>
                          <a:ea typeface="Times New Roman"/>
                          <a:cs typeface="Times New Roman"/>
                        </a:rPr>
                        <a:t> on </a:t>
                      </a:r>
                      <a:r>
                        <a:rPr lang="en-US" sz="1400" kern="1200" dirty="0" smtClean="0">
                          <a:solidFill>
                            <a:srgbClr val="000000"/>
                          </a:solidFill>
                          <a:effectLst/>
                          <a:latin typeface="Calibri"/>
                          <a:ea typeface="Times New Roman"/>
                          <a:cs typeface="Times New Roman"/>
                        </a:rPr>
                        <a:t>local </a:t>
                      </a:r>
                      <a:r>
                        <a:rPr lang="en-US" sz="1400" kern="1200" dirty="0">
                          <a:solidFill>
                            <a:srgbClr val="000000"/>
                          </a:solidFill>
                          <a:effectLst/>
                          <a:latin typeface="Calibri"/>
                          <a:ea typeface="Times New Roman"/>
                          <a:cs typeface="Times New Roman"/>
                        </a:rPr>
                        <a:t>stakeholders </a:t>
                      </a:r>
                      <a:r>
                        <a:rPr lang="en-US" sz="1400" kern="1200" dirty="0" smtClean="0">
                          <a:solidFill>
                            <a:srgbClr val="000000"/>
                          </a:solidFill>
                          <a:effectLst/>
                          <a:latin typeface="Calibri"/>
                          <a:ea typeface="Times New Roman"/>
                          <a:cs typeface="Times New Roman"/>
                        </a:rPr>
                        <a:t>in </a:t>
                      </a:r>
                      <a:r>
                        <a:rPr lang="en-US" sz="1400" kern="1200" dirty="0">
                          <a:solidFill>
                            <a:srgbClr val="000000"/>
                          </a:solidFill>
                          <a:effectLst/>
                          <a:latin typeface="Calibri"/>
                          <a:ea typeface="Times New Roman"/>
                          <a:cs typeface="Times New Roman"/>
                        </a:rPr>
                        <a:t>consolidated systems.</a:t>
                      </a:r>
                      <a:endParaRPr lang="en-US" sz="1800" dirty="0">
                        <a:effectLst/>
                        <a:latin typeface="Calibri"/>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600" i="1" kern="1200" dirty="0">
                          <a:solidFill>
                            <a:srgbClr val="000000"/>
                          </a:solidFill>
                          <a:effectLst/>
                          <a:latin typeface="Calibri"/>
                          <a:ea typeface="Times New Roman"/>
                          <a:cs typeface="Times New Roman"/>
                        </a:rPr>
                        <a:t>Dispute Resolution</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a:solidFill>
                            <a:srgbClr val="000000"/>
                          </a:solidFill>
                          <a:effectLst/>
                          <a:latin typeface="Calibri"/>
                          <a:ea typeface="Calibri"/>
                          <a:cs typeface="Calibri"/>
                        </a:rPr>
                        <a:t>Discuss fairness concerns openly and respectfully.</a:t>
                      </a:r>
                      <a:endParaRPr lang="en-US" sz="180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400" kern="1200">
                          <a:solidFill>
                            <a:srgbClr val="000000"/>
                          </a:solidFill>
                          <a:effectLst/>
                          <a:latin typeface="Calibri"/>
                          <a:ea typeface="Times New Roman"/>
                          <a:cs typeface="Times New Roman"/>
                        </a:rPr>
                        <a:t>Resolve conflicts internally, avoid politicization of disputes.</a:t>
                      </a:r>
                      <a:endParaRPr lang="en-US" sz="1800">
                        <a:effectLst/>
                        <a:latin typeface="Calibri"/>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600" i="1" kern="1200" dirty="0">
                          <a:solidFill>
                            <a:srgbClr val="000000"/>
                          </a:solidFill>
                          <a:effectLst/>
                          <a:latin typeface="Calibri"/>
                          <a:ea typeface="Times New Roman"/>
                          <a:cs typeface="Times New Roman"/>
                        </a:rPr>
                        <a:t>Rules </a:t>
                      </a:r>
                      <a:r>
                        <a:rPr lang="en-US" sz="1600" i="1" kern="1200" dirty="0" smtClean="0">
                          <a:solidFill>
                            <a:srgbClr val="000000"/>
                          </a:solidFill>
                          <a:effectLst/>
                          <a:latin typeface="Calibri"/>
                          <a:ea typeface="Times New Roman"/>
                          <a:cs typeface="Times New Roman"/>
                        </a:rPr>
                        <a:t>appropriate locally &amp; </a:t>
                      </a:r>
                      <a:r>
                        <a:rPr lang="en-US" sz="1600" i="1" kern="1200" dirty="0">
                          <a:solidFill>
                            <a:srgbClr val="000000"/>
                          </a:solidFill>
                          <a:effectLst/>
                          <a:latin typeface="Calibri"/>
                          <a:ea typeface="Times New Roman"/>
                          <a:cs typeface="Times New Roman"/>
                        </a:rPr>
                        <a:t>seen as fair</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a:solidFill>
                            <a:srgbClr val="000000"/>
                          </a:solidFill>
                          <a:effectLst/>
                          <a:latin typeface="Calibri"/>
                          <a:ea typeface="Calibri"/>
                          <a:cs typeface="Calibri"/>
                        </a:rPr>
                        <a:t>Prioritize specific and achievable goals to build momentum.</a:t>
                      </a:r>
                      <a:endParaRPr lang="en-US" sz="180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400" kern="1200" dirty="0">
                          <a:solidFill>
                            <a:srgbClr val="000000"/>
                          </a:solidFill>
                          <a:effectLst/>
                          <a:latin typeface="Calibri"/>
                          <a:ea typeface="Times New Roman"/>
                          <a:cs typeface="Times New Roman"/>
                        </a:rPr>
                        <a:t>Reinvest shared savings on further </a:t>
                      </a:r>
                      <a:r>
                        <a:rPr lang="en-US" sz="1400" kern="1200" dirty="0" smtClean="0">
                          <a:solidFill>
                            <a:srgbClr val="000000"/>
                          </a:solidFill>
                          <a:effectLst/>
                          <a:latin typeface="Calibri"/>
                          <a:ea typeface="Times New Roman"/>
                          <a:cs typeface="Times New Roman"/>
                        </a:rPr>
                        <a:t>improvements.</a:t>
                      </a:r>
                      <a:endParaRPr lang="en-US" sz="1800" dirty="0">
                        <a:effectLst/>
                        <a:latin typeface="Calibri"/>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600" i="1" kern="1200" dirty="0">
                          <a:solidFill>
                            <a:srgbClr val="000000"/>
                          </a:solidFill>
                          <a:effectLst/>
                          <a:latin typeface="Calibri"/>
                          <a:ea typeface="Times New Roman"/>
                          <a:cs typeface="Times New Roman"/>
                        </a:rPr>
                        <a:t>Nested enterprises</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a:ea typeface="Calibri"/>
                          <a:cs typeface="Calibri"/>
                        </a:rPr>
                        <a:t>Neighborhood-initiated programs should be encouraged. </a:t>
                      </a:r>
                      <a:endParaRPr lang="en-US" sz="18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latin typeface="Calibri"/>
                          <a:ea typeface="Calibri"/>
                          <a:cs typeface="Calibri"/>
                        </a:rPr>
                        <a:t>Focus on filling in remaining gaps in coverage or </a:t>
                      </a:r>
                      <a:r>
                        <a:rPr lang="en-US" sz="1400" dirty="0" smtClean="0">
                          <a:effectLst/>
                          <a:latin typeface="Calibri"/>
                          <a:ea typeface="Calibri"/>
                          <a:cs typeface="Calibri"/>
                        </a:rPr>
                        <a:t>evaluation.</a:t>
                      </a:r>
                      <a:endParaRPr lang="en-US" sz="1800" dirty="0">
                        <a:effectLst/>
                        <a:latin typeface="Calibri"/>
                        <a:ea typeface="Calibri"/>
                        <a:cs typeface="Times New Roman"/>
                      </a:endParaRPr>
                    </a:p>
                  </a:txBody>
                  <a:tcPr marL="68580" marR="68580" marT="0" marB="0" anchor="ctr"/>
                </a:tc>
              </a:tr>
              <a:tr h="370840">
                <a:tc>
                  <a:txBody>
                    <a:bodyPr/>
                    <a:lstStyle/>
                    <a:p>
                      <a:pPr marL="0" marR="0">
                        <a:spcBef>
                          <a:spcPts val="0"/>
                        </a:spcBef>
                        <a:spcAft>
                          <a:spcPts val="0"/>
                        </a:spcAft>
                      </a:pPr>
                      <a:r>
                        <a:rPr lang="en-US" sz="1600" i="1" dirty="0" smtClean="0">
                          <a:effectLst/>
                          <a:latin typeface="+mn-lt"/>
                          <a:ea typeface="Calibri"/>
                          <a:cs typeface="Times New Roman"/>
                        </a:rPr>
                        <a:t>Legitimate leaders</a:t>
                      </a:r>
                      <a:endParaRPr lang="en-US" sz="16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kern="1200" dirty="0">
                          <a:solidFill>
                            <a:srgbClr val="000000"/>
                          </a:solidFill>
                          <a:effectLst/>
                          <a:latin typeface="Calibri"/>
                          <a:ea typeface="Calibri"/>
                          <a:cs typeface="Calibri"/>
                        </a:rPr>
                        <a:t>Convener and sponsors need moral </a:t>
                      </a:r>
                      <a:r>
                        <a:rPr lang="en-US" sz="1400" kern="1200" dirty="0" smtClean="0">
                          <a:solidFill>
                            <a:srgbClr val="000000"/>
                          </a:solidFill>
                          <a:effectLst/>
                          <a:latin typeface="Calibri"/>
                          <a:ea typeface="Calibri"/>
                          <a:cs typeface="Calibri"/>
                        </a:rPr>
                        <a:t>authority.</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400" kern="1200" dirty="0">
                          <a:solidFill>
                            <a:srgbClr val="000000"/>
                          </a:solidFill>
                          <a:effectLst/>
                          <a:latin typeface="Calibri"/>
                          <a:ea typeface="Times New Roman"/>
                          <a:cs typeface="Times New Roman"/>
                        </a:rPr>
                        <a:t>Public views decision procedures as accountable and </a:t>
                      </a:r>
                      <a:r>
                        <a:rPr lang="en-US" sz="1400" kern="1200" dirty="0" smtClean="0">
                          <a:solidFill>
                            <a:srgbClr val="000000"/>
                          </a:solidFill>
                          <a:effectLst/>
                          <a:latin typeface="Calibri"/>
                          <a:ea typeface="Times New Roman"/>
                          <a:cs typeface="Times New Roman"/>
                        </a:rPr>
                        <a:t>inclusive.</a:t>
                      </a:r>
                      <a:endParaRPr lang="en-US" sz="1800" dirty="0">
                        <a:effectLst/>
                        <a:latin typeface="Calibri"/>
                        <a:ea typeface="Times New Roman"/>
                        <a:cs typeface="Times New Roman"/>
                      </a:endParaRPr>
                    </a:p>
                  </a:txBody>
                  <a:tcPr marL="68580" marR="68580" marT="0" marB="0" anchor="ctr"/>
                </a:tc>
              </a:tr>
            </a:tbl>
          </a:graphicData>
        </a:graphic>
      </p:graphicFrame>
      <p:sp>
        <p:nvSpPr>
          <p:cNvPr id="5"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568092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Enabling Conditions for Regional Stewardship</a:t>
            </a:r>
            <a:endParaRPr lang="en-US" sz="2800" dirty="0"/>
          </a:p>
        </p:txBody>
      </p:sp>
      <p:sp>
        <p:nvSpPr>
          <p:cNvPr id="5" name="Content Placeholder 4"/>
          <p:cNvSpPr>
            <a:spLocks noGrp="1"/>
          </p:cNvSpPr>
          <p:nvPr>
            <p:ph sz="half" idx="1"/>
          </p:nvPr>
        </p:nvSpPr>
        <p:spPr>
          <a:xfrm>
            <a:off x="457200" y="1143000"/>
            <a:ext cx="3810000" cy="4983163"/>
          </a:xfrm>
        </p:spPr>
        <p:txBody>
          <a:bodyPr>
            <a:normAutofit fontScale="85000" lnSpcReduction="10000"/>
          </a:bodyPr>
          <a:lstStyle/>
          <a:p>
            <a:pPr marL="0" indent="0">
              <a:buNone/>
            </a:pPr>
            <a:r>
              <a:rPr lang="en-US" u="sng" dirty="0" smtClean="0"/>
              <a:t>Individual Leaders </a:t>
            </a:r>
            <a:endParaRPr lang="en-US" u="sng" dirty="0"/>
          </a:p>
          <a:p>
            <a:r>
              <a:rPr lang="en-US" dirty="0" smtClean="0"/>
              <a:t>Commitment </a:t>
            </a:r>
            <a:r>
              <a:rPr lang="en-US" dirty="0"/>
              <a:t>to transformative change</a:t>
            </a:r>
          </a:p>
          <a:p>
            <a:r>
              <a:rPr lang="en-US" dirty="0"/>
              <a:t>Openness to new ideas</a:t>
            </a:r>
          </a:p>
          <a:p>
            <a:r>
              <a:rPr lang="en-US" dirty="0"/>
              <a:t>Skills of listening, collaboration</a:t>
            </a:r>
          </a:p>
          <a:p>
            <a:r>
              <a:rPr lang="en-US" dirty="0"/>
              <a:t>Long time </a:t>
            </a:r>
            <a:r>
              <a:rPr lang="en-US" dirty="0" smtClean="0"/>
              <a:t>horizon; ethos of stewardship</a:t>
            </a:r>
            <a:endParaRPr lang="en-US" dirty="0"/>
          </a:p>
          <a:p>
            <a:r>
              <a:rPr lang="en-US" dirty="0"/>
              <a:t>Take responsibility for delivery </a:t>
            </a:r>
            <a:r>
              <a:rPr lang="en-US" dirty="0" smtClean="0"/>
              <a:t>system</a:t>
            </a:r>
          </a:p>
          <a:p>
            <a:pPr marL="0" indent="0">
              <a:buNone/>
            </a:pPr>
            <a:r>
              <a:rPr lang="en-US" u="sng" dirty="0" smtClean="0"/>
              <a:t>Individual Citizens</a:t>
            </a:r>
            <a:r>
              <a:rPr lang="en-US" dirty="0" smtClean="0"/>
              <a:t> </a:t>
            </a:r>
          </a:p>
          <a:p>
            <a:r>
              <a:rPr lang="en-US" dirty="0" smtClean="0"/>
              <a:t>Take </a:t>
            </a:r>
            <a:r>
              <a:rPr lang="en-US" dirty="0"/>
              <a:t>responsibility for own </a:t>
            </a:r>
            <a:r>
              <a:rPr lang="en-US" dirty="0" smtClean="0"/>
              <a:t>health</a:t>
            </a:r>
            <a:endParaRPr lang="en-US" dirty="0"/>
          </a:p>
        </p:txBody>
      </p:sp>
      <p:sp>
        <p:nvSpPr>
          <p:cNvPr id="6" name="Content Placeholder 5"/>
          <p:cNvSpPr>
            <a:spLocks noGrp="1"/>
          </p:cNvSpPr>
          <p:nvPr>
            <p:ph sz="half" idx="2"/>
          </p:nvPr>
        </p:nvSpPr>
        <p:spPr>
          <a:xfrm>
            <a:off x="4648200" y="1143000"/>
            <a:ext cx="4038600" cy="4983163"/>
          </a:xfrm>
        </p:spPr>
        <p:txBody>
          <a:bodyPr>
            <a:normAutofit fontScale="85000" lnSpcReduction="10000"/>
          </a:bodyPr>
          <a:lstStyle/>
          <a:p>
            <a:pPr marL="0" indent="0">
              <a:buNone/>
            </a:pPr>
            <a:r>
              <a:rPr lang="en-US" u="sng" dirty="0"/>
              <a:t>State/National Context</a:t>
            </a:r>
          </a:p>
          <a:p>
            <a:r>
              <a:rPr lang="en-US" dirty="0" smtClean="0"/>
              <a:t>Encourage </a:t>
            </a:r>
            <a:r>
              <a:rPr lang="en-US" dirty="0"/>
              <a:t>local autonomy and responsibility</a:t>
            </a:r>
          </a:p>
          <a:p>
            <a:r>
              <a:rPr lang="en-US" dirty="0"/>
              <a:t>Make resources available for innovative programs</a:t>
            </a:r>
          </a:p>
          <a:p>
            <a:r>
              <a:rPr lang="en-US" dirty="0"/>
              <a:t>Support research and disseminate best practices</a:t>
            </a:r>
          </a:p>
          <a:p>
            <a:r>
              <a:rPr lang="en-US" dirty="0"/>
              <a:t>Support cross-regional learning communities</a:t>
            </a:r>
          </a:p>
          <a:p>
            <a:r>
              <a:rPr lang="en-US" dirty="0"/>
              <a:t>Consider sustainability of reforms and regulations</a:t>
            </a:r>
          </a:p>
          <a:p>
            <a:r>
              <a:rPr lang="en-US" dirty="0"/>
              <a:t>Political discourse supports realistic expectations</a:t>
            </a:r>
          </a:p>
          <a:p>
            <a:endParaRPr lang="en-US" dirty="0"/>
          </a:p>
        </p:txBody>
      </p:sp>
      <p:sp>
        <p:nvSpPr>
          <p:cNvPr id="7" name="Slide Number Placeholder 3"/>
          <p:cNvSpPr txBox="1">
            <a:spLocks/>
          </p:cNvSpPr>
          <p:nvPr/>
        </p:nvSpPr>
        <p:spPr>
          <a:xfrm>
            <a:off x="6553200" y="634564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8EEBE79-CF76-4057-A99B-3DA9163EAC58}" type="slidenum">
              <a:rPr kumimoji="0" lang="en-US"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dirty="0">
              <a:ln>
                <a:noFill/>
              </a:ln>
              <a:solidFill>
                <a:prstClr val="black"/>
              </a:solidFill>
              <a:effectLst/>
              <a:uLnTx/>
              <a:uFillTx/>
            </a:endParaRPr>
          </a:p>
        </p:txBody>
      </p:sp>
      <p:sp>
        <p:nvSpPr>
          <p:cNvPr id="8" name="Slide Number Placeholder 7"/>
          <p:cNvSpPr>
            <a:spLocks noGrp="1"/>
          </p:cNvSpPr>
          <p:nvPr>
            <p:ph type="sldNum" sz="quarter" idx="12"/>
          </p:nvPr>
        </p:nvSpPr>
        <p:spPr/>
        <p:txBody>
          <a:bodyPr/>
          <a:lstStyle/>
          <a:p>
            <a:fld id="{587FA756-14B1-40A9-A136-BD1139C0EBA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981288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7">
          <a:solidFill>
            <a:srgbClr val="800000"/>
          </a:solidFill>
          <a:prstDash val="solid"/>
          <a:round/>
          <a:headEnd/>
          <a:tailEnd/>
        </a:ln>
        <a:extLst>
          <a:ext uri="{909E8E84-426E-40DD-AFC4-6F175D3DCCD1}">
            <a14:hiddenFill xmlns:a14="http://schemas.microsoft.com/office/drawing/2010/main">
              <a:solidFill>
                <a:srgbClr val="FFFFFF"/>
              </a:solidFill>
            </a14:hiddenFill>
          </a:ext>
        </a:extLst>
      </a:spPr>
      <a:bodyPr/>
      <a:lstStyle>
        <a:defPPr>
          <a:defRPr/>
        </a:defPPr>
      </a:lstStyle>
    </a:spDef>
    <a:txDef>
      <a:spPr>
        <a:noFill/>
      </a:spPr>
      <a:bodyPr wrap="none" rtlCol="0">
        <a:spAutoFit/>
      </a:bodyPr>
      <a:lstStyle>
        <a:defPPr>
          <a:defRPr sz="2400" b="1" dirty="0" smtClean="0">
            <a:solidFill>
              <a:srgbClr val="002060"/>
            </a:solidFill>
          </a:defRPr>
        </a:defPPr>
      </a:lstStyle>
    </a:txDef>
  </a:objectDefaults>
  <a:extraClrSchemeLst/>
</a:theme>
</file>

<file path=ppt/theme/theme2.xml><?xml version="1.0" encoding="utf-8"?>
<a:theme xmlns:a="http://schemas.openxmlformats.org/drawingml/2006/main" name="1_Presentation2">
  <a:themeElements>
    <a:clrScheme name="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3609</TotalTime>
  <Words>1291</Words>
  <Application>Microsoft Office PowerPoint</Application>
  <PresentationFormat>On-screen Show (4:3)</PresentationFormat>
  <Paragraphs>157</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4_Office Theme</vt:lpstr>
      <vt:lpstr>1_Presentation2</vt:lpstr>
      <vt:lpstr>Shared Stewardship of a Health Commons: Lessons from the Managing the Health Commons Research Project          Michael D. McGinnis, Ph.D. ReThink Health, Fannie E. Rippel Foundation, and  Ostrom Workshop in Political Theory and Policy Analysis, Indiana University mcginnis@indiana.edu </vt:lpstr>
      <vt:lpstr>PowerPoint Presentation</vt:lpstr>
      <vt:lpstr>What is a Commons?</vt:lpstr>
      <vt:lpstr>Micro-Commons Relevant to Health or Health Care</vt:lpstr>
      <vt:lpstr>Design Principles (Governing the Commons, Elinor Ostrom 1990)</vt:lpstr>
      <vt:lpstr>Applying the Design Principles to Health Micro-Commons</vt:lpstr>
      <vt:lpstr>Moving to the Macro-Level</vt:lpstr>
      <vt:lpstr>Design Principles for Shared Stewardship of the Macro-Commons</vt:lpstr>
      <vt:lpstr>Enabling Conditions for Regional Stewardship</vt:lpstr>
      <vt:lpstr>Aligning Corporate Interests and Shared Stewardship</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Research on Managing the Health Commons</dc:title>
  <dc:creator>Mike</dc:creator>
  <cp:lastModifiedBy>Michael D McGinnis</cp:lastModifiedBy>
  <cp:revision>88</cp:revision>
  <dcterms:created xsi:type="dcterms:W3CDTF">2012-09-27T17:41:47Z</dcterms:created>
  <dcterms:modified xsi:type="dcterms:W3CDTF">2012-12-20T12:20:47Z</dcterms:modified>
</cp:coreProperties>
</file>