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9" r:id="rId2"/>
    <p:sldId id="261" r:id="rId3"/>
    <p:sldId id="262" r:id="rId4"/>
    <p:sldId id="263" r:id="rId5"/>
    <p:sldId id="264" r:id="rId6"/>
    <p:sldId id="265" r:id="rId7"/>
    <p:sldId id="315" r:id="rId8"/>
    <p:sldId id="307" r:id="rId9"/>
    <p:sldId id="319" r:id="rId10"/>
    <p:sldId id="266" r:id="rId11"/>
    <p:sldId id="322" r:id="rId12"/>
    <p:sldId id="293" r:id="rId13"/>
    <p:sldId id="317" r:id="rId14"/>
    <p:sldId id="308" r:id="rId15"/>
    <p:sldId id="306" r:id="rId16"/>
    <p:sldId id="310" r:id="rId17"/>
    <p:sldId id="309" r:id="rId18"/>
    <p:sldId id="318" r:id="rId19"/>
    <p:sldId id="323" r:id="rId20"/>
    <p:sldId id="301" r:id="rId21"/>
    <p:sldId id="320" r:id="rId22"/>
    <p:sldId id="321" r:id="rId23"/>
    <p:sldId id="324" r:id="rId24"/>
    <p:sldId id="271" r:id="rId25"/>
    <p:sldId id="270" r:id="rId26"/>
    <p:sldId id="294" r:id="rId27"/>
    <p:sldId id="295" r:id="rId28"/>
    <p:sldId id="303" r:id="rId29"/>
    <p:sldId id="304" r:id="rId30"/>
  </p:sldIdLst>
  <p:sldSz cx="9144000" cy="6858000" type="screen4x3"/>
  <p:notesSz cx="7010400" cy="92964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8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2240B-B735-4691-A94E-2D173CF4A72A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AC0D9-DE5C-4CB8-934C-3ACAA93D7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57CC7-4352-4C85-B275-7E952C3F4669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5B8A6-E7B6-4D4A-A006-B4D2D7F6F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26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Syndemics Prevention Network</a:t>
            </a:r>
          </a:p>
        </p:txBody>
      </p:sp>
      <p:sp>
        <p:nvSpPr>
          <p:cNvPr id="80899" name="Rectangle 1030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Bobby Milstein (August 26, 2004)</a:t>
            </a:r>
          </a:p>
        </p:txBody>
      </p:sp>
      <p:sp>
        <p:nvSpPr>
          <p:cNvPr id="8090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590570-EB16-40E7-A916-06565565A21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0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8" y="4416109"/>
            <a:ext cx="18262346" cy="457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26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Syndemics Prevention Network</a:t>
            </a:r>
          </a:p>
        </p:txBody>
      </p:sp>
      <p:sp>
        <p:nvSpPr>
          <p:cNvPr id="80899" name="Rectangle 1030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Bobby Milstein (August 26, 2004)</a:t>
            </a:r>
          </a:p>
        </p:txBody>
      </p:sp>
      <p:sp>
        <p:nvSpPr>
          <p:cNvPr id="8090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590570-EB16-40E7-A916-06565565A21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0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8" y="4416109"/>
            <a:ext cx="18262346" cy="457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7FA756-14B1-40A9-A136-BD1139C0EBA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7FA756-14B1-40A9-A136-BD1139C0EBA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7FA756-14B1-40A9-A136-BD1139C0EBA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FED1D-5027-46FE-BB44-6DA22CB738D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7FA756-14B1-40A9-A136-BD1139C0EBA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7FA756-14B1-40A9-A136-BD1139C0EBA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7FA756-14B1-40A9-A136-BD1139C0EBA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7FA756-14B1-40A9-A136-BD1139C0EBA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7FA756-14B1-40A9-A136-BD1139C0EBA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7FA756-14B1-40A9-A136-BD1139C0EBA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7FA756-14B1-40A9-A136-BD1139C0EBA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324091"/>
            <a:ext cx="8229600" cy="682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ReThink Logo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162800" y="6205728"/>
            <a:ext cx="1600200" cy="576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ts val="4000"/>
        </a:lnSpc>
        <a:spcBef>
          <a:spcPct val="0"/>
        </a:spcBef>
        <a:buNone/>
        <a:defRPr sz="3600" b="1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mcginnis@indiana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hyperlink" Target="http://www.chronicdisease.org/files/public/2009Institute_SD_Track_JackHomer_SystemDynamicsApplications.ppt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ppelfoundation.org/" TargetMode="External"/><Relationship Id="rId2" Type="http://schemas.openxmlformats.org/officeDocument/2006/relationships/hyperlink" Target="http://www.rethinkhealth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hp.indiana.edu/~mcginnis/iad_guide.pdf" TargetMode="External"/><Relationship Id="rId2" Type="http://schemas.openxmlformats.org/officeDocument/2006/relationships/hyperlink" Target="http://www.ecologyandsociety.org/vol15/iss4/art38/ES-2010-3704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stor.org/sici?sici=0003-0554(196112)55:4%3c831:TOOGIM%3e2.0.CO;2-N" TargetMode="External"/><Relationship Id="rId5" Type="http://schemas.openxmlformats.org/officeDocument/2006/relationships/hyperlink" Target="http://onlinelibrary.wiley.com/doi/10.1111/j.1541-0072.2010.00394.x/pdf" TargetMode="External"/><Relationship Id="rId4" Type="http://schemas.openxmlformats.org/officeDocument/2006/relationships/hyperlink" Target="http://www.nobelprize.org/nobel_prizes/economics/laureates/2009/ostrom-lecture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hyperlink" Target="http://www.chronicdisease.org/files/public/2009Institute_SD_Track_JackHomer_SystemDynamicsApplications.ppt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382000" cy="3048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/>
              <a:t>Shared Stewardship of</a:t>
            </a:r>
            <a:br>
              <a:rPr lang="en-US" b="1" dirty="0" smtClean="0"/>
            </a:br>
            <a:r>
              <a:rPr lang="en-US" b="1" dirty="0" smtClean="0"/>
              <a:t>a </a:t>
            </a:r>
            <a:r>
              <a:rPr lang="en-US" b="1" dirty="0"/>
              <a:t>Health </a:t>
            </a:r>
            <a:r>
              <a:rPr lang="en-US" b="1" dirty="0" smtClean="0"/>
              <a:t>Commons </a:t>
            </a:r>
            <a:br>
              <a:rPr lang="en-US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3000" b="1" dirty="0" smtClean="0">
                <a:solidFill>
                  <a:schemeClr val="tx2"/>
                </a:solidFill>
              </a:rPr>
              <a:t>Michael D. McGinnis, Ph.D.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2000" dirty="0" err="1" smtClean="0">
                <a:solidFill>
                  <a:schemeClr val="tx1"/>
                </a:solidFill>
              </a:rPr>
              <a:t>ReThink</a:t>
            </a:r>
            <a:r>
              <a:rPr lang="en-US" sz="2000" dirty="0" smtClean="0">
                <a:solidFill>
                  <a:schemeClr val="tx1"/>
                </a:solidFill>
              </a:rPr>
              <a:t> Health, Fannie E. Rippel Foundation, and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Workshop in Political Theory and Policy Analysis, Indiana University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hlinkClick r:id="rId2"/>
              </a:rPr>
              <a:t>mcginnis@indiana.edu</a:t>
            </a:r>
            <a:r>
              <a:rPr lang="en-US" sz="2000" dirty="0" smtClean="0"/>
              <a:t> </a:t>
            </a:r>
            <a:endParaRPr lang="en-US" sz="2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648200"/>
            <a:ext cx="8534400" cy="1447800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ReThink</a:t>
            </a:r>
            <a:r>
              <a:rPr lang="en-US" sz="2400" b="1" dirty="0" smtClean="0">
                <a:solidFill>
                  <a:schemeClr val="tx1"/>
                </a:solidFill>
              </a:rPr>
              <a:t> Health: Leading &amp; Collaborating for Change 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Mini-Course, Dec. 5, 2011 (version 3.0, Revised Nov. 28, 2011)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23rd Annual National Forum on Quality Improvement in Health Care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Institute for Healthcare Improvement (IHI), December 4-7, 2011, Orlando, Florida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9" y="304801"/>
            <a:ext cx="2764461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1" y="381000"/>
            <a:ext cx="914399" cy="87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4572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Important resource allocation </a:t>
            </a:r>
            <a:r>
              <a:rPr lang="en-US" sz="2700" u="sng" dirty="0" smtClean="0"/>
              <a:t>decisions</a:t>
            </a:r>
            <a:r>
              <a:rPr lang="en-US" sz="2700" dirty="0" smtClean="0"/>
              <a:t> are made in </a:t>
            </a:r>
            <a:r>
              <a:rPr lang="en-US" sz="2700" u="sng" dirty="0" smtClean="0"/>
              <a:t>local</a:t>
            </a:r>
            <a:r>
              <a:rPr lang="en-US" sz="2700" dirty="0" smtClean="0"/>
              <a:t> settings: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86800" cy="5638800"/>
          </a:xfrm>
        </p:spPr>
        <p:txBody>
          <a:bodyPr>
            <a:noAutofit/>
          </a:bodyPr>
          <a:lstStyle/>
          <a:p>
            <a:pPr marL="274320" indent="-274320">
              <a:buFont typeface="+mj-lt"/>
              <a:buAutoNum type="arabicPeriod"/>
            </a:pPr>
            <a:r>
              <a:rPr lang="en-US" sz="2200" dirty="0" smtClean="0"/>
              <a:t>Recruitment of professionals in different specializations;</a:t>
            </a:r>
          </a:p>
          <a:p>
            <a:pPr marL="274320" indent="-274320">
              <a:buFont typeface="+mj-lt"/>
              <a:buAutoNum type="arabicPeriod"/>
            </a:pPr>
            <a:r>
              <a:rPr lang="en-US" sz="2200" b="1" dirty="0" smtClean="0"/>
              <a:t>Corporate decisions to build new facilities or to consolidate</a:t>
            </a:r>
            <a:r>
              <a:rPr lang="en-US" sz="2200" dirty="0" smtClean="0"/>
              <a:t>;</a:t>
            </a:r>
          </a:p>
          <a:p>
            <a:pPr marL="274320" indent="-274320">
              <a:buFont typeface="+mj-lt"/>
              <a:buAutoNum type="arabicPeriod"/>
            </a:pPr>
            <a:r>
              <a:rPr lang="en-US" sz="2200" dirty="0" smtClean="0"/>
              <a:t>Negotiations between hospitals, physician groups, and insurance plans regarding  reimbursement levels and partnerships;</a:t>
            </a:r>
          </a:p>
          <a:p>
            <a:pPr marL="274320" indent="-274320">
              <a:buFont typeface="+mj-lt"/>
              <a:buAutoNum type="arabicPeriod"/>
            </a:pPr>
            <a:r>
              <a:rPr lang="en-US" sz="2200" dirty="0" smtClean="0"/>
              <a:t>Procedures established within hospitals or physician groups (regarding quality control, reducing medical errors, hospitalists, etc.);</a:t>
            </a:r>
          </a:p>
          <a:p>
            <a:pPr marL="274320" indent="-274320">
              <a:buFont typeface="+mj-lt"/>
              <a:buAutoNum type="arabicPeriod"/>
            </a:pPr>
            <a:r>
              <a:rPr lang="en-US" sz="2200" dirty="0" smtClean="0"/>
              <a:t>Consultations among medical professionals (especially how care is coordinated among physicians, nurses, pharmacists, therapists, etc.);</a:t>
            </a:r>
          </a:p>
          <a:p>
            <a:pPr marL="274320" indent="-274320">
              <a:buFont typeface="+mj-lt"/>
              <a:buAutoNum type="arabicPeriod"/>
            </a:pPr>
            <a:r>
              <a:rPr lang="en-US" sz="2200" b="1" u="sng" dirty="0" smtClean="0"/>
              <a:t>Interactions between individual patients and clinicians</a:t>
            </a:r>
            <a:r>
              <a:rPr lang="en-US" sz="2200" dirty="0" smtClean="0"/>
              <a:t> (especially regarding referrals to specialists or testing facilities);</a:t>
            </a:r>
          </a:p>
          <a:p>
            <a:pPr marL="274320" indent="-274320">
              <a:buFont typeface="+mj-lt"/>
              <a:buAutoNum type="arabicPeriod"/>
            </a:pPr>
            <a:r>
              <a:rPr lang="en-US" sz="2200" dirty="0" smtClean="0"/>
              <a:t>Interactions between patients and employers or government agencies offering health insurance coverage or wellness plans;</a:t>
            </a:r>
          </a:p>
          <a:p>
            <a:pPr marL="274320" indent="-274320">
              <a:buFont typeface="+mj-lt"/>
              <a:buAutoNum type="arabicPeriod"/>
            </a:pPr>
            <a:r>
              <a:rPr lang="en-US" sz="2200" dirty="0" smtClean="0"/>
              <a:t>Location of parks, bike paths, food stores, and other aspects of the “built environment” that affect personal choices for healthy behavior;</a:t>
            </a:r>
          </a:p>
          <a:p>
            <a:pPr marL="274320" indent="-274320">
              <a:buFont typeface="+mj-lt"/>
              <a:buAutoNum type="arabicPeriod"/>
            </a:pPr>
            <a:r>
              <a:rPr lang="en-US" sz="2200" b="1" u="sng" dirty="0" smtClean="0"/>
              <a:t>Personal choices between healthy and unhealthy behaviors</a:t>
            </a:r>
            <a:r>
              <a:rPr lang="en-US" sz="2200" u="sng" dirty="0" smtClean="0"/>
              <a:t>.</a:t>
            </a: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0300D6-50B7-472F-9F82-06C29A0151F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62" name="Picture 2" descr="Med records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6502" y="872047"/>
            <a:ext cx="2319785" cy="1544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63" name="Picture 3" descr="Med records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0371" y="1072136"/>
            <a:ext cx="2635042" cy="17171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64" name="Picture 4" descr="Bedsi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5452" y="1488595"/>
            <a:ext cx="1895724" cy="1261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4854" y="2489416"/>
            <a:ext cx="1496771" cy="1001567"/>
          </a:xfrm>
          <a:prstGeom prst="rect">
            <a:avLst/>
          </a:prstGeom>
          <a:noFill/>
          <a:ln w="8001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66" name="Picture 6" descr="Smoke stack 2,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03563" y="2652841"/>
            <a:ext cx="2374188" cy="15874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68" name="Picture 8" descr="Biking kid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2710" y="911296"/>
            <a:ext cx="1315428" cy="197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69" name="Picture 9" descr="No smoking beyond her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5940" y="1224152"/>
            <a:ext cx="1141061" cy="17143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70" name="Picture 10" descr="Smoke detecto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1032" y="2667834"/>
            <a:ext cx="945769" cy="14200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71" name="Picture 11" descr="Health insuranc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97100" y="3034728"/>
            <a:ext cx="2704788" cy="1800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72" name="Picture 12" descr="Now hiri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7622" y="4208532"/>
            <a:ext cx="1484216" cy="989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73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61548" y="4401008"/>
            <a:ext cx="2011503" cy="1509325"/>
          </a:xfrm>
          <a:prstGeom prst="rect">
            <a:avLst/>
          </a:prstGeom>
          <a:noFill/>
          <a:ln w="8001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74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32544" y="3729702"/>
            <a:ext cx="1648819" cy="1648819"/>
          </a:xfrm>
          <a:prstGeom prst="rect">
            <a:avLst/>
          </a:prstGeom>
          <a:noFill/>
          <a:ln w="8001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75" name="Picture 15" descr="450582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62867" y="4966718"/>
            <a:ext cx="1996159" cy="13293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76" name="Picture 16" descr="Electronic record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83432" y="3713546"/>
            <a:ext cx="1487006" cy="22332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381000" y="101600"/>
            <a:ext cx="8610599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u="sng" dirty="0" smtClean="0">
                <a:solidFill>
                  <a:srgbClr val="00B0F0"/>
                </a:solidFill>
              </a:rPr>
              <a:t>Group Exercise</a:t>
            </a:r>
            <a:r>
              <a:rPr lang="en-US" sz="2400" b="1" dirty="0" smtClean="0">
                <a:solidFill>
                  <a:srgbClr val="00B0F0"/>
                </a:solidFill>
              </a:rPr>
              <a:t>: Evaluate ONE of the following </a:t>
            </a:r>
            <a:r>
              <a:rPr lang="en-US" sz="2400" b="1" u="sng" dirty="0" smtClean="0">
                <a:solidFill>
                  <a:srgbClr val="00B0F0"/>
                </a:solidFill>
              </a:rPr>
              <a:t>decision points</a:t>
            </a:r>
            <a:r>
              <a:rPr lang="en-US" sz="2400" b="1" dirty="0" smtClean="0">
                <a:solidFill>
                  <a:srgbClr val="00B0F0"/>
                </a:solidFill>
              </a:rPr>
              <a:t>, </a:t>
            </a:r>
            <a:br>
              <a:rPr lang="en-US" sz="2400" b="1" dirty="0" smtClean="0">
                <a:solidFill>
                  <a:srgbClr val="00B0F0"/>
                </a:solidFill>
              </a:rPr>
            </a:br>
            <a:r>
              <a:rPr lang="en-US" sz="2400" b="1" dirty="0" smtClean="0">
                <a:solidFill>
                  <a:srgbClr val="00B0F0"/>
                </a:solidFill>
              </a:rPr>
              <a:t>from a </a:t>
            </a:r>
            <a:r>
              <a:rPr lang="en-US" sz="2400" b="1" u="sng" dirty="0" smtClean="0">
                <a:solidFill>
                  <a:srgbClr val="00B0F0"/>
                </a:solidFill>
              </a:rPr>
              <a:t>local/regional perspective</a:t>
            </a:r>
            <a:endParaRPr lang="en-US" sz="2400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3420178" name="AutoShape 18"/>
          <p:cNvSpPr>
            <a:spLocks noChangeArrowheads="1"/>
          </p:cNvSpPr>
          <p:nvPr/>
        </p:nvSpPr>
        <p:spPr bwMode="auto">
          <a:xfrm>
            <a:off x="2463854" y="1447800"/>
            <a:ext cx="1075784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Chronic care</a:t>
            </a:r>
          </a:p>
        </p:txBody>
      </p:sp>
      <p:sp>
        <p:nvSpPr>
          <p:cNvPr id="3420179" name="AutoShape 19"/>
          <p:cNvSpPr>
            <a:spLocks noChangeArrowheads="1"/>
          </p:cNvSpPr>
          <p:nvPr/>
        </p:nvSpPr>
        <p:spPr bwMode="auto">
          <a:xfrm>
            <a:off x="6368760" y="914400"/>
            <a:ext cx="1250753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Hospice care</a:t>
            </a:r>
          </a:p>
        </p:txBody>
      </p:sp>
      <p:sp>
        <p:nvSpPr>
          <p:cNvPr id="3420180" name="AutoShape 20"/>
          <p:cNvSpPr>
            <a:spLocks noChangeArrowheads="1"/>
          </p:cNvSpPr>
          <p:nvPr/>
        </p:nvSpPr>
        <p:spPr bwMode="auto">
          <a:xfrm>
            <a:off x="3505200" y="5562600"/>
            <a:ext cx="990114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Food deserts</a:t>
            </a:r>
          </a:p>
        </p:txBody>
      </p:sp>
      <p:sp>
        <p:nvSpPr>
          <p:cNvPr id="3420181" name="AutoShape 21"/>
          <p:cNvSpPr>
            <a:spLocks noChangeArrowheads="1"/>
          </p:cNvSpPr>
          <p:nvPr/>
        </p:nvSpPr>
        <p:spPr bwMode="auto">
          <a:xfrm>
            <a:off x="5365636" y="2514600"/>
            <a:ext cx="1307924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Insurance coverage</a:t>
            </a:r>
          </a:p>
        </p:txBody>
      </p:sp>
      <p:sp>
        <p:nvSpPr>
          <p:cNvPr id="3420182" name="AutoShape 22"/>
          <p:cNvSpPr>
            <a:spLocks noChangeArrowheads="1"/>
          </p:cNvSpPr>
          <p:nvPr/>
        </p:nvSpPr>
        <p:spPr bwMode="auto">
          <a:xfrm>
            <a:off x="3930360" y="914400"/>
            <a:ext cx="1714303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Quality improvements</a:t>
            </a:r>
          </a:p>
        </p:txBody>
      </p:sp>
      <p:sp>
        <p:nvSpPr>
          <p:cNvPr id="3420183" name="AutoShape 23"/>
          <p:cNvSpPr>
            <a:spLocks noChangeArrowheads="1"/>
          </p:cNvSpPr>
          <p:nvPr/>
        </p:nvSpPr>
        <p:spPr bwMode="auto">
          <a:xfrm>
            <a:off x="5454360" y="5715000"/>
            <a:ext cx="1563491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Care Transitions</a:t>
            </a:r>
          </a:p>
        </p:txBody>
      </p:sp>
      <p:sp>
        <p:nvSpPr>
          <p:cNvPr id="3420184" name="AutoShape 24"/>
          <p:cNvSpPr>
            <a:spLocks noChangeArrowheads="1"/>
          </p:cNvSpPr>
          <p:nvPr/>
        </p:nvSpPr>
        <p:spPr bwMode="auto">
          <a:xfrm>
            <a:off x="7054560" y="3429000"/>
            <a:ext cx="1704779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Pay for performance</a:t>
            </a:r>
          </a:p>
        </p:txBody>
      </p:sp>
      <p:sp>
        <p:nvSpPr>
          <p:cNvPr id="3420185" name="AutoShape 25"/>
          <p:cNvSpPr>
            <a:spLocks noChangeArrowheads="1"/>
          </p:cNvSpPr>
          <p:nvPr/>
        </p:nvSpPr>
        <p:spPr bwMode="auto">
          <a:xfrm>
            <a:off x="266982" y="3810000"/>
            <a:ext cx="1148778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Primary care</a:t>
            </a:r>
            <a:endParaRPr lang="en-US" i="1" dirty="0">
              <a:solidFill>
                <a:srgbClr val="660033"/>
              </a:solidFill>
              <a:latin typeface="Arial" charset="0"/>
            </a:endParaRPr>
          </a:p>
        </p:txBody>
      </p:sp>
      <p:sp>
        <p:nvSpPr>
          <p:cNvPr id="3420186" name="AutoShape 26"/>
          <p:cNvSpPr>
            <a:spLocks noChangeArrowheads="1"/>
          </p:cNvSpPr>
          <p:nvPr/>
        </p:nvSpPr>
        <p:spPr bwMode="auto">
          <a:xfrm>
            <a:off x="4038600" y="3962400"/>
            <a:ext cx="1676400" cy="92961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Construction of new facilities </a:t>
            </a:r>
          </a:p>
        </p:txBody>
      </p:sp>
      <p:sp>
        <p:nvSpPr>
          <p:cNvPr id="3420187" name="AutoShape 27"/>
          <p:cNvSpPr>
            <a:spLocks noChangeArrowheads="1"/>
          </p:cNvSpPr>
          <p:nvPr/>
        </p:nvSpPr>
        <p:spPr bwMode="auto">
          <a:xfrm>
            <a:off x="2093964" y="3657630"/>
            <a:ext cx="1074396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Access to care</a:t>
            </a:r>
            <a:endParaRPr lang="en-US" i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20188" name="AutoShape 28"/>
          <p:cNvSpPr>
            <a:spLocks noChangeArrowheads="1"/>
          </p:cNvSpPr>
          <p:nvPr/>
        </p:nvSpPr>
        <p:spPr bwMode="auto">
          <a:xfrm>
            <a:off x="7467600" y="1752600"/>
            <a:ext cx="1452562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Electronic records</a:t>
            </a:r>
          </a:p>
        </p:txBody>
      </p:sp>
      <p:sp>
        <p:nvSpPr>
          <p:cNvPr id="3420189" name="AutoShape 29"/>
          <p:cNvSpPr>
            <a:spLocks noChangeArrowheads="1"/>
          </p:cNvSpPr>
          <p:nvPr/>
        </p:nvSpPr>
        <p:spPr bwMode="auto">
          <a:xfrm>
            <a:off x="501360" y="838200"/>
            <a:ext cx="1700015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Built environment</a:t>
            </a:r>
          </a:p>
        </p:txBody>
      </p:sp>
      <p:sp>
        <p:nvSpPr>
          <p:cNvPr id="3420190" name="AutoShape 30"/>
          <p:cNvSpPr>
            <a:spLocks noChangeArrowheads="1"/>
          </p:cNvSpPr>
          <p:nvPr/>
        </p:nvSpPr>
        <p:spPr bwMode="auto">
          <a:xfrm>
            <a:off x="6063960" y="4648200"/>
            <a:ext cx="1676400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800" i="1" dirty="0" smtClean="0">
                <a:solidFill>
                  <a:srgbClr val="660033"/>
                </a:solidFill>
                <a:latin typeface="Arial" charset="0"/>
              </a:rPr>
              <a:t>Hospital consolidation</a:t>
            </a:r>
            <a:endParaRPr lang="en-US" sz="1800" i="1" dirty="0">
              <a:solidFill>
                <a:srgbClr val="660033"/>
              </a:solidFill>
              <a:latin typeface="Arial" charset="0"/>
            </a:endParaRPr>
          </a:p>
        </p:txBody>
      </p:sp>
      <p:sp>
        <p:nvSpPr>
          <p:cNvPr id="3420191" name="AutoShape 31"/>
          <p:cNvSpPr>
            <a:spLocks noChangeArrowheads="1"/>
          </p:cNvSpPr>
          <p:nvPr/>
        </p:nvSpPr>
        <p:spPr bwMode="auto">
          <a:xfrm>
            <a:off x="3020324" y="2514600"/>
            <a:ext cx="1748236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Environmental Safety</a:t>
            </a:r>
          </a:p>
        </p:txBody>
      </p:sp>
      <p:sp>
        <p:nvSpPr>
          <p:cNvPr id="3420192" name="AutoShape 32"/>
          <p:cNvSpPr>
            <a:spLocks noChangeArrowheads="1"/>
          </p:cNvSpPr>
          <p:nvPr/>
        </p:nvSpPr>
        <p:spPr bwMode="auto">
          <a:xfrm>
            <a:off x="298416" y="2286000"/>
            <a:ext cx="1225097" cy="92961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Mental health care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2400" y="6248400"/>
            <a:ext cx="662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Pictures taken from  Jack Homer, System Dynamics</a:t>
            </a:r>
          </a:p>
          <a:p>
            <a:r>
              <a:rPr lang="en-US" sz="1000" dirty="0" smtClean="0"/>
              <a:t> Applications at the Federal Centers for Disease Control and Prevention (CDC), May 6, 2009, </a:t>
            </a:r>
            <a:r>
              <a:rPr lang="en-US" sz="800" dirty="0" smtClean="0">
                <a:hlinkClick r:id="rId17"/>
              </a:rPr>
              <a:t>http://www.chronicdisease.org/files/public/2009Institute_SD_Track_JackHomer_SystemDynamicsApplications.ppt</a:t>
            </a:r>
            <a:r>
              <a:rPr lang="en-US" sz="900" dirty="0" smtClean="0"/>
              <a:t>  </a:t>
            </a:r>
            <a:endParaRPr lang="en-US" sz="1050" dirty="0"/>
          </a:p>
        </p:txBody>
      </p:sp>
      <p:sp>
        <p:nvSpPr>
          <p:cNvPr id="35" name="AutoShape 20"/>
          <p:cNvSpPr>
            <a:spLocks noChangeArrowheads="1"/>
          </p:cNvSpPr>
          <p:nvPr/>
        </p:nvSpPr>
        <p:spPr bwMode="auto">
          <a:xfrm>
            <a:off x="1080416" y="5105400"/>
            <a:ext cx="1292410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Wellness Programs</a:t>
            </a:r>
          </a:p>
        </p:txBody>
      </p:sp>
      <p:sp>
        <p:nvSpPr>
          <p:cNvPr id="36" name="AutoShape 20"/>
          <p:cNvSpPr>
            <a:spLocks noChangeArrowheads="1"/>
          </p:cNvSpPr>
          <p:nvPr/>
        </p:nvSpPr>
        <p:spPr bwMode="auto">
          <a:xfrm>
            <a:off x="7467600" y="5410200"/>
            <a:ext cx="1414266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Emergency  Care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7065"/>
            <a:ext cx="8686800" cy="524935"/>
          </a:xfrm>
        </p:spPr>
        <p:txBody>
          <a:bodyPr>
            <a:noAutofit/>
          </a:bodyPr>
          <a:lstStyle/>
          <a:p>
            <a:pPr marL="514350" indent="-514350">
              <a:lnSpc>
                <a:spcPts val="2400"/>
              </a:lnSpc>
            </a:pPr>
            <a:r>
              <a:rPr lang="en-US" sz="3200" dirty="0" smtClean="0"/>
              <a:t>Recognizing Allocation Decisions and Externalities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39624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0" dirty="0" smtClean="0"/>
              <a:t>First, discuss your answers to the following questions:</a:t>
            </a:r>
          </a:p>
          <a:p>
            <a:pPr marL="0" indent="0">
              <a:buNone/>
            </a:pPr>
            <a:endParaRPr lang="en-US" sz="2200" b="0" dirty="0" smtClean="0"/>
          </a:p>
          <a:p>
            <a:pPr marL="274320" indent="-274320">
              <a:spcBef>
                <a:spcPts val="0"/>
              </a:spcBef>
              <a:buFont typeface="+mj-lt"/>
              <a:buAutoNum type="arabicPeriod"/>
            </a:pPr>
            <a:r>
              <a:rPr lang="en-US" sz="2200" b="0" dirty="0" smtClean="0"/>
              <a:t>Under current conditions, </a:t>
            </a:r>
            <a:r>
              <a:rPr lang="en-US" sz="2200" u="sng" dirty="0" smtClean="0"/>
              <a:t>who is most directly involved in making these decisions</a:t>
            </a:r>
            <a:r>
              <a:rPr lang="en-US" sz="2200" b="0" dirty="0" smtClean="0"/>
              <a:t>?</a:t>
            </a:r>
          </a:p>
          <a:p>
            <a:pPr marL="274320" indent="-274320">
              <a:spcBef>
                <a:spcPts val="0"/>
              </a:spcBef>
              <a:buFont typeface="+mj-lt"/>
              <a:buAutoNum type="arabicPeriod"/>
            </a:pPr>
            <a:endParaRPr lang="en-US" sz="2200" b="0" dirty="0" smtClean="0"/>
          </a:p>
          <a:p>
            <a:pPr marL="274320" indent="-274320">
              <a:spcBef>
                <a:spcPts val="0"/>
              </a:spcBef>
              <a:buFont typeface="+mj-lt"/>
              <a:buAutoNum type="arabicPeriod"/>
            </a:pPr>
            <a:r>
              <a:rPr lang="en-US" sz="2200" u="sng" dirty="0" smtClean="0"/>
              <a:t>What are the most difficult tradeoffs </a:t>
            </a:r>
            <a:r>
              <a:rPr lang="en-US" sz="2200" b="0" dirty="0" smtClean="0"/>
              <a:t>they must confront when making these decisions? </a:t>
            </a:r>
            <a:r>
              <a:rPr lang="en-US" sz="2200" u="sng" dirty="0" smtClean="0"/>
              <a:t>What conflicts </a:t>
            </a:r>
            <a:r>
              <a:rPr lang="en-US" sz="2200" b="0" dirty="0" smtClean="0"/>
              <a:t>tend to arise among the group making these decisions?</a:t>
            </a:r>
          </a:p>
          <a:p>
            <a:pPr marL="182880" indent="-182880">
              <a:buNone/>
            </a:pPr>
            <a:endParaRPr lang="en-US" sz="2000" u="sng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44196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0" dirty="0" smtClean="0"/>
              <a:t>Now discuss these questions:</a:t>
            </a:r>
          </a:p>
          <a:p>
            <a:pPr marL="182880" indent="-182880"/>
            <a:endParaRPr lang="en-US" sz="2200" b="0" dirty="0" smtClean="0"/>
          </a:p>
          <a:p>
            <a:pPr marL="274320" indent="-274320">
              <a:spcBef>
                <a:spcPts val="0"/>
              </a:spcBef>
              <a:buFont typeface="+mj-lt"/>
              <a:buAutoNum type="arabicPeriod" startAt="3"/>
            </a:pPr>
            <a:r>
              <a:rPr lang="en-US" sz="2200" u="sng" dirty="0" smtClean="0"/>
              <a:t>Which of the other decision points are significantly affected </a:t>
            </a:r>
            <a:r>
              <a:rPr lang="en-US" sz="2200" b="0" dirty="0" smtClean="0"/>
              <a:t>by these decisions? </a:t>
            </a:r>
          </a:p>
          <a:p>
            <a:pPr marL="274320" indent="-274320">
              <a:spcBef>
                <a:spcPts val="0"/>
              </a:spcBef>
              <a:buFont typeface="+mj-lt"/>
              <a:buAutoNum type="arabicPeriod" startAt="3"/>
            </a:pPr>
            <a:endParaRPr lang="en-US" sz="2200" b="0" dirty="0" smtClean="0"/>
          </a:p>
          <a:p>
            <a:pPr marL="274320" indent="-274320">
              <a:spcBef>
                <a:spcPts val="0"/>
              </a:spcBef>
              <a:buFont typeface="+mj-lt"/>
              <a:buAutoNum type="arabicPeriod" startAt="3"/>
            </a:pPr>
            <a:endParaRPr lang="en-US" sz="2200" b="0" dirty="0" smtClean="0"/>
          </a:p>
          <a:p>
            <a:pPr marL="274320" indent="-274320">
              <a:spcBef>
                <a:spcPts val="0"/>
              </a:spcBef>
              <a:buFont typeface="+mj-lt"/>
              <a:buAutoNum type="arabicPeriod" startAt="3"/>
            </a:pPr>
            <a:r>
              <a:rPr lang="en-US" sz="2200" b="0" dirty="0" smtClean="0"/>
              <a:t>Given these effects on other parts of the health care system, </a:t>
            </a:r>
            <a:r>
              <a:rPr lang="en-US" sz="2200" u="sng" dirty="0" smtClean="0"/>
              <a:t>who do you think SHOULD make these decisions</a:t>
            </a:r>
            <a:r>
              <a:rPr lang="en-US" sz="2200" b="0" dirty="0" smtClean="0"/>
              <a:t>, and on what basis? 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B0300D6-50B7-472F-9F82-06C29A0151F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1" y="7620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For this exercise, please evaluate your topic from the perspective of </a:t>
            </a:r>
          </a:p>
          <a:p>
            <a:pPr algn="ctr"/>
            <a:r>
              <a:rPr lang="en-US" sz="2000" dirty="0" smtClean="0"/>
              <a:t>a </a:t>
            </a:r>
            <a:r>
              <a:rPr lang="en-US" sz="2000" b="1" u="sng" dirty="0" smtClean="0"/>
              <a:t>local or regional community</a:t>
            </a:r>
            <a:r>
              <a:rPr lang="en-US" sz="2000" b="1" dirty="0" smtClean="0"/>
              <a:t>  </a:t>
            </a:r>
            <a:r>
              <a:rPr lang="en-US" sz="2000" dirty="0" smtClean="0"/>
              <a:t>(NOT the nation as a whole).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28601"/>
            <a:ext cx="8229600" cy="381000"/>
          </a:xfrm>
        </p:spPr>
        <p:txBody>
          <a:bodyPr anchor="ctr" anchorCtr="1">
            <a:noAutofit/>
          </a:bodyPr>
          <a:lstStyle/>
          <a:p>
            <a:r>
              <a:rPr lang="en-US" sz="2800" dirty="0" smtClean="0"/>
              <a:t>Lessons from Group Projects: Participants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0" y="685803"/>
          <a:ext cx="8686800" cy="5748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3048000"/>
                <a:gridCol w="3429000"/>
              </a:tblGrid>
              <a:tr h="3782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Topic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Current Participants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Needed Participants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</a:tr>
              <a:tr h="1069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PHYSICAL FACILITIES: Consolidation, Construction of new facilities </a:t>
                      </a:r>
                      <a:endParaRPr lang="en-US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Facility</a:t>
                      </a: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administrators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Physicians and Professionals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Community Service Organizations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Local Government Officials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Employers, Insurers, HIEs</a:t>
                      </a:r>
                    </a:p>
                  </a:txBody>
                  <a:tcPr marL="68580" marR="68580" marT="0" marB="0" anchor="ctr"/>
                </a:tc>
              </a:tr>
              <a:tr h="1509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DELIVERY OF CARE: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Care Transitions, Chronic care, E-records, Hospice, Mental health care, Primary care, Quality improvements</a:t>
                      </a:r>
                      <a:endParaRPr lang="en-US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Facility</a:t>
                      </a: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administrators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Physicians and Professionals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Health Information</a:t>
                      </a: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Exchanges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Community Service Organizations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Local Government</a:t>
                      </a: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Officials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Employers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Insurers</a:t>
                      </a:r>
                    </a:p>
                  </a:txBody>
                  <a:tcPr marL="68580" marR="68580" marT="0" marB="0" anchor="ctr"/>
                </a:tc>
              </a:tr>
              <a:tr h="1328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FINANCIAL ASPECTS: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Insurance coverage, Pay for performance,</a:t>
                      </a: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 Wellness</a:t>
                      </a:r>
                      <a:r>
                        <a:rPr lang="en-US" sz="1600" b="1" baseline="0" dirty="0" smtClean="0">
                          <a:latin typeface="+mn-lt"/>
                          <a:ea typeface="Calibri"/>
                          <a:cs typeface="Times New Roman"/>
                        </a:rPr>
                        <a:t> programs, </a:t>
                      </a: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Access to care</a:t>
                      </a:r>
                      <a:endParaRPr lang="en-US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Insurers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Employers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Facility</a:t>
                      </a: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administrators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Health information exchanges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Physicians and Professionals</a:t>
                      </a:r>
                      <a:endParaRPr lang="en-US" sz="16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Community Service Organizations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Local Government</a:t>
                      </a: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Officials</a:t>
                      </a:r>
                    </a:p>
                  </a:txBody>
                  <a:tcPr marL="68580" marR="68580" marT="0" marB="0" anchor="ctr"/>
                </a:tc>
              </a:tr>
              <a:tr h="1006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PUBLIC HEALTH</a:t>
                      </a:r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Built environment, </a:t>
                      </a: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Emergency preparedness, Environmental safety, </a:t>
                      </a: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Food deserts</a:t>
                      </a:r>
                      <a:endParaRPr lang="en-US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Local Government</a:t>
                      </a: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Officials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Community Service Orgs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Facility administrators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Employers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Physicians</a:t>
                      </a: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and professionals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Insurers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Health information exchanges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14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Lessons from Group Projects: </a:t>
            </a:r>
            <a:br>
              <a:rPr lang="en-US" sz="2800" dirty="0" smtClean="0"/>
            </a:br>
            <a:r>
              <a:rPr lang="en-US" sz="2800" dirty="0" smtClean="0"/>
              <a:t>Challenges of Shared Stewardship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1816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700" dirty="0" smtClean="0"/>
              <a:t>Complexity</a:t>
            </a:r>
            <a:r>
              <a:rPr lang="en-US" sz="2700" b="0" dirty="0" smtClean="0"/>
              <a:t>: number of issues, diverse combinations of stakeholders involved in each decision point; need convener &amp; coordinator &amp; sense of community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700" dirty="0" smtClean="0"/>
              <a:t>Low collective efficacy</a:t>
            </a:r>
            <a:r>
              <a:rPr lang="en-US" sz="2700" b="0" dirty="0" smtClean="0"/>
              <a:t>: lack of autonomy, build a collective understanding and record of success, re-evaluate programs regularly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700" dirty="0" smtClean="0"/>
              <a:t>Reluctance to commit resources</a:t>
            </a:r>
            <a:r>
              <a:rPr lang="en-US" sz="2700" b="0" dirty="0" smtClean="0"/>
              <a:t>: attract outside funding but keep focused on mission; recruit new partners, routine feedback and monitoring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700" dirty="0" smtClean="0"/>
              <a:t>Dangers to vital interests</a:t>
            </a:r>
            <a:r>
              <a:rPr lang="en-US" sz="2700" b="0" dirty="0" smtClean="0"/>
              <a:t>: open discussions, trust and confidentiality, graduated sanctions with option to regain trust, compensate for unequal effects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300D6-50B7-472F-9F82-06C29A0151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Lessons From Case Studies (Preliminary)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102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 smtClean="0"/>
              <a:t>A strong sense of community or physical isolation is not enough; </a:t>
            </a:r>
            <a:r>
              <a:rPr lang="en-US" sz="2400" u="sng" dirty="0" smtClean="0"/>
              <a:t>stewardship requires frequent, open, &amp; confidential communication.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Local autonomy</a:t>
            </a:r>
            <a:r>
              <a:rPr lang="en-US" sz="2400" b="0" dirty="0" smtClean="0"/>
              <a:t> is not assured, and must be sought and protected.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 smtClean="0"/>
              <a:t>Best to </a:t>
            </a:r>
            <a:r>
              <a:rPr lang="en-US" sz="2400" u="sng" dirty="0" smtClean="0"/>
              <a:t>keep focused on a few critical factors</a:t>
            </a:r>
            <a:r>
              <a:rPr lang="en-US" sz="2400" b="0" dirty="0" smtClean="0"/>
              <a:t>, and use multiple ways to address that issue (ex: Grand Junction &amp; primary care shortages).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Avoid becoming an exclusive group</a:t>
            </a:r>
            <a:r>
              <a:rPr lang="en-US" sz="2400" b="0" dirty="0" smtClean="0"/>
              <a:t>; need to recruit new participants.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 smtClean="0"/>
              <a:t>Collaboration on </a:t>
            </a:r>
            <a:r>
              <a:rPr lang="en-US" sz="2400" u="sng" dirty="0" smtClean="0"/>
              <a:t>health promotion campaigns </a:t>
            </a:r>
            <a:r>
              <a:rPr lang="en-US" sz="2400" b="0" dirty="0" smtClean="0"/>
              <a:t>(such as anti-smoking or anti-obesity) are useful to develop trust and habits of cooperation, but eventually community leaders </a:t>
            </a:r>
            <a:r>
              <a:rPr lang="en-US" sz="2400" u="sng" dirty="0" smtClean="0"/>
              <a:t>need to address more difficult issues</a:t>
            </a:r>
            <a:r>
              <a:rPr lang="en-US" sz="2400" b="0" dirty="0" smtClean="0"/>
              <a:t> of facility construction, physician payment, and coverage for uninsured.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Monitor performance</a:t>
            </a:r>
            <a:r>
              <a:rPr lang="en-US" sz="2400" b="0" dirty="0" smtClean="0"/>
              <a:t> and share information widely.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 smtClean="0"/>
              <a:t>Teams must develop procedures through which partners who acted unilaterally on an earlier issue can be </a:t>
            </a:r>
            <a:r>
              <a:rPr lang="en-US" sz="2400" u="sng" dirty="0" smtClean="0"/>
              <a:t>welcomed back</a:t>
            </a:r>
            <a:r>
              <a:rPr lang="en-US" sz="2400" b="0" dirty="0" smtClean="0"/>
              <a:t> into the fold.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Assessment tools</a:t>
            </a:r>
            <a:r>
              <a:rPr lang="en-US" sz="2400" b="0" dirty="0" smtClean="0"/>
              <a:t> must be developed and applied, with regular re-evaluation of ongoing programs and future needs.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300D6-50B7-472F-9F82-06C29A0151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Dynamic Process for Shared Stewardship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5334000" cy="4876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Communicate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Prioritize and Focus Efforts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Confidence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Recruit Partners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Implementation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Monitor and Sanction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and Sustain Trust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Reevaluate</a:t>
            </a:r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300D6-50B7-472F-9F82-06C29A0151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1143000" y="1219200"/>
            <a:ext cx="533400" cy="4343400"/>
          </a:xfrm>
          <a:prstGeom prst="downArrow">
            <a:avLst/>
          </a:prstGeom>
          <a:noFill/>
          <a:ln w="25400">
            <a:solidFill>
              <a:srgbClr val="8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rved Up Arrow 6"/>
          <p:cNvSpPr/>
          <p:nvPr/>
        </p:nvSpPr>
        <p:spPr bwMode="auto">
          <a:xfrm rot="16200000">
            <a:off x="4724400" y="1371600"/>
            <a:ext cx="4191000" cy="3581400"/>
          </a:xfrm>
          <a:prstGeom prst="curvedUpArrow">
            <a:avLst>
              <a:gd name="adj1" fmla="val 6619"/>
              <a:gd name="adj2" fmla="val 18731"/>
              <a:gd name="adj3" fmla="val 25000"/>
            </a:avLst>
          </a:prstGeom>
          <a:noFill/>
          <a:ln w="25400">
            <a:solidFill>
              <a:srgbClr val="8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Practical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943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Communicate:</a:t>
            </a:r>
            <a:r>
              <a:rPr lang="en-US" b="0" dirty="0" smtClean="0"/>
              <a:t> build multiple social ties and channels of communication; fill convener and coordinator roles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Prioritize and Focus Efforts:</a:t>
            </a:r>
            <a:r>
              <a:rPr lang="en-US" b="0" dirty="0" smtClean="0"/>
              <a:t> develop a common understanding of system; select specific &amp; achievable goals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Confidence:</a:t>
            </a:r>
            <a:r>
              <a:rPr lang="en-US" b="0" dirty="0" smtClean="0"/>
              <a:t> begin with programs that can show results quickly; take ownership by asserting autonomy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Recruit Partners:</a:t>
            </a:r>
            <a:r>
              <a:rPr lang="en-US" b="0" dirty="0" smtClean="0"/>
              <a:t> seek external funding but maintain focus on mission; welcome new partners when needed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Implementation: </a:t>
            </a:r>
            <a:r>
              <a:rPr lang="en-US" b="0" dirty="0" smtClean="0"/>
              <a:t>commit resources as promised and carry out plans; maintain coordination while doing so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Monitor and Sanction: </a:t>
            </a:r>
            <a:r>
              <a:rPr lang="en-US" b="0" dirty="0" smtClean="0"/>
              <a:t>gather and share information; graduated sanctions on those who violate agreements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and Sustain Trust:</a:t>
            </a:r>
            <a:r>
              <a:rPr lang="en-US" b="0" dirty="0" smtClean="0"/>
              <a:t> protect vital interests of all parties; allow those sanctioned to restore position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Reevaluate: </a:t>
            </a:r>
            <a:r>
              <a:rPr lang="en-US" b="0" dirty="0" smtClean="0"/>
              <a:t>take time needed to evaluate programs; base innovations on local knowledge</a:t>
            </a:r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300D6-50B7-472F-9F82-06C29A0151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Sustaining Shared Stewardship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1219200"/>
            <a:ext cx="4495800" cy="1371600"/>
          </a:xfrm>
          <a:ln w="3175">
            <a:solidFill>
              <a:schemeClr val="tx1"/>
            </a:solidFill>
          </a:ln>
        </p:spPr>
        <p:txBody>
          <a:bodyPr numCol="1">
            <a:noAutofit/>
          </a:bodyPr>
          <a:lstStyle/>
          <a:p>
            <a:pPr marL="182880" indent="-182880">
              <a:buFont typeface="+mj-lt"/>
              <a:buAutoNum type="arabicPeriod"/>
            </a:pPr>
            <a:r>
              <a:rPr lang="en-US" sz="1800" dirty="0" smtClean="0"/>
              <a:t>Sufficient physical, human &amp; social capital.</a:t>
            </a:r>
          </a:p>
          <a:p>
            <a:pPr marL="182880" indent="-182880">
              <a:buFont typeface="+mj-lt"/>
              <a:buAutoNum type="arabicPeriod"/>
            </a:pPr>
            <a:r>
              <a:rPr lang="en-US" sz="1800" dirty="0" smtClean="0"/>
              <a:t>Multiple communication channels.</a:t>
            </a:r>
          </a:p>
          <a:p>
            <a:pPr marL="182880" indent="-182880">
              <a:buFont typeface="+mj-lt"/>
              <a:buAutoNum type="arabicPeriod"/>
            </a:pPr>
            <a:r>
              <a:rPr lang="en-US" sz="1800" dirty="0" smtClean="0"/>
              <a:t>Local autonomy recognized &amp; protected.</a:t>
            </a:r>
          </a:p>
          <a:p>
            <a:pPr marL="182880" indent="-182880">
              <a:buFont typeface="+mj-lt"/>
              <a:buAutoNum type="arabicPeriod"/>
            </a:pPr>
            <a:r>
              <a:rPr lang="en-US" sz="1800" dirty="0" smtClean="0"/>
              <a:t>Community identity strong &amp; expandable.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3124200"/>
            <a:ext cx="8077200" cy="1371600"/>
          </a:xfrm>
          <a:ln w="3175">
            <a:solidFill>
              <a:schemeClr val="tx1"/>
            </a:solidFill>
          </a:ln>
        </p:spPr>
        <p:txBody>
          <a:bodyPr numCol="2">
            <a:noAutofit/>
          </a:bodyPr>
          <a:lstStyle/>
          <a:p>
            <a:pPr marL="182880" indent="-182880">
              <a:buFont typeface="+mj-lt"/>
              <a:buAutoNum type="arabicPeriod"/>
            </a:pPr>
            <a:r>
              <a:rPr lang="en-US" sz="1800" dirty="0" smtClean="0"/>
              <a:t>Define core mission as stewardship.</a:t>
            </a:r>
          </a:p>
          <a:p>
            <a:pPr marL="182880" indent="-182880">
              <a:buFont typeface="+mj-lt"/>
              <a:buAutoNum type="arabicPeriod"/>
            </a:pPr>
            <a:r>
              <a:rPr lang="en-US" sz="1800" dirty="0" smtClean="0"/>
              <a:t>Maintain focus on specific goals.</a:t>
            </a:r>
          </a:p>
          <a:p>
            <a:pPr marL="182880" indent="-182880">
              <a:buFont typeface="+mj-lt"/>
              <a:buAutoNum type="arabicPeriod"/>
            </a:pPr>
            <a:r>
              <a:rPr lang="en-US" sz="1800" dirty="0" smtClean="0"/>
              <a:t>Fill convener &amp; coordinator roles.</a:t>
            </a:r>
          </a:p>
          <a:p>
            <a:pPr marL="182880" indent="-182880">
              <a:buFont typeface="+mj-lt"/>
              <a:buAutoNum type="arabicPeriod"/>
            </a:pPr>
            <a:r>
              <a:rPr lang="en-US" sz="1800" dirty="0" smtClean="0"/>
              <a:t>Group learning generates innovation.</a:t>
            </a:r>
          </a:p>
          <a:p>
            <a:pPr marL="182880" indent="-182880">
              <a:buFont typeface="+mj-lt"/>
              <a:buAutoNum type="arabicPeriod"/>
            </a:pPr>
            <a:r>
              <a:rPr lang="en-US" sz="1800" dirty="0" smtClean="0"/>
              <a:t>Shared norms support open discussion.</a:t>
            </a:r>
          </a:p>
          <a:p>
            <a:pPr marL="182880" indent="-182880">
              <a:buFont typeface="+mj-lt"/>
              <a:buAutoNum type="arabicPeriod"/>
            </a:pPr>
            <a:r>
              <a:rPr lang="en-US" sz="1800" dirty="0" smtClean="0"/>
              <a:t>Routine monitoring &amp; measurement.</a:t>
            </a:r>
          </a:p>
          <a:p>
            <a:pPr marL="182880" indent="-182880">
              <a:buFont typeface="+mj-lt"/>
              <a:buAutoNum type="arabicPeriod"/>
            </a:pPr>
            <a:r>
              <a:rPr lang="en-US" sz="1800" dirty="0" smtClean="0"/>
              <a:t>Sanctions graduated and reversible.</a:t>
            </a:r>
          </a:p>
          <a:p>
            <a:pPr marL="182880" indent="-182880">
              <a:buFont typeface="+mj-lt"/>
              <a:buAutoNum type="arabicPeriod"/>
            </a:pPr>
            <a:r>
              <a:rPr lang="en-US" sz="1800" dirty="0" smtClean="0"/>
              <a:t>Protect vital interests of stakeholders.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5105400"/>
            <a:ext cx="4419600" cy="135421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numCol="1" rtlCol="0">
            <a:spAutoFit/>
          </a:bodyPr>
          <a:lstStyle/>
          <a:p>
            <a:pPr marL="182880" indent="-182880">
              <a:spcBef>
                <a:spcPts val="432"/>
              </a:spcBef>
              <a:buFont typeface="+mj-lt"/>
              <a:buAutoNum type="arabicPeriod"/>
            </a:pPr>
            <a:r>
              <a:rPr lang="en-US" b="1" dirty="0" smtClean="0"/>
              <a:t>Build success cumulatively.</a:t>
            </a:r>
          </a:p>
          <a:p>
            <a:pPr marL="182880" indent="-182880">
              <a:spcBef>
                <a:spcPts val="432"/>
              </a:spcBef>
              <a:buFont typeface="+mj-lt"/>
              <a:buAutoNum type="arabicPeriod"/>
            </a:pPr>
            <a:r>
              <a:rPr lang="en-US" b="1" dirty="0" smtClean="0"/>
              <a:t>Develop trust &amp; reinforce it.</a:t>
            </a:r>
          </a:p>
          <a:p>
            <a:pPr marL="182880" indent="-182880">
              <a:spcBef>
                <a:spcPts val="432"/>
              </a:spcBef>
              <a:buFont typeface="+mj-lt"/>
              <a:buAutoNum type="arabicPeriod"/>
            </a:pPr>
            <a:r>
              <a:rPr lang="en-US" b="1" dirty="0" smtClean="0"/>
              <a:t>Teams craft rules that fit local conditions. </a:t>
            </a:r>
          </a:p>
          <a:p>
            <a:pPr marL="182880" indent="-182880">
              <a:spcBef>
                <a:spcPts val="432"/>
              </a:spcBef>
              <a:buFont typeface="+mj-lt"/>
              <a:buAutoNum type="arabicPeriod"/>
            </a:pPr>
            <a:r>
              <a:rPr lang="en-US" b="1" dirty="0" smtClean="0"/>
              <a:t>Rules distribute costs &amp; benefits fairly.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27432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/>
              <a:t>Processes</a:t>
            </a:r>
            <a:endParaRPr lang="en-US" sz="2000" b="1" cap="small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47244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/>
              <a:t>Results</a:t>
            </a:r>
            <a:endParaRPr lang="en-US" sz="2000" b="1" cap="small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8382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 smtClean="0"/>
              <a:t>Pre-Requisites</a:t>
            </a:r>
            <a:endParaRPr lang="en-US" sz="2000" b="1" cap="small" dirty="0"/>
          </a:p>
        </p:txBody>
      </p:sp>
      <p:sp>
        <p:nvSpPr>
          <p:cNvPr id="16" name="Bent Arrow 15"/>
          <p:cNvSpPr/>
          <p:nvPr/>
        </p:nvSpPr>
        <p:spPr bwMode="auto">
          <a:xfrm rot="5400000">
            <a:off x="7010400" y="1600200"/>
            <a:ext cx="1371600" cy="1371600"/>
          </a:xfrm>
          <a:prstGeom prst="bentArrow">
            <a:avLst>
              <a:gd name="adj1" fmla="val 25000"/>
              <a:gd name="adj2" fmla="val 20439"/>
              <a:gd name="adj3" fmla="val 25000"/>
              <a:gd name="adj4" fmla="val 43750"/>
            </a:avLst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 Arrow 16"/>
          <p:cNvSpPr/>
          <p:nvPr/>
        </p:nvSpPr>
        <p:spPr bwMode="auto">
          <a:xfrm rot="10800000">
            <a:off x="6934200" y="4724400"/>
            <a:ext cx="1371600" cy="1295400"/>
          </a:xfrm>
          <a:prstGeom prst="bentArrow">
            <a:avLst>
              <a:gd name="adj1" fmla="val 25000"/>
              <a:gd name="adj2" fmla="val 20439"/>
              <a:gd name="adj3" fmla="val 25000"/>
              <a:gd name="adj4" fmla="val 43750"/>
            </a:avLst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rved Right Arrow 17"/>
          <p:cNvSpPr/>
          <p:nvPr/>
        </p:nvSpPr>
        <p:spPr bwMode="auto">
          <a:xfrm flipV="1">
            <a:off x="228600" y="1371600"/>
            <a:ext cx="2057400" cy="4800600"/>
          </a:xfrm>
          <a:prstGeom prst="curvedRightArrow">
            <a:avLst/>
          </a:prstGeom>
          <a:noFill/>
          <a:ln w="25400" cmpd="sng">
            <a:solidFill>
              <a:srgbClr val="00B0F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20367771">
            <a:off x="942306" y="19156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Reinforce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62800" y="55626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Enable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10400" y="16002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Support</a:t>
            </a:r>
          </a:p>
        </p:txBody>
      </p:sp>
    </p:spTree>
    <p:extLst>
      <p:ext uri="{BB962C8B-B14F-4D97-AF65-F5344CB8AC3E}">
        <p14:creationId xmlns="" xmlns:p14="http://schemas.microsoft.com/office/powerpoint/2010/main" val="38390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4090"/>
            <a:ext cx="8229600" cy="895109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Steps in a Community Self-Assessment </a:t>
            </a:r>
            <a:r>
              <a:rPr lang="en-US" sz="3200" dirty="0" smtClean="0"/>
              <a:t>Process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8006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/>
              <a:t>Members of local stakeholder groups should </a:t>
            </a:r>
            <a:r>
              <a:rPr lang="en-US" dirty="0" smtClean="0"/>
              <a:t>evaluate </a:t>
            </a:r>
            <a:r>
              <a:rPr lang="en-US" b="1" dirty="0" smtClean="0"/>
              <a:t>past or ongoing efforts </a:t>
            </a:r>
            <a:r>
              <a:rPr lang="en-US" dirty="0" smtClean="0"/>
              <a:t>at </a:t>
            </a:r>
            <a:r>
              <a:rPr lang="en-US" b="1" dirty="0" smtClean="0"/>
              <a:t>shared stewardship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Of common resources relevant to one or more key decision points or </a:t>
            </a:r>
            <a:r>
              <a:rPr lang="en-US" b="1" dirty="0" smtClean="0"/>
              <a:t>topical areas,</a:t>
            </a:r>
            <a:endParaRPr lang="en-US" dirty="0" smtClean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/>
              <a:t>And ask themselves how many of the facilitating conditions (pre-requisites, processes, results) have been satisfied in those examples.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/>
              <a:t>Then use these answers to identify missing ingredients, or gaps in their preparation for the even more difficult tasks ahead.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4D0CCD-C96F-4D37-B7A4-D2549A5CE4F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Research Collaborators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This presentation draws on contributions from all members of the Indiana Univ. </a:t>
            </a:r>
            <a:r>
              <a:rPr lang="en-US" sz="2000" b="1" dirty="0" smtClean="0"/>
              <a:t>Managing the Health Commons (MHC) research team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b="1" dirty="0" smtClean="0"/>
              <a:t>Michael D. McGinnis, Ph.D., Professor, Political Science, and Principal Investigator, Managing the Health Commons project</a:t>
            </a:r>
          </a:p>
          <a:p>
            <a:pPr lvl="1"/>
            <a:r>
              <a:rPr lang="en-US" sz="2000" b="1" dirty="0" smtClean="0"/>
              <a:t>Elinor Ostrom, </a:t>
            </a:r>
            <a:r>
              <a:rPr lang="en-US" sz="2000" dirty="0" smtClean="0"/>
              <a:t>Ph.D., Distinguished Professor, Political Science and Public and Environmental Affairs </a:t>
            </a:r>
          </a:p>
          <a:p>
            <a:pPr lvl="1"/>
            <a:r>
              <a:rPr lang="en-US" sz="2000" b="1" dirty="0" smtClean="0"/>
              <a:t>Joan Pong Linton</a:t>
            </a:r>
            <a:r>
              <a:rPr lang="en-US" sz="2000" dirty="0" smtClean="0"/>
              <a:t>, Ph.D., Associate Professor, English</a:t>
            </a:r>
          </a:p>
          <a:p>
            <a:pPr lvl="1"/>
            <a:r>
              <a:rPr lang="en-US" sz="2000" b="1" dirty="0" smtClean="0"/>
              <a:t>Claudia Brink</a:t>
            </a:r>
            <a:r>
              <a:rPr lang="en-US" sz="2000" dirty="0" smtClean="0"/>
              <a:t>, MBA, MPA, Ph.D. candidate in Public Policy, and Assistant Director, Workshop</a:t>
            </a:r>
          </a:p>
          <a:p>
            <a:pPr lvl="1"/>
            <a:r>
              <a:rPr lang="en-US" sz="2000" b="1" dirty="0" smtClean="0"/>
              <a:t>Carrie Ann Lawrence</a:t>
            </a:r>
            <a:r>
              <a:rPr lang="en-US" sz="2000" dirty="0" smtClean="0"/>
              <a:t>, Ph.D. candidate in Health Behavior</a:t>
            </a:r>
          </a:p>
          <a:p>
            <a:pPr lvl="1"/>
            <a:r>
              <a:rPr lang="en-US" sz="2000" b="1" dirty="0" smtClean="0"/>
              <a:t>Ryan Conway</a:t>
            </a:r>
            <a:r>
              <a:rPr lang="en-US" sz="2000" dirty="0" smtClean="0"/>
              <a:t>, Ph.D. candidate in Political Science</a:t>
            </a:r>
          </a:p>
          <a:p>
            <a:r>
              <a:rPr lang="en-US" sz="2000" dirty="0" smtClean="0"/>
              <a:t>We have also benefited greatly from our interactions with other research and research-action teams in the </a:t>
            </a:r>
            <a:r>
              <a:rPr lang="en-US" sz="2000" b="1" dirty="0" err="1" smtClean="0"/>
              <a:t>ReThink</a:t>
            </a:r>
            <a:r>
              <a:rPr lang="en-US" sz="2000" b="1" dirty="0" smtClean="0"/>
              <a:t> Health</a:t>
            </a:r>
            <a:r>
              <a:rPr lang="en-US" sz="2000" dirty="0" smtClean="0"/>
              <a:t> initiative (</a:t>
            </a:r>
            <a:r>
              <a:rPr lang="en-US" sz="2000" u="sng" dirty="0" smtClean="0">
                <a:hlinkClick r:id="rId2"/>
              </a:rPr>
              <a:t>http://www.rethinkhealth.org/</a:t>
            </a:r>
            <a:r>
              <a:rPr lang="en-US" sz="2000" dirty="0" smtClean="0"/>
              <a:t>), funded by </a:t>
            </a:r>
            <a:r>
              <a:rPr lang="en-US" sz="2000" b="1" dirty="0" smtClean="0"/>
              <a:t>The Fannie E. Rippel Foundation </a:t>
            </a:r>
            <a:r>
              <a:rPr lang="en-US" sz="2000" dirty="0" smtClean="0"/>
              <a:t>(</a:t>
            </a:r>
            <a:r>
              <a:rPr lang="en-US" sz="2000" u="sng" dirty="0" smtClean="0">
                <a:hlinkClick r:id="rId3"/>
              </a:rPr>
              <a:t>http://www.rippelfoundation.org</a:t>
            </a:r>
            <a:r>
              <a:rPr lang="en-US" sz="2200" u="sng" dirty="0" smtClean="0">
                <a:hlinkClick r:id="rId3"/>
              </a:rPr>
              <a:t>/</a:t>
            </a:r>
            <a:r>
              <a:rPr lang="en-US" sz="2200" dirty="0" smtClean="0"/>
              <a:t>).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300D6-50B7-472F-9F82-06C29A0151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Supplemental Slides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6858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External Constraints on Local Autonomy in Healthcare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4864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Technological innovation in medical testing, treatments, and drugs;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National policy initiatives (health insurance reform, ACO program details, changes in Medicare and Medicaid, drug approval, etc.);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State policy changes (esp. Medicaid reimbursement, but also changes in legal requirements and certification);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Professional standards and best practices, including limits on size of classes in medical or nursing schools;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Corporate decisions regarding advertising (esp. for new drugs) and location of and content of products in restaurants &amp; grocery stores;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Consolidation and other trends within healthcare delivery, insurance, and related financial sectors;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Demographic and cultural changes;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Economic upturns and recessions.</a:t>
            </a:r>
          </a:p>
          <a:p>
            <a:pPr marL="457200" indent="-457200">
              <a:buNone/>
            </a:pPr>
            <a:r>
              <a:rPr lang="en-US" sz="3500" b="1" cap="small" dirty="0" smtClean="0"/>
              <a:t>But local health stakeholders are NOT powerless.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0300D6-50B7-472F-9F82-06C29A0151F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06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u="sng" dirty="0" smtClean="0"/>
              <a:t>Group Exercise</a:t>
            </a:r>
            <a:r>
              <a:rPr lang="en-US" sz="2400" dirty="0" smtClean="0"/>
              <a:t>: Evaluate ONE of the following </a:t>
            </a:r>
            <a:r>
              <a:rPr lang="en-US" sz="2400" u="sng" dirty="0" smtClean="0"/>
              <a:t>decision points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/>
              <a:t>from a </a:t>
            </a:r>
            <a:r>
              <a:rPr lang="en-US" sz="2400" u="sng" dirty="0" smtClean="0"/>
              <a:t>local/regional perspective</a:t>
            </a:r>
            <a:endParaRPr lang="en-US" sz="2400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257800"/>
          </a:xfrm>
        </p:spPr>
        <p:txBody>
          <a:bodyPr numCol="2">
            <a:noAutofit/>
          </a:bodyPr>
          <a:lstStyle/>
          <a:p>
            <a:pPr marL="365760" indent="-365760">
              <a:buFont typeface="+mj-lt"/>
              <a:buAutoNum type="arabicPeriod"/>
            </a:pPr>
            <a:r>
              <a:rPr lang="en-US" dirty="0" smtClean="0"/>
              <a:t>Access to care</a:t>
            </a:r>
          </a:p>
          <a:p>
            <a:pPr marL="365760" indent="-365760">
              <a:buFont typeface="+mj-lt"/>
              <a:buAutoNum type="arabicPeriod"/>
            </a:pPr>
            <a:r>
              <a:rPr lang="en-US" dirty="0" smtClean="0"/>
              <a:t>Built environment</a:t>
            </a:r>
          </a:p>
          <a:p>
            <a:pPr marL="365760" indent="-365760">
              <a:buFont typeface="+mj-lt"/>
              <a:buAutoNum type="arabicPeriod"/>
            </a:pPr>
            <a:r>
              <a:rPr lang="en-US" dirty="0" smtClean="0"/>
              <a:t>Care Transitions</a:t>
            </a:r>
          </a:p>
          <a:p>
            <a:pPr marL="365760" indent="-365760">
              <a:buFont typeface="+mj-lt"/>
              <a:buAutoNum type="arabicPeriod"/>
            </a:pPr>
            <a:r>
              <a:rPr lang="en-US" dirty="0" smtClean="0"/>
              <a:t>Chronic care</a:t>
            </a:r>
          </a:p>
          <a:p>
            <a:pPr marL="365760" indent="-365760">
              <a:buFont typeface="+mj-lt"/>
              <a:buAutoNum type="arabicPeriod"/>
            </a:pPr>
            <a:r>
              <a:rPr lang="en-US" dirty="0" smtClean="0"/>
              <a:t>Consolidation: hospitals, physician groups, etc.</a:t>
            </a:r>
          </a:p>
          <a:p>
            <a:pPr marL="365760" indent="-365760">
              <a:buFont typeface="+mj-lt"/>
              <a:buAutoNum type="arabicPeriod"/>
            </a:pPr>
            <a:r>
              <a:rPr lang="en-US" dirty="0" smtClean="0"/>
              <a:t>Construction of new facilities </a:t>
            </a:r>
          </a:p>
          <a:p>
            <a:pPr marL="365760" indent="-365760">
              <a:buFont typeface="+mj-lt"/>
              <a:buAutoNum type="arabicPeriod"/>
            </a:pPr>
            <a:r>
              <a:rPr lang="en-US" dirty="0" smtClean="0"/>
              <a:t>Electronic records</a:t>
            </a:r>
          </a:p>
          <a:p>
            <a:pPr marL="365760" indent="-365760">
              <a:buFont typeface="+mj-lt"/>
              <a:buAutoNum type="arabicPeriod"/>
            </a:pPr>
            <a:r>
              <a:rPr lang="en-US" dirty="0" smtClean="0"/>
              <a:t>Emergency preparedness</a:t>
            </a:r>
          </a:p>
          <a:p>
            <a:pPr marL="548640" indent="-548640">
              <a:buFont typeface="+mj-lt"/>
              <a:buAutoNum type="arabicPeriod"/>
            </a:pPr>
            <a:r>
              <a:rPr lang="en-US" dirty="0" smtClean="0"/>
              <a:t>Environmental safety</a:t>
            </a:r>
          </a:p>
          <a:p>
            <a:pPr marL="548640" indent="-548640">
              <a:buFont typeface="+mj-lt"/>
              <a:buAutoNum type="arabicPeriod"/>
            </a:pPr>
            <a:r>
              <a:rPr lang="en-US" dirty="0" smtClean="0"/>
              <a:t>Food deserts</a:t>
            </a:r>
          </a:p>
          <a:p>
            <a:pPr marL="548640" indent="-548640">
              <a:buFont typeface="+mj-lt"/>
              <a:buAutoNum type="arabicPeriod"/>
            </a:pPr>
            <a:r>
              <a:rPr lang="en-US" dirty="0" smtClean="0"/>
              <a:t>Hospice care</a:t>
            </a:r>
          </a:p>
          <a:p>
            <a:pPr marL="548640" indent="-548640">
              <a:buFont typeface="+mj-lt"/>
              <a:buAutoNum type="arabicPeriod"/>
            </a:pPr>
            <a:r>
              <a:rPr lang="en-US" dirty="0" smtClean="0"/>
              <a:t>Insurance coverage</a:t>
            </a:r>
          </a:p>
          <a:p>
            <a:pPr marL="548640" indent="-548640">
              <a:buFont typeface="+mj-lt"/>
              <a:buAutoNum type="arabicPeriod"/>
            </a:pPr>
            <a:r>
              <a:rPr lang="en-US" dirty="0" smtClean="0"/>
              <a:t>Mental health care</a:t>
            </a:r>
          </a:p>
          <a:p>
            <a:pPr marL="548640" indent="-548640">
              <a:buFont typeface="+mj-lt"/>
              <a:buAutoNum type="arabicPeriod"/>
            </a:pPr>
            <a:r>
              <a:rPr lang="en-US" dirty="0" smtClean="0"/>
              <a:t>Pay for performance (and quality measures)</a:t>
            </a:r>
          </a:p>
          <a:p>
            <a:pPr marL="548640" indent="-548640">
              <a:buFont typeface="+mj-lt"/>
              <a:buAutoNum type="arabicPeriod"/>
            </a:pPr>
            <a:r>
              <a:rPr lang="en-US" dirty="0" smtClean="0"/>
              <a:t>Primary care</a:t>
            </a:r>
          </a:p>
          <a:p>
            <a:pPr marL="548640" indent="-548640">
              <a:buFont typeface="+mj-lt"/>
              <a:buAutoNum type="arabicPeriod"/>
            </a:pPr>
            <a:r>
              <a:rPr lang="en-US" dirty="0" smtClean="0"/>
              <a:t>Quality improvements</a:t>
            </a:r>
          </a:p>
          <a:p>
            <a:pPr marL="548640" indent="-548640">
              <a:buFont typeface="+mj-lt"/>
              <a:buAutoNum type="arabicPeriod"/>
            </a:pPr>
            <a:r>
              <a:rPr lang="en-US" dirty="0" smtClean="0"/>
              <a:t>Wellness programs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209800" cy="365125"/>
          </a:xfrm>
          <a:prstGeom prst="rect">
            <a:avLst/>
          </a:prstGeom>
        </p:spPr>
        <p:txBody>
          <a:bodyPr/>
          <a:lstStyle/>
          <a:p>
            <a:fld id="{7B0300D6-50B7-472F-9F82-06C29A0151F1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Format for a Community Self-Assessment Tool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600" b="1" dirty="0" smtClean="0"/>
              <a:t>[1] Ask representatives of </a:t>
            </a:r>
            <a:r>
              <a:rPr lang="en-US" sz="2600" b="1" dirty="0" smtClean="0">
                <a:hlinkClick r:id="rId2" action="ppaction://hlinksldjump"/>
              </a:rPr>
              <a:t>local stakeholder groups </a:t>
            </a:r>
            <a:r>
              <a:rPr lang="en-US" sz="2600" b="1" dirty="0" smtClean="0"/>
              <a:t>familiar with their past or ongoing efforts of shared stewardship,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600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600" b="1" dirty="0" smtClean="0"/>
              <a:t>[2] whether or not their interactions on that particular </a:t>
            </a:r>
            <a:r>
              <a:rPr lang="en-US" sz="2600" b="1" dirty="0" smtClean="0">
                <a:hlinkClick r:id="rId3" action="ppaction://hlinksldjump"/>
              </a:rPr>
              <a:t>decision point or topical areas</a:t>
            </a:r>
            <a:endParaRPr lang="en-US" sz="2600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6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600" dirty="0" smtClean="0"/>
              <a:t>[3] show evidence of the presence of these </a:t>
            </a:r>
            <a:r>
              <a:rPr lang="en-US" sz="2600" dirty="0" smtClean="0">
                <a:hlinkClick r:id="rId4" action="ppaction://hlinksldjump"/>
              </a:rPr>
              <a:t>facilitating conditions</a:t>
            </a:r>
            <a:r>
              <a:rPr lang="en-US" sz="2600" dirty="0" smtClean="0"/>
              <a:t>:</a:t>
            </a:r>
          </a:p>
          <a:p>
            <a:r>
              <a:rPr lang="en-US" sz="2600" dirty="0" smtClean="0"/>
              <a:t>Pre-requisites (or background conditions)</a:t>
            </a:r>
          </a:p>
          <a:p>
            <a:r>
              <a:rPr lang="en-US" sz="2600" dirty="0" smtClean="0"/>
              <a:t>Processes (or patterns of interactions)</a:t>
            </a:r>
          </a:p>
          <a:p>
            <a:r>
              <a:rPr lang="en-US" sz="2600" dirty="0" smtClean="0"/>
              <a:t>Results (outcomes and evaluative processes)</a:t>
            </a:r>
          </a:p>
          <a:p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[4] and use their answers to help them identify missing ingredients that reduce their capacity for shared stewardship of their health commons.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200" b="1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4D0CCD-C96F-4D37-B7A4-D2549A5CE4F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610600" cy="9445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 smtClean="0"/>
              <a:t>To evaluate a </a:t>
            </a:r>
            <a:r>
              <a:rPr lang="en-US" sz="2800" b="1" u="sng" dirty="0" smtClean="0"/>
              <a:t>community’s capacity for collective action</a:t>
            </a:r>
            <a:r>
              <a:rPr lang="en-US" sz="2800" b="1" dirty="0" smtClean="0"/>
              <a:t>, </a:t>
            </a:r>
            <a:br>
              <a:rPr lang="en-US" sz="2800" b="1" dirty="0" smtClean="0"/>
            </a:br>
            <a:r>
              <a:rPr lang="en-US" sz="2800" b="1" dirty="0" smtClean="0"/>
              <a:t>we draw factors from </a:t>
            </a:r>
            <a:r>
              <a:rPr lang="en-US" sz="2800" b="1" u="sng" dirty="0" smtClean="0"/>
              <a:t>four bodies of research/practice</a:t>
            </a: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Commons Research </a:t>
            </a:r>
            <a:r>
              <a:rPr lang="en-US" sz="2400" dirty="0" smtClean="0"/>
              <a:t>on small-scale communities where </a:t>
            </a:r>
          </a:p>
          <a:p>
            <a:pPr marL="914400" lvl="4" indent="-457200">
              <a:spcBef>
                <a:spcPts val="0"/>
              </a:spcBef>
            </a:pPr>
            <a:r>
              <a:rPr lang="en-US" dirty="0" smtClean="0"/>
              <a:t>Individual survival is dependent on continued access to that resource;</a:t>
            </a:r>
          </a:p>
          <a:p>
            <a:pPr marL="914400" lvl="4" indent="-457200">
              <a:spcBef>
                <a:spcPts val="0"/>
              </a:spcBef>
            </a:pPr>
            <a:r>
              <a:rPr lang="en-US" dirty="0" smtClean="0"/>
              <a:t>Family ties often generate concerns for long-term future sustainability,</a:t>
            </a:r>
          </a:p>
          <a:p>
            <a:pPr marL="914400" lvl="4" indent="-457200">
              <a:spcBef>
                <a:spcPts val="0"/>
              </a:spcBef>
            </a:pPr>
            <a:r>
              <a:rPr lang="en-US" dirty="0" smtClean="0"/>
              <a:t>Social ties among users are typically dense and salient,</a:t>
            </a:r>
          </a:p>
          <a:p>
            <a:pPr marL="914400" lvl="4" indent="-457200">
              <a:spcBef>
                <a:spcPts val="0"/>
              </a:spcBef>
            </a:pPr>
            <a:r>
              <a:rPr lang="en-US" dirty="0" smtClean="0"/>
              <a:t>Resource users are close to the action, facilitating monitoring and effectiveness of social sanctions.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Collective Action Theory:</a:t>
            </a:r>
            <a:r>
              <a:rPr lang="en-US" sz="2400" dirty="0" smtClean="0"/>
              <a:t> “best practices” for forming teams of collaborators who are not so closely linked,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Inter-Organizational Relations:</a:t>
            </a:r>
            <a:r>
              <a:rPr lang="en-US" sz="2400" dirty="0" smtClean="0"/>
              <a:t> where participants are agents representing the interests of private, public and voluntary organizations as well as more informal groups.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Healthcare Policy: </a:t>
            </a:r>
            <a:r>
              <a:rPr lang="en-US" sz="2400" dirty="0" smtClean="0"/>
              <a:t>factors specific to this policy area.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0300D6-50B7-472F-9F82-06C29A0151F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411162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Design Principles for Sustainable </a:t>
            </a:r>
            <a:r>
              <a:rPr lang="en-US" sz="2200" b="1" u="sng" dirty="0" smtClean="0"/>
              <a:t>Resource Management</a:t>
            </a:r>
            <a:r>
              <a:rPr lang="en-US" sz="2200" b="1" dirty="0" smtClean="0"/>
              <a:t> (Ostrom 1990)</a:t>
            </a:r>
            <a:endParaRPr lang="en-US" sz="22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1"/>
            <a:ext cx="8458200" cy="5105400"/>
          </a:xfrm>
        </p:spPr>
        <p:txBody>
          <a:bodyPr>
            <a:noAutofit/>
          </a:bodyPr>
          <a:lstStyle/>
          <a:p>
            <a:pPr marL="182880" indent="-182880">
              <a:spcBef>
                <a:spcPts val="0"/>
              </a:spcBef>
              <a:buNone/>
            </a:pPr>
            <a:r>
              <a:rPr lang="en-US" sz="2200" b="1" u="sng" dirty="0" smtClean="0"/>
              <a:t>Pre-Requisites</a:t>
            </a:r>
          </a:p>
          <a:p>
            <a:pPr marL="914400" lvl="1" indent="-274320"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A group of resource users in well-defined region</a:t>
            </a:r>
          </a:p>
          <a:p>
            <a:pPr marL="914400" lvl="1" indent="-274320"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That has sufficient authority to manage available resources</a:t>
            </a:r>
          </a:p>
          <a:p>
            <a:pPr marL="182880" indent="-182880">
              <a:spcBef>
                <a:spcPts val="0"/>
              </a:spcBef>
              <a:buNone/>
            </a:pPr>
            <a:r>
              <a:rPr lang="en-US" sz="2200" b="1" u="sng" dirty="0" smtClean="0"/>
              <a:t>Processes</a:t>
            </a:r>
          </a:p>
          <a:p>
            <a:pPr marL="914400" lvl="1" indent="-274320">
              <a:spcBef>
                <a:spcPts val="0"/>
              </a:spcBef>
              <a:buFont typeface="+mj-lt"/>
              <a:buAutoNum type="arabicPeriod" startAt="3"/>
            </a:pPr>
            <a:r>
              <a:rPr lang="en-US" sz="2200" dirty="0" smtClean="0"/>
              <a:t>Does so by collectively crafting rules and procedures regarding levels and modes of resource extraction,</a:t>
            </a:r>
          </a:p>
          <a:p>
            <a:pPr marL="914400" lvl="1" indent="-274320">
              <a:spcBef>
                <a:spcPts val="0"/>
              </a:spcBef>
              <a:buFont typeface="+mj-lt"/>
              <a:buAutoNum type="arabicPeriod" startAt="3"/>
            </a:pPr>
            <a:r>
              <a:rPr lang="en-US" sz="2200" dirty="0" smtClean="0"/>
              <a:t>Sharing information generated through routine monitoring of user actions and resource outcomes,</a:t>
            </a:r>
          </a:p>
          <a:p>
            <a:pPr marL="914400" lvl="1" indent="-274320">
              <a:spcBef>
                <a:spcPts val="0"/>
              </a:spcBef>
              <a:buFont typeface="+mj-lt"/>
              <a:buAutoNum type="arabicPeriod" startAt="3"/>
            </a:pPr>
            <a:r>
              <a:rPr lang="en-US" sz="2200" dirty="0" smtClean="0"/>
              <a:t>Imposing graduated sanctions on  rule-breakers, </a:t>
            </a:r>
          </a:p>
          <a:p>
            <a:pPr marL="914400" lvl="1" indent="-274320">
              <a:spcBef>
                <a:spcPts val="0"/>
              </a:spcBef>
              <a:buFont typeface="+mj-lt"/>
              <a:buAutoNum type="arabicPeriod" startAt="3"/>
            </a:pPr>
            <a:r>
              <a:rPr lang="en-US" sz="2200" dirty="0" smtClean="0"/>
              <a:t>Resolving disputes directly or with the help of intermediaries,</a:t>
            </a:r>
          </a:p>
          <a:p>
            <a:pPr marL="914400" lvl="1" indent="-274320">
              <a:spcBef>
                <a:spcPts val="0"/>
              </a:spcBef>
              <a:buFont typeface="+mj-lt"/>
              <a:buAutoNum type="arabicPeriod" startAt="3"/>
            </a:pPr>
            <a:r>
              <a:rPr lang="en-US" sz="2200" dirty="0" smtClean="0"/>
              <a:t>Forming sub-groups to focus on particular problems,</a:t>
            </a:r>
          </a:p>
          <a:p>
            <a:pPr marL="182880" indent="-182880">
              <a:spcBef>
                <a:spcPts val="0"/>
              </a:spcBef>
              <a:buNone/>
            </a:pPr>
            <a:r>
              <a:rPr lang="en-US" sz="2200" b="1" u="sng" dirty="0" smtClean="0"/>
              <a:t>Results</a:t>
            </a:r>
          </a:p>
          <a:p>
            <a:pPr marL="914400" lvl="1" indent="-274320">
              <a:spcBef>
                <a:spcPts val="0"/>
              </a:spcBef>
              <a:buFont typeface="+mj-lt"/>
              <a:buAutoNum type="arabicPeriod" startAt="8"/>
            </a:pPr>
            <a:r>
              <a:rPr lang="en-US" sz="2200" dirty="0" smtClean="0"/>
              <a:t>And these rules and procedures are appropriate for local circumstances and distribute the costs and benefits of their collective action in an equitable manner</a:t>
            </a:r>
            <a:r>
              <a:rPr lang="en-US" sz="2200" dirty="0"/>
              <a:t>.</a:t>
            </a:r>
            <a:endParaRPr lang="en-US" sz="2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8600" y="58674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Notes: Current background conditions emerge from past interactions and outcomes.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4D0CCD-C96F-4D37-B7A4-D2549A5CE4F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Examples from Collective Action Theory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41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Generic process for collective action</a:t>
            </a:r>
          </a:p>
          <a:p>
            <a:pPr lvl="1"/>
            <a:r>
              <a:rPr lang="en-US" sz="2000" dirty="0" smtClean="0"/>
              <a:t>A group meets regularly to discuss their shared concerns and to </a:t>
            </a:r>
          </a:p>
          <a:p>
            <a:pPr lvl="1"/>
            <a:r>
              <a:rPr lang="en-US" sz="2000" dirty="0" smtClean="0"/>
              <a:t>Identify specific goals that they can accomplish together, </a:t>
            </a:r>
          </a:p>
          <a:p>
            <a:pPr lvl="1"/>
            <a:r>
              <a:rPr lang="en-US" sz="2000" dirty="0" smtClean="0"/>
              <a:t>Allocate tasks to members and follow up on implementation,</a:t>
            </a:r>
          </a:p>
          <a:p>
            <a:pPr lvl="1"/>
            <a:r>
              <a:rPr lang="en-US" sz="2000" dirty="0" smtClean="0"/>
              <a:t>Reassess the situation frequently and consider changes in plan,</a:t>
            </a:r>
          </a:p>
          <a:p>
            <a:pPr lvl="1"/>
            <a:r>
              <a:rPr lang="en-US" sz="2000" dirty="0" smtClean="0"/>
              <a:t>Enhance social ties and practices of effective communication within group,</a:t>
            </a:r>
          </a:p>
          <a:p>
            <a:pPr lvl="1"/>
            <a:r>
              <a:rPr lang="en-US" sz="2000" dirty="0" smtClean="0"/>
              <a:t>Inspire and nurture leaders from within the group to sustain these efforts.</a:t>
            </a:r>
          </a:p>
          <a:p>
            <a:pPr>
              <a:buNone/>
            </a:pPr>
            <a:r>
              <a:rPr lang="en-US" sz="2400" dirty="0" smtClean="0"/>
              <a:t>Specific example: </a:t>
            </a:r>
            <a:r>
              <a:rPr lang="en-US" sz="2400" b="1" dirty="0" smtClean="0"/>
              <a:t>Relational Coordination </a:t>
            </a:r>
            <a:r>
              <a:rPr lang="en-US" sz="2400" dirty="0" smtClean="0"/>
              <a:t>in multi-</a:t>
            </a:r>
            <a:r>
              <a:rPr lang="en-US" sz="2400" dirty="0" err="1" smtClean="0"/>
              <a:t>speciality</a:t>
            </a:r>
            <a:r>
              <a:rPr lang="en-US" sz="2400" dirty="0" smtClean="0"/>
              <a:t> teams in patient-centered care, from Jody </a:t>
            </a:r>
            <a:r>
              <a:rPr lang="en-US" sz="2400" dirty="0" err="1" smtClean="0"/>
              <a:t>Gittell</a:t>
            </a:r>
            <a:r>
              <a:rPr lang="en-US" sz="2400" dirty="0" smtClean="0"/>
              <a:t>, </a:t>
            </a:r>
            <a:r>
              <a:rPr lang="en-US" sz="2400" i="1" dirty="0" smtClean="0"/>
              <a:t>High-Performance Healthcare</a:t>
            </a:r>
            <a:r>
              <a:rPr lang="en-US" sz="2400" dirty="0" smtClean="0"/>
              <a:t>, 2009.</a:t>
            </a:r>
          </a:p>
          <a:p>
            <a:pPr lvl="1"/>
            <a:r>
              <a:rPr lang="en-US" sz="2000" dirty="0" smtClean="0"/>
              <a:t>Communication is frequent and problem-focused,</a:t>
            </a:r>
          </a:p>
          <a:p>
            <a:pPr lvl="1"/>
            <a:r>
              <a:rPr lang="en-US" sz="2000" dirty="0" smtClean="0"/>
              <a:t>Participants have Shared Goals, Shared Knowledge, and Mutual Respect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EEBE79-CF76-4057-A99B-3DA9163EAC5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Examples from Inter-Organizational Relations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Principles for Successful Public-Private-Nonprofit Collaboration in Governance Networks: </a:t>
            </a:r>
            <a:r>
              <a:rPr lang="en-US" sz="2400" dirty="0" smtClean="0"/>
              <a:t>from Bryson, Crosby, and Stone, “The Design and Implementation of Cross-Sector Collaborations,” </a:t>
            </a:r>
            <a:r>
              <a:rPr lang="en-US" sz="2400" i="1" dirty="0" smtClean="0"/>
              <a:t>Public Administration Review </a:t>
            </a:r>
            <a:r>
              <a:rPr lang="en-US" sz="2400" dirty="0" smtClean="0"/>
              <a:t>2006.</a:t>
            </a:r>
          </a:p>
          <a:p>
            <a:pPr lvl="1"/>
            <a:r>
              <a:rPr lang="en-US" sz="2200" dirty="0" smtClean="0"/>
              <a:t>Have committed sponsors and effective champions at many levels,</a:t>
            </a:r>
          </a:p>
          <a:p>
            <a:pPr lvl="1"/>
            <a:r>
              <a:rPr lang="en-US" sz="2200" dirty="0" smtClean="0"/>
              <a:t>Build leadership, legitimacy, and trust, </a:t>
            </a:r>
          </a:p>
          <a:p>
            <a:pPr lvl="1"/>
            <a:r>
              <a:rPr lang="en-US" sz="2200" dirty="0" smtClean="0"/>
              <a:t>Engage in deliberate planning but remain flexible and resilient,</a:t>
            </a:r>
          </a:p>
          <a:p>
            <a:pPr lvl="1"/>
            <a:r>
              <a:rPr lang="en-US" sz="2200" dirty="0" smtClean="0"/>
              <a:t>Use resources to cope with power imbalances, conflict, and shocks,</a:t>
            </a:r>
          </a:p>
          <a:p>
            <a:pPr lvl="1"/>
            <a:r>
              <a:rPr lang="en-US" sz="2200" dirty="0" smtClean="0"/>
              <a:t>Remain responsive to key stakeholders &amp; build on distinctive competencies,</a:t>
            </a:r>
          </a:p>
          <a:p>
            <a:pPr lvl="1"/>
            <a:r>
              <a:rPr lang="en-US" sz="2200" dirty="0" smtClean="0"/>
              <a:t>Engage in regular reassessments, and </a:t>
            </a:r>
          </a:p>
          <a:p>
            <a:pPr lvl="1"/>
            <a:r>
              <a:rPr lang="en-US" sz="2200" dirty="0" smtClean="0"/>
              <a:t>Have an accountability system that uses a variety of methods to track and interpret data on inputs, processes, and outcomes.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EEBE79-CF76-4057-A99B-3DA9163EAC5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Shared Stewardship and Polycentricity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6388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1800" dirty="0" smtClean="0"/>
              <a:t>Shared (or collaborative) stewardship is a generalization of </a:t>
            </a:r>
            <a:r>
              <a:rPr lang="en-US" sz="1800" b="1" u="sng" dirty="0" smtClean="0"/>
              <a:t>collaborative governance: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b="0" dirty="0" smtClean="0"/>
              <a:t>a term used in public administration to designate situations in which public officials routinely confer with private firms and voluntary organizations in the formation and delivery of public services. </a:t>
            </a:r>
          </a:p>
          <a:p>
            <a:pPr lvl="0">
              <a:buNone/>
            </a:pPr>
            <a:r>
              <a:rPr lang="en-US" sz="1800" dirty="0" smtClean="0"/>
              <a:t>Both terms are specific instances of </a:t>
            </a:r>
            <a:r>
              <a:rPr lang="en-US" sz="1800" b="1" u="sng" dirty="0" smtClean="0"/>
              <a:t>polycentric governance</a:t>
            </a:r>
            <a:r>
              <a:rPr lang="en-US" sz="1800" dirty="0" smtClean="0"/>
              <a:t>:</a:t>
            </a:r>
          </a:p>
          <a:p>
            <a:r>
              <a:rPr lang="en-US" sz="1800" dirty="0" smtClean="0"/>
              <a:t>a technical term from institutional analysis (Ostrom, </a:t>
            </a:r>
            <a:r>
              <a:rPr lang="en-US" sz="1800" dirty="0" err="1" smtClean="0"/>
              <a:t>Tiebout</a:t>
            </a:r>
            <a:r>
              <a:rPr lang="en-US" sz="1800" dirty="0" smtClean="0"/>
              <a:t>, and Warren 1961) designating a complex political system in which </a:t>
            </a:r>
          </a:p>
          <a:p>
            <a:pPr lvl="1"/>
            <a:r>
              <a:rPr lang="en-US" sz="1800" b="0" u="sng" dirty="0" smtClean="0"/>
              <a:t>multiple public authorities</a:t>
            </a:r>
            <a:r>
              <a:rPr lang="en-US" sz="1800" b="0" dirty="0" smtClean="0"/>
              <a:t> from overlapping jurisdictions </a:t>
            </a:r>
          </a:p>
          <a:p>
            <a:pPr lvl="1"/>
            <a:r>
              <a:rPr lang="en-US" sz="1800" b="0" dirty="0" smtClean="0"/>
              <a:t>and agents of relevant </a:t>
            </a:r>
            <a:r>
              <a:rPr lang="en-US" sz="1800" b="0" u="sng" dirty="0" smtClean="0"/>
              <a:t>private, voluntary, and community-based organizations</a:t>
            </a:r>
            <a:r>
              <a:rPr lang="en-US" sz="1800" b="0" dirty="0" smtClean="0"/>
              <a:t> </a:t>
            </a:r>
          </a:p>
          <a:p>
            <a:pPr lvl="1"/>
            <a:r>
              <a:rPr lang="en-US" sz="1800" b="0" u="sng" dirty="0" smtClean="0"/>
              <a:t>govern themselves and all relevant individuals</a:t>
            </a:r>
            <a:r>
              <a:rPr lang="en-US" sz="1800" b="0" dirty="0" smtClean="0"/>
              <a:t> (who may be participating as constituents, managers, employees, volunteers, members, visitors, and/or citizens) </a:t>
            </a:r>
          </a:p>
          <a:p>
            <a:pPr lvl="1"/>
            <a:r>
              <a:rPr lang="en-US" sz="1800" b="0" dirty="0" smtClean="0"/>
              <a:t>through an ongoing process of </a:t>
            </a:r>
            <a:r>
              <a:rPr lang="en-US" sz="1800" b="0" i="1" u="sng" dirty="0" smtClean="0"/>
              <a:t>mutual adjustment</a:t>
            </a:r>
            <a:r>
              <a:rPr lang="en-US" sz="1800" b="0" dirty="0" smtClean="0"/>
              <a:t>, </a:t>
            </a:r>
          </a:p>
          <a:p>
            <a:pPr lvl="1"/>
            <a:r>
              <a:rPr lang="en-US" sz="1800" b="0" dirty="0" smtClean="0"/>
              <a:t>within the constraints of </a:t>
            </a:r>
            <a:r>
              <a:rPr lang="en-US" sz="1800" b="0" u="sng" dirty="0" smtClean="0"/>
              <a:t>general rules and cultural norms</a:t>
            </a:r>
            <a:r>
              <a:rPr lang="en-US" sz="1800" b="0" dirty="0" smtClean="0"/>
              <a:t>. </a:t>
            </a:r>
          </a:p>
          <a:p>
            <a:r>
              <a:rPr lang="en-US" sz="1800" dirty="0" smtClean="0"/>
              <a:t>Polycentric governance provides plenty of opportunities for all interested parties to participate in policy-making and implementation, and facilitates the fine-tuning of rules and procedures to fit distinctive characteristics of local situations. </a:t>
            </a:r>
          </a:p>
          <a:p>
            <a:r>
              <a:rPr lang="en-US" sz="1800" u="sng" dirty="0" smtClean="0"/>
              <a:t>Polycentricity</a:t>
            </a:r>
            <a:r>
              <a:rPr lang="en-US" sz="1800" dirty="0" smtClean="0"/>
              <a:t> has been the central focus of research conducted by scholars affiliated with the </a:t>
            </a:r>
            <a:r>
              <a:rPr lang="en-US" sz="1800" u="sng" dirty="0" smtClean="0"/>
              <a:t>Workshop in Political Theory and Policy Analysis</a:t>
            </a:r>
            <a:r>
              <a:rPr lang="en-US" sz="180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0300D6-50B7-472F-9F82-06C29A0151F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533400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Key References on Commons Theory &amp; Polycentric Governance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715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/>
              <a:t>Aligica, Paul Dragos, and Peter Boettke. 2009. </a:t>
            </a:r>
            <a:r>
              <a:rPr lang="en-US" sz="1600" i="1" dirty="0" smtClean="0"/>
              <a:t>Challenging Institutional Analysis and Development: The Bloomington School</a:t>
            </a:r>
            <a:r>
              <a:rPr lang="en-US" sz="1600" dirty="0" smtClean="0"/>
              <a:t>. </a:t>
            </a:r>
            <a:r>
              <a:rPr lang="en-US" sz="1600" dirty="0" err="1" smtClean="0"/>
              <a:t>Routledge</a:t>
            </a:r>
            <a:r>
              <a:rPr lang="en-US" sz="1600" dirty="0" smtClean="0"/>
              <a:t>. </a:t>
            </a:r>
          </a:p>
          <a:p>
            <a:pPr>
              <a:buNone/>
            </a:pPr>
            <a:r>
              <a:rPr lang="en-US" sz="1600" dirty="0" smtClean="0"/>
              <a:t>Cox, Michael, Gwen Arnold, and Sergio Villamayor </a:t>
            </a:r>
            <a:r>
              <a:rPr lang="en-US" sz="1600" dirty="0" err="1" smtClean="0"/>
              <a:t>Tomás</a:t>
            </a:r>
            <a:r>
              <a:rPr lang="en-US" sz="1600" dirty="0" smtClean="0"/>
              <a:t>. 2010. “A Review of Design Principles for Community-Based Natural Resource Management.” </a:t>
            </a:r>
            <a:r>
              <a:rPr lang="en-US" sz="1600" i="1" dirty="0" smtClean="0"/>
              <a:t>Ecology and Society</a:t>
            </a:r>
            <a:r>
              <a:rPr lang="en-US" sz="1600" dirty="0" smtClean="0"/>
              <a:t> 15(4):38 </a:t>
            </a:r>
            <a:r>
              <a:rPr lang="en-US" sz="1600" u="sng" dirty="0" smtClean="0">
                <a:hlinkClick r:id="rId2"/>
              </a:rPr>
              <a:t>http://www.ecologyandsociety.org/vol15/iss4/art38/ES-2010-3704.pdf</a:t>
            </a:r>
            <a:r>
              <a:rPr lang="en-US" sz="1600" dirty="0" smtClean="0"/>
              <a:t>; </a:t>
            </a:r>
          </a:p>
          <a:p>
            <a:pPr>
              <a:buNone/>
            </a:pPr>
            <a:r>
              <a:rPr lang="en-US" sz="1600" dirty="0" smtClean="0"/>
              <a:t>McGinnis, Michael D. 2011. “An Introduction to IAD and the Language of the Ostrom Workshop: A Simple Guide to a Complex Framework,” </a:t>
            </a:r>
            <a:r>
              <a:rPr lang="en-US" sz="1600" i="1" dirty="0" smtClean="0"/>
              <a:t>Policy Studies Journal </a:t>
            </a:r>
            <a:r>
              <a:rPr lang="en-US" sz="1600" dirty="0" smtClean="0"/>
              <a:t>39(1) (February 2011): 163-177. [longer version: </a:t>
            </a:r>
            <a:r>
              <a:rPr lang="en-US" sz="1600" dirty="0" smtClean="0">
                <a:hlinkClick r:id="rId3"/>
              </a:rPr>
              <a:t>http://php.indiana.edu/~mcginnis/iad_guide.pdf</a:t>
            </a:r>
            <a:r>
              <a:rPr lang="en-US" sz="1600" dirty="0" smtClean="0"/>
              <a:t>]. </a:t>
            </a:r>
          </a:p>
          <a:p>
            <a:pPr>
              <a:buNone/>
            </a:pPr>
            <a:r>
              <a:rPr lang="en-US" sz="1600" dirty="0" smtClean="0"/>
              <a:t>Ostrom, Elinor. 1990. </a:t>
            </a:r>
            <a:r>
              <a:rPr lang="en-US" sz="1600" i="1" dirty="0" smtClean="0"/>
              <a:t>Governing the Commons: The Evolution of Institutions for Collective Action.</a:t>
            </a:r>
            <a:r>
              <a:rPr lang="en-US" sz="1600" dirty="0" smtClean="0"/>
              <a:t> New York: Cambridge University Press.</a:t>
            </a:r>
          </a:p>
          <a:p>
            <a:pPr>
              <a:buNone/>
            </a:pPr>
            <a:r>
              <a:rPr lang="en-US" sz="1600" dirty="0" smtClean="0"/>
              <a:t>_____. 2005. </a:t>
            </a:r>
            <a:r>
              <a:rPr lang="en-US" sz="1600" i="1" dirty="0" smtClean="0"/>
              <a:t>Understanding Institutional Diversity</a:t>
            </a:r>
            <a:r>
              <a:rPr lang="en-US" sz="1600" dirty="0" smtClean="0"/>
              <a:t>. Princeton, NJ: Princeton University Press.</a:t>
            </a:r>
          </a:p>
          <a:p>
            <a:pPr>
              <a:buNone/>
            </a:pPr>
            <a:r>
              <a:rPr lang="en-US" sz="1600" dirty="0" smtClean="0"/>
              <a:t>_____. 2007. “Collective Action Theory.” In </a:t>
            </a:r>
            <a:r>
              <a:rPr lang="en-US" sz="1600" i="1" dirty="0" smtClean="0"/>
              <a:t>The Oxford Handbook of Comparative Politics</a:t>
            </a:r>
            <a:r>
              <a:rPr lang="en-US" sz="1600" dirty="0" smtClean="0"/>
              <a:t>, ed. </a:t>
            </a:r>
            <a:r>
              <a:rPr lang="en-US" sz="1600" dirty="0" err="1" smtClean="0"/>
              <a:t>Carles</a:t>
            </a:r>
            <a:r>
              <a:rPr lang="en-US" sz="1600" dirty="0" smtClean="0"/>
              <a:t> </a:t>
            </a:r>
            <a:r>
              <a:rPr lang="en-US" sz="1600" dirty="0" err="1" smtClean="0"/>
              <a:t>Boix</a:t>
            </a:r>
            <a:r>
              <a:rPr lang="en-US" sz="1600" dirty="0" smtClean="0"/>
              <a:t> and Susan C. Stokes, 186–208. Oxford: Oxford University Press.</a:t>
            </a:r>
          </a:p>
          <a:p>
            <a:pPr>
              <a:buNone/>
            </a:pPr>
            <a:r>
              <a:rPr lang="en-US" sz="1600" dirty="0" smtClean="0"/>
              <a:t>_____. 2009. Video, presentation slides, and text of Elinor </a:t>
            </a:r>
            <a:r>
              <a:rPr lang="en-US" sz="1600" dirty="0" err="1" smtClean="0"/>
              <a:t>Ostrom’s</a:t>
            </a:r>
            <a:r>
              <a:rPr lang="en-US" sz="1600" dirty="0" smtClean="0"/>
              <a:t> </a:t>
            </a:r>
            <a:r>
              <a:rPr lang="en-US" sz="1600" smtClean="0"/>
              <a:t>Nobel Prize </a:t>
            </a:r>
            <a:r>
              <a:rPr lang="en-US" sz="1600" dirty="0" smtClean="0"/>
              <a:t>Lecture at </a:t>
            </a:r>
            <a:r>
              <a:rPr lang="en-US" sz="1600" u="sng" dirty="0" smtClean="0">
                <a:hlinkClick r:id="rId4"/>
              </a:rPr>
              <a:t>http://www.nobelprize.org/nobel_prizes/economics/laureates/2009/ostrom-lecture.html</a:t>
            </a:r>
            <a:r>
              <a:rPr lang="en-US" sz="1600" dirty="0" smtClean="0"/>
              <a:t>. </a:t>
            </a:r>
          </a:p>
          <a:p>
            <a:pPr>
              <a:buNone/>
            </a:pPr>
            <a:r>
              <a:rPr lang="en-US" sz="1600" dirty="0" smtClean="0"/>
              <a:t>_____. 2011. </a:t>
            </a:r>
            <a:r>
              <a:rPr lang="en-US" sz="1600" dirty="0" smtClean="0">
                <a:hlinkClick r:id="rId5"/>
              </a:rPr>
              <a:t>“Background on the Institutional Analysis and Development Framework.”</a:t>
            </a:r>
            <a:r>
              <a:rPr lang="en-US" sz="1600" dirty="0" smtClean="0"/>
              <a:t> </a:t>
            </a:r>
            <a:r>
              <a:rPr lang="en-US" sz="1600" i="1" dirty="0" smtClean="0"/>
              <a:t>Policy Studies Journal</a:t>
            </a:r>
            <a:r>
              <a:rPr lang="en-US" sz="1600" dirty="0" smtClean="0"/>
              <a:t> 39(1) (February 2011): 7–27.</a:t>
            </a:r>
          </a:p>
          <a:p>
            <a:pPr>
              <a:buNone/>
            </a:pPr>
            <a:r>
              <a:rPr lang="en-US" sz="1600" dirty="0" smtClean="0"/>
              <a:t>Ostrom, Vincent, Charles M. </a:t>
            </a:r>
            <a:r>
              <a:rPr lang="en-US" sz="1600" dirty="0" err="1" smtClean="0"/>
              <a:t>Tiebout</a:t>
            </a:r>
            <a:r>
              <a:rPr lang="en-US" sz="1600" dirty="0" smtClean="0"/>
              <a:t>, and Robert Warren. 1961. </a:t>
            </a:r>
            <a:r>
              <a:rPr lang="en-US" sz="1600" dirty="0" smtClean="0">
                <a:hlinkClick r:id="rId6"/>
              </a:rPr>
              <a:t>"The Organization of Government in Metropolitan Areas: A Theoretical Inquiry."</a:t>
            </a:r>
            <a:r>
              <a:rPr lang="en-US" sz="1600" dirty="0" smtClean="0"/>
              <a:t> </a:t>
            </a:r>
            <a:r>
              <a:rPr lang="en-US" sz="1600" i="1" dirty="0" smtClean="0"/>
              <a:t>American Political Science Review </a:t>
            </a:r>
            <a:r>
              <a:rPr lang="en-US" sz="1600" dirty="0" smtClean="0"/>
              <a:t>55 (Dec.): 831‑42. </a:t>
            </a:r>
          </a:p>
          <a:p>
            <a:pPr>
              <a:buNone/>
            </a:pPr>
            <a:r>
              <a:rPr lang="en-US" sz="1600" dirty="0" err="1" smtClean="0"/>
              <a:t>Poteete</a:t>
            </a:r>
            <a:r>
              <a:rPr lang="en-US" sz="1600" dirty="0" smtClean="0"/>
              <a:t>, Amy, Marco Janssen, and Elinor Ostrom. 2010. </a:t>
            </a:r>
            <a:r>
              <a:rPr lang="en-US" sz="1600" i="1" dirty="0" smtClean="0"/>
              <a:t>Working Together: Collective Action, the Commons, and Multiple Methods in Practice. </a:t>
            </a:r>
            <a:r>
              <a:rPr lang="en-US" sz="1600" dirty="0" smtClean="0"/>
              <a:t>Princeton University Press.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0300D6-50B7-472F-9F82-06C29A0151F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5635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 Regional Approach to Health Reform</a:t>
            </a:r>
            <a:endParaRPr lang="en-US" sz="32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486400"/>
          </a:xfrm>
        </p:spPr>
        <p:txBody>
          <a:bodyPr>
            <a:noAutofit/>
          </a:bodyPr>
          <a:lstStyle/>
          <a:p>
            <a:r>
              <a:rPr lang="en-US" sz="2000" b="1" u="sng" dirty="0" smtClean="0"/>
              <a:t>Health and medical care are intrinsically local or regional.</a:t>
            </a:r>
            <a:r>
              <a:rPr lang="en-US" sz="2000" b="1" dirty="0" smtClean="0"/>
              <a:t> </a:t>
            </a:r>
            <a:endParaRPr lang="en-US" sz="2000" b="1" u="sng" dirty="0" smtClean="0"/>
          </a:p>
          <a:p>
            <a:pPr lvl="1"/>
            <a:r>
              <a:rPr lang="en-US" sz="2000" dirty="0" smtClean="0"/>
              <a:t>Researchers have documented a </a:t>
            </a:r>
            <a:r>
              <a:rPr lang="en-US" sz="2000" b="1" u="sng" dirty="0" smtClean="0"/>
              <a:t>wide range of regional variation</a:t>
            </a:r>
            <a:r>
              <a:rPr lang="en-US" sz="2000" dirty="0" smtClean="0"/>
              <a:t> in costs and the overall quality of medical services. </a:t>
            </a:r>
          </a:p>
          <a:p>
            <a:pPr lvl="1"/>
            <a:r>
              <a:rPr lang="en-US" sz="2000" dirty="0" smtClean="0"/>
              <a:t>A reasonable presumption is that </a:t>
            </a:r>
            <a:r>
              <a:rPr lang="en-US" sz="2000" b="1" i="1" dirty="0" smtClean="0"/>
              <a:t>someone did something</a:t>
            </a:r>
            <a:r>
              <a:rPr lang="en-US" sz="2000" dirty="0" smtClean="0"/>
              <a:t> in these communities that contributed to positive outcomes, and our guess is that they developed </a:t>
            </a:r>
            <a:r>
              <a:rPr lang="en-US" sz="2000" b="1" i="1" u="sng" dirty="0" smtClean="0"/>
              <a:t>informal mechanisms</a:t>
            </a:r>
            <a:r>
              <a:rPr lang="en-US" sz="2000" b="1" u="sng" dirty="0" smtClean="0"/>
              <a:t> </a:t>
            </a:r>
            <a:r>
              <a:rPr lang="en-US" sz="2000" b="1" i="1" u="sng" dirty="0" smtClean="0"/>
              <a:t>of collaboration at the regional level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 smtClean="0"/>
              <a:t>Stakeholders share responsibility for stewardship of common resources.</a:t>
            </a:r>
          </a:p>
          <a:p>
            <a:r>
              <a:rPr lang="en-US" sz="2000" dirty="0" smtClean="0"/>
              <a:t>We’re engaged in a research project to learn more about </a:t>
            </a:r>
            <a:r>
              <a:rPr lang="en-US" sz="2000" dirty="0" smtClean="0">
                <a:solidFill>
                  <a:prstClr val="black"/>
                </a:solidFill>
              </a:rPr>
              <a:t>factors that affect </a:t>
            </a:r>
            <a:r>
              <a:rPr lang="en-US" sz="2000" b="1" u="sng" dirty="0" smtClean="0">
                <a:solidFill>
                  <a:prstClr val="black"/>
                </a:solidFill>
              </a:rPr>
              <a:t>capacity for collective action</a:t>
            </a:r>
            <a:r>
              <a:rPr lang="en-US" sz="2000" dirty="0" smtClean="0">
                <a:solidFill>
                  <a:prstClr val="black"/>
                </a:solidFill>
              </a:rPr>
              <a:t> regarding </a:t>
            </a:r>
            <a:r>
              <a:rPr lang="en-US" sz="2000" b="1" dirty="0" smtClean="0"/>
              <a:t>regional-level stewardship </a:t>
            </a:r>
            <a:r>
              <a:rPr lang="en-US" sz="2000" dirty="0" smtClean="0"/>
              <a:t>of healthcare or medical services.</a:t>
            </a:r>
          </a:p>
          <a:p>
            <a:pPr lvl="1"/>
            <a:r>
              <a:rPr lang="en-US" sz="2000" dirty="0" smtClean="0"/>
              <a:t>We focus on </a:t>
            </a:r>
            <a:r>
              <a:rPr lang="en-US" sz="2000" i="1" u="sng" dirty="0" smtClean="0"/>
              <a:t>shared stewardship</a:t>
            </a:r>
            <a:r>
              <a:rPr lang="en-US" sz="2000" dirty="0" smtClean="0"/>
              <a:t> among professionals, </a:t>
            </a:r>
          </a:p>
          <a:p>
            <a:pPr lvl="1"/>
            <a:r>
              <a:rPr lang="en-US" sz="2000" dirty="0" smtClean="0"/>
              <a:t>But realize that in the long term, the active participation of ordinary citizens is critical for positive health outcomes</a:t>
            </a:r>
          </a:p>
          <a:p>
            <a:pPr lvl="1"/>
            <a:r>
              <a:rPr lang="en-US" sz="2000" dirty="0" smtClean="0"/>
              <a:t>We </a:t>
            </a:r>
            <a:r>
              <a:rPr lang="en-US" sz="2000" b="1" dirty="0" smtClean="0"/>
              <a:t>interview</a:t>
            </a:r>
            <a:r>
              <a:rPr lang="en-US" sz="2000" dirty="0" smtClean="0"/>
              <a:t> stakeholders in </a:t>
            </a:r>
            <a:r>
              <a:rPr lang="en-US" sz="2000" b="1" dirty="0" smtClean="0"/>
              <a:t>3 communities </a:t>
            </a:r>
            <a:r>
              <a:rPr lang="en-US" sz="2000" dirty="0" smtClean="0"/>
              <a:t>to elicit experiences (positive &amp; negative) with multi-stakeholder collaborations.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0300D6-50B7-472F-9F82-06C29A0151F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What is a Commons?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562600"/>
          </a:xfrm>
        </p:spPr>
        <p:txBody>
          <a:bodyPr>
            <a:normAutofit fontScale="85000" lnSpcReduction="10000"/>
          </a:bodyPr>
          <a:lstStyle/>
          <a:p>
            <a:pPr marL="640080" lvl="1" indent="-457200">
              <a:buFont typeface="+mj-lt"/>
              <a:buAutoNum type="arabicPeriod"/>
            </a:pPr>
            <a:r>
              <a:rPr lang="en-US" sz="2400" dirty="0" smtClean="0"/>
              <a:t>A resource or system of resources to which members of a group share </a:t>
            </a:r>
            <a:r>
              <a:rPr lang="en-US" sz="2400" b="1" dirty="0" smtClean="0"/>
              <a:t>access</a:t>
            </a:r>
            <a:r>
              <a:rPr lang="en-US" sz="2400" dirty="0" smtClean="0"/>
              <a:t>, and which they either (a) consume jointly or (b) use as a common pool from which they extract units for private consumption; </a:t>
            </a:r>
          </a:p>
          <a:p>
            <a:pPr marL="640080" lvl="1" indent="-457200">
              <a:buFont typeface="+mj-lt"/>
              <a:buAutoNum type="arabicPeriod"/>
            </a:pPr>
            <a:r>
              <a:rPr lang="en-US" sz="2400" dirty="0" smtClean="0"/>
              <a:t>This common resource can be exhausted or degraded by over-use (of resources) or under-investment (in resource replenishment and/or contributions to public goods);</a:t>
            </a:r>
          </a:p>
          <a:p>
            <a:pPr marL="640080" lvl="1" indent="-457200">
              <a:buFont typeface="+mj-lt"/>
              <a:buAutoNum type="arabicPeriod"/>
            </a:pPr>
            <a:r>
              <a:rPr lang="en-US" sz="2400" dirty="0" smtClean="0"/>
              <a:t>Decisions to use or replenish resources are made by different combinations of individuals, perhaps after discussions with others;</a:t>
            </a:r>
          </a:p>
          <a:p>
            <a:pPr marL="640080" lvl="1" indent="-457200">
              <a:buFont typeface="+mj-lt"/>
              <a:buAutoNum type="arabicPeriod"/>
            </a:pPr>
            <a:r>
              <a:rPr lang="en-US" sz="2400" dirty="0" smtClean="0"/>
              <a:t>Efforts to </a:t>
            </a:r>
            <a:r>
              <a:rPr lang="en-US" sz="2400" b="1" dirty="0" smtClean="0"/>
              <a:t>maintain or reallocate </a:t>
            </a:r>
            <a:r>
              <a:rPr lang="en-US" sz="2400" dirty="0" smtClean="0"/>
              <a:t>these resources are </a:t>
            </a:r>
            <a:r>
              <a:rPr lang="en-US" sz="2400" b="1" dirty="0" smtClean="0"/>
              <a:t>costly</a:t>
            </a:r>
            <a:r>
              <a:rPr lang="en-US" sz="2400" dirty="0" smtClean="0"/>
              <a:t>;</a:t>
            </a:r>
          </a:p>
          <a:p>
            <a:pPr marL="640080" lvl="1" indent="-457200">
              <a:buFont typeface="+mj-lt"/>
              <a:buAutoNum type="arabicPeriod"/>
            </a:pPr>
            <a:r>
              <a:rPr lang="en-US" sz="2400" dirty="0" smtClean="0"/>
              <a:t>These costs will be paid only by someone with an </a:t>
            </a:r>
            <a:r>
              <a:rPr lang="en-US" sz="2400" b="1" dirty="0" smtClean="0"/>
              <a:t>incentive to consider long-term consequences </a:t>
            </a:r>
            <a:r>
              <a:rPr lang="en-US" sz="2400" dirty="0" smtClean="0"/>
              <a:t>of current actions when they make decisions regarding rules, </a:t>
            </a:r>
            <a:r>
              <a:rPr lang="en-US" sz="2400" b="1" dirty="0" smtClean="0"/>
              <a:t>regulations</a:t>
            </a:r>
            <a:r>
              <a:rPr lang="en-US" sz="2400" dirty="0" smtClean="0"/>
              <a:t>, &amp; procedures. Research on Commons proves that key stakeholders </a:t>
            </a:r>
            <a:r>
              <a:rPr lang="en-US" sz="2400" u="sng" dirty="0" smtClean="0"/>
              <a:t>can</a:t>
            </a:r>
            <a:r>
              <a:rPr lang="en-US" sz="2400" dirty="0" smtClean="0"/>
              <a:t> work together to craft, monitor, and enforce rules that ensure the continued viability of common resources. </a:t>
            </a:r>
          </a:p>
          <a:p>
            <a:pPr marL="240030" indent="-457200">
              <a:buNone/>
            </a:pPr>
            <a:r>
              <a:rPr lang="en-US" sz="2000" b="1" dirty="0" smtClean="0"/>
              <a:t>Examples: </a:t>
            </a:r>
          </a:p>
          <a:p>
            <a:pPr marL="582930" lvl="1" indent="-182880"/>
            <a:r>
              <a:rPr lang="en-US" sz="2000" b="1" dirty="0" smtClean="0"/>
              <a:t>Natural resource commons</a:t>
            </a:r>
            <a:r>
              <a:rPr lang="en-US" sz="2000" dirty="0" smtClean="0"/>
              <a:t> (fisheries, common grazing land, forests); </a:t>
            </a:r>
          </a:p>
          <a:p>
            <a:pPr marL="582930" lvl="1" indent="-182880"/>
            <a:r>
              <a:rPr lang="en-US" sz="2000" b="1" dirty="0" smtClean="0"/>
              <a:t>Constructed commons</a:t>
            </a:r>
            <a:r>
              <a:rPr lang="en-US" sz="2000" dirty="0" smtClean="0"/>
              <a:t> (irrigation systems, technical infrastructures, information systems, health commons)</a:t>
            </a:r>
          </a:p>
          <a:p>
            <a:pPr marL="240030" indent="-457200">
              <a:buNone/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0300D6-50B7-472F-9F82-06C29A0151F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Health as a Commons (and Self-Regulation)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257800"/>
          </a:xfrm>
        </p:spPr>
        <p:txBody>
          <a:bodyPr>
            <a:noAutofit/>
          </a:bodyPr>
          <a:lstStyle/>
          <a:p>
            <a:pPr marL="274320" lvl="1" indent="-274320">
              <a:buFont typeface="+mj-lt"/>
              <a:buAutoNum type="arabicPeriod"/>
            </a:pPr>
            <a:r>
              <a:rPr lang="en-US" sz="2200" b="1" dirty="0" smtClean="0"/>
              <a:t>Residents share access to local &amp; regional resources for medical care</a:t>
            </a:r>
            <a:r>
              <a:rPr lang="en-US" sz="2200" dirty="0" smtClean="0"/>
              <a:t>:</a:t>
            </a:r>
          </a:p>
          <a:p>
            <a:pPr marL="857250" lvl="2" indent="-457200">
              <a:buFont typeface="+mj-lt"/>
              <a:buAutoNum type="alphaLcPeriod"/>
            </a:pPr>
            <a:r>
              <a:rPr lang="en-US" sz="2200" dirty="0" smtClean="0"/>
              <a:t>Time to meet with trained healthcare professionals, </a:t>
            </a:r>
          </a:p>
          <a:p>
            <a:pPr marL="857250" lvl="2" indent="-457200">
              <a:buFont typeface="+mj-lt"/>
              <a:buAutoNum type="alphaLcPeriod"/>
            </a:pPr>
            <a:r>
              <a:rPr lang="en-US" sz="2200" dirty="0" smtClean="0"/>
              <a:t>Use of hospitals, clinics &amp; test facilities, </a:t>
            </a:r>
          </a:p>
          <a:p>
            <a:pPr marL="857250" lvl="2" indent="-457200">
              <a:buFont typeface="+mj-lt"/>
              <a:buAutoNum type="alphaLcPeriod"/>
            </a:pPr>
            <a:r>
              <a:rPr lang="en-US" sz="2200" dirty="0" smtClean="0"/>
              <a:t>Funds available for health care (insurance, government programs). </a:t>
            </a:r>
          </a:p>
          <a:p>
            <a:pPr marL="274320" lvl="1" indent="-274320">
              <a:buFont typeface="+mj-lt"/>
              <a:buAutoNum type="arabicPeriod"/>
            </a:pPr>
            <a:r>
              <a:rPr lang="en-US" sz="2200" dirty="0" smtClean="0"/>
              <a:t>Congestion can be common and service degradation can be severe because there is a limited number of clinicians, hospital beds, emergency rooms, insurance programs, etc.</a:t>
            </a:r>
          </a:p>
          <a:p>
            <a:pPr marL="274320" lvl="1" indent="-274320">
              <a:buFont typeface="+mj-lt"/>
              <a:buAutoNum type="arabicPeriod"/>
            </a:pPr>
            <a:r>
              <a:rPr lang="en-US" sz="2200" dirty="0" smtClean="0"/>
              <a:t>Decisions to use or replenish resources are made by different combinations of stakeholders;</a:t>
            </a:r>
          </a:p>
          <a:p>
            <a:pPr marL="274320" lvl="1" indent="-274320">
              <a:buFont typeface="+mj-lt"/>
              <a:buAutoNum type="arabicPeriod"/>
            </a:pPr>
            <a:r>
              <a:rPr lang="en-US" sz="2200" dirty="0" smtClean="0"/>
              <a:t>Reallocation of these resources will be resisted by entrenched interests. </a:t>
            </a:r>
          </a:p>
          <a:p>
            <a:pPr marL="274320" lvl="1" indent="-274320">
              <a:buFont typeface="+mj-lt"/>
              <a:buAutoNum type="arabicPeriod"/>
            </a:pPr>
            <a:r>
              <a:rPr lang="en-US" sz="2200" dirty="0" smtClean="0"/>
              <a:t>In some communities, multi-stakeholder groups do share responsibility for stewardship of these resources. This is effectively a form of self-regulation.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0300D6-50B7-472F-9F82-06C29A0151F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144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3200" b="1" dirty="0" smtClean="0"/>
              <a:t>Who Can Act as Stewards of </a:t>
            </a:r>
            <a:br>
              <a:rPr lang="en-US" sz="3200" b="1" dirty="0" smtClean="0"/>
            </a:br>
            <a:r>
              <a:rPr lang="en-US" sz="3200" b="1" dirty="0" smtClean="0"/>
              <a:t>Common Resources in Healthcare?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105400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  <a:tab pos="685800" algn="l"/>
              </a:tabLst>
            </a:pPr>
            <a:r>
              <a:rPr lang="en-US" sz="2600" b="1" dirty="0" smtClean="0">
                <a:ea typeface="Calibri"/>
                <a:cs typeface="Times New Roman"/>
              </a:rPr>
              <a:t>Physicians and Other Healthcare Professionals</a:t>
            </a:r>
            <a:endParaRPr lang="en-US" sz="2600" dirty="0" smtClean="0">
              <a:ea typeface="Times New Roman"/>
              <a:cs typeface="Times New Roman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  <a:tab pos="685800" algn="l"/>
              </a:tabLst>
            </a:pPr>
            <a:r>
              <a:rPr lang="en-US" sz="2600" b="1" dirty="0" smtClean="0">
                <a:ea typeface="Calibri"/>
                <a:cs typeface="Times New Roman"/>
              </a:rPr>
              <a:t>Administrators</a:t>
            </a:r>
            <a:r>
              <a:rPr lang="en-US" sz="2600" dirty="0" smtClean="0">
                <a:ea typeface="Calibri"/>
                <a:cs typeface="Times New Roman"/>
              </a:rPr>
              <a:t> </a:t>
            </a:r>
            <a:r>
              <a:rPr lang="en-US" sz="2600" b="1" dirty="0" smtClean="0">
                <a:ea typeface="Calibri"/>
                <a:cs typeface="Times New Roman"/>
              </a:rPr>
              <a:t>of medical facilities</a:t>
            </a:r>
            <a:endParaRPr lang="en-US" sz="2600" dirty="0" smtClean="0">
              <a:ea typeface="Times New Roman"/>
              <a:cs typeface="Times New Roman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  <a:tab pos="685800" algn="l"/>
              </a:tabLst>
            </a:pPr>
            <a:r>
              <a:rPr lang="en-US" sz="2600" b="1" dirty="0" smtClean="0">
                <a:ea typeface="Calibri"/>
                <a:cs typeface="Times New Roman"/>
              </a:rPr>
              <a:t>Insurers</a:t>
            </a:r>
            <a:r>
              <a:rPr lang="en-US" sz="2600" dirty="0" smtClean="0">
                <a:ea typeface="Calibri"/>
                <a:cs typeface="Times New Roman"/>
              </a:rPr>
              <a:t> </a:t>
            </a:r>
            <a:r>
              <a:rPr lang="en-US" sz="2600" b="0" dirty="0" smtClean="0">
                <a:ea typeface="Calibri"/>
                <a:cs typeface="Times New Roman"/>
              </a:rPr>
              <a:t>(Private and Public)</a:t>
            </a:r>
            <a:endParaRPr lang="en-US" sz="2600" b="0" dirty="0" smtClean="0">
              <a:ea typeface="Times New Roman"/>
              <a:cs typeface="Times New Roman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  <a:tab pos="685800" algn="l"/>
              </a:tabLst>
            </a:pPr>
            <a:r>
              <a:rPr lang="en-US" sz="2600" b="1" dirty="0" smtClean="0">
                <a:ea typeface="Calibri"/>
                <a:cs typeface="Times New Roman"/>
              </a:rPr>
              <a:t>Employers </a:t>
            </a:r>
            <a:r>
              <a:rPr lang="en-US" sz="2600" b="0" dirty="0" smtClean="0">
                <a:ea typeface="Calibri"/>
                <a:cs typeface="Times New Roman"/>
              </a:rPr>
              <a:t>(primarily as purchasers of insurance)</a:t>
            </a:r>
            <a:endParaRPr lang="en-US" sz="2600" b="0" dirty="0" smtClean="0">
              <a:ea typeface="Times New Roman"/>
              <a:cs typeface="Times New Roman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  <a:tab pos="685800" algn="l"/>
              </a:tabLst>
            </a:pPr>
            <a:r>
              <a:rPr lang="en-US" sz="2600" b="1" dirty="0" smtClean="0">
                <a:ea typeface="Calibri"/>
                <a:cs typeface="Times New Roman"/>
              </a:rPr>
              <a:t>Local government officials (esp. public health officials)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  <a:tab pos="685800" algn="l"/>
              </a:tabLst>
            </a:pPr>
            <a:r>
              <a:rPr lang="en-US" sz="2600" dirty="0" smtClean="0">
                <a:ea typeface="Calibri"/>
                <a:cs typeface="Times New Roman"/>
              </a:rPr>
              <a:t>Community Service Organizations (CSOs)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  <a:tab pos="685800" algn="l"/>
              </a:tabLst>
            </a:pPr>
            <a:r>
              <a:rPr lang="en-US" sz="2600" b="1" dirty="0" smtClean="0">
                <a:ea typeface="Calibri"/>
                <a:cs typeface="Times New Roman"/>
              </a:rPr>
              <a:t>Health Information Exchanges (HIEs)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  <a:tab pos="685800" algn="l"/>
              </a:tabLst>
            </a:pPr>
            <a:r>
              <a:rPr lang="en-US" sz="2600" b="1" dirty="0" smtClean="0">
                <a:ea typeface="Calibri"/>
                <a:cs typeface="Times New Roman"/>
              </a:rPr>
              <a:t>Individual Citizens</a:t>
            </a:r>
            <a:r>
              <a:rPr lang="en-US" sz="2600" dirty="0" smtClean="0">
                <a:ea typeface="Calibri"/>
                <a:cs typeface="Times New Roman"/>
              </a:rPr>
              <a:t> </a:t>
            </a:r>
            <a:r>
              <a:rPr lang="en-US" sz="2600" b="0" dirty="0" smtClean="0">
                <a:ea typeface="Calibri"/>
                <a:cs typeface="Times New Roman"/>
              </a:rPr>
              <a:t>(critical for overall health but limited influence over details of the medical services industry</a:t>
            </a:r>
            <a:r>
              <a:rPr lang="en-US" sz="2600" dirty="0" smtClean="0">
                <a:ea typeface="Calibri"/>
                <a:cs typeface="Times New Roman"/>
              </a:rPr>
              <a:t>)</a:t>
            </a:r>
          </a:p>
          <a:p>
            <a:pPr lvl="0">
              <a:spcBef>
                <a:spcPts val="0"/>
              </a:spcBef>
              <a:buNone/>
              <a:tabLst>
                <a:tab pos="457200" algn="l"/>
                <a:tab pos="685800" algn="l"/>
              </a:tabLst>
            </a:pPr>
            <a:r>
              <a:rPr lang="en-US" sz="1800" b="1" dirty="0" smtClean="0">
                <a:ea typeface="Times New Roman"/>
                <a:cs typeface="Times New Roman"/>
              </a:rPr>
              <a:t>Notes: 	</a:t>
            </a:r>
            <a:r>
              <a:rPr lang="en-US" sz="1800" dirty="0" smtClean="0">
                <a:ea typeface="Times New Roman"/>
                <a:cs typeface="Times New Roman"/>
              </a:rPr>
              <a:t>Other categories of relevant actors have been excluded to simplify initial analysis. Also,  some organizations combine aspects of more than one stakeholder group.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/>
          <a:lstStyle/>
          <a:p>
            <a:fld id="{317A29DA-687F-4413-9A63-F4BAFBC392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300D6-50B7-472F-9F82-06C29A0151F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62" name="Picture 2" descr="Med records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4250" y="585787"/>
            <a:ext cx="2640012" cy="1757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63" name="Picture 3" descr="Med records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762000"/>
            <a:ext cx="2998787" cy="1954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64" name="Picture 4" descr="Bedsi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1737" y="1241425"/>
            <a:ext cx="2157413" cy="1435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6212" y="2278062"/>
            <a:ext cx="1703388" cy="1139825"/>
          </a:xfrm>
          <a:prstGeom prst="rect">
            <a:avLst/>
          </a:prstGeom>
          <a:noFill/>
          <a:ln w="8001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66" name="Picture 6" descr="Smoke stack 2,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93800" y="2360612"/>
            <a:ext cx="2701925" cy="180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68" name="Picture 8" descr="Biking kid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100" y="565150"/>
            <a:ext cx="1497012" cy="2251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69" name="Picture 9" descr="No smoking beyond her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0" y="914400"/>
            <a:ext cx="1298575" cy="1951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70" name="Picture 10" descr="Smoke detecto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450" y="2398712"/>
            <a:ext cx="1076325" cy="161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71" name="Picture 11" descr="Health insuranc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41700" y="2713037"/>
            <a:ext cx="3078162" cy="2049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72" name="Picture 12" descr="Now hiri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0712" y="3998912"/>
            <a:ext cx="1689100" cy="1125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73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01850" y="4119562"/>
            <a:ext cx="2289175" cy="1717675"/>
          </a:xfrm>
          <a:prstGeom prst="rect">
            <a:avLst/>
          </a:prstGeom>
          <a:noFill/>
          <a:ln w="8001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74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22912" y="3429000"/>
            <a:ext cx="1876425" cy="1876425"/>
          </a:xfrm>
          <a:prstGeom prst="rect">
            <a:avLst/>
          </a:prstGeom>
          <a:noFill/>
          <a:ln w="8001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75" name="Picture 15" descr="450582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05287" y="4710112"/>
            <a:ext cx="2271713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pic>
        <p:nvPicPr>
          <p:cNvPr id="3420176" name="Picture 16" descr="Electronic record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96137" y="3332162"/>
            <a:ext cx="1692275" cy="2541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</p:spPr>
      </p:pic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381000" y="101600"/>
            <a:ext cx="8610599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Arial" charset="0"/>
              </a:rPr>
              <a:t>17 Decision Points in Local/Regional Health Care</a:t>
            </a:r>
            <a:endParaRPr lang="en-US" sz="2800" b="1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3420178" name="AutoShape 18"/>
          <p:cNvSpPr>
            <a:spLocks noChangeArrowheads="1"/>
          </p:cNvSpPr>
          <p:nvPr/>
        </p:nvSpPr>
        <p:spPr bwMode="auto">
          <a:xfrm>
            <a:off x="2362200" y="1295400"/>
            <a:ext cx="1395412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Chronic care</a:t>
            </a:r>
          </a:p>
        </p:txBody>
      </p:sp>
      <p:sp>
        <p:nvSpPr>
          <p:cNvPr id="3420179" name="AutoShape 19"/>
          <p:cNvSpPr>
            <a:spLocks noChangeArrowheads="1"/>
          </p:cNvSpPr>
          <p:nvPr/>
        </p:nvSpPr>
        <p:spPr bwMode="auto">
          <a:xfrm>
            <a:off x="6477000" y="609600"/>
            <a:ext cx="1360487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Hospice care</a:t>
            </a:r>
          </a:p>
        </p:txBody>
      </p:sp>
      <p:sp>
        <p:nvSpPr>
          <p:cNvPr id="3420180" name="AutoShape 20"/>
          <p:cNvSpPr>
            <a:spLocks noChangeArrowheads="1"/>
          </p:cNvSpPr>
          <p:nvPr/>
        </p:nvSpPr>
        <p:spPr bwMode="auto">
          <a:xfrm>
            <a:off x="3429000" y="5410200"/>
            <a:ext cx="1284288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Food deserts</a:t>
            </a:r>
          </a:p>
        </p:txBody>
      </p:sp>
      <p:sp>
        <p:nvSpPr>
          <p:cNvPr id="3420181" name="AutoShape 21"/>
          <p:cNvSpPr>
            <a:spLocks noChangeArrowheads="1"/>
          </p:cNvSpPr>
          <p:nvPr/>
        </p:nvSpPr>
        <p:spPr bwMode="auto">
          <a:xfrm>
            <a:off x="5257800" y="2362200"/>
            <a:ext cx="1422400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Insurance coverage</a:t>
            </a:r>
          </a:p>
        </p:txBody>
      </p:sp>
      <p:sp>
        <p:nvSpPr>
          <p:cNvPr id="3420182" name="AutoShape 22"/>
          <p:cNvSpPr>
            <a:spLocks noChangeArrowheads="1"/>
          </p:cNvSpPr>
          <p:nvPr/>
        </p:nvSpPr>
        <p:spPr bwMode="auto">
          <a:xfrm>
            <a:off x="3886200" y="762000"/>
            <a:ext cx="1976437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Quality improvements</a:t>
            </a:r>
          </a:p>
        </p:txBody>
      </p:sp>
      <p:sp>
        <p:nvSpPr>
          <p:cNvPr id="3420183" name="AutoShape 23"/>
          <p:cNvSpPr>
            <a:spLocks noChangeArrowheads="1"/>
          </p:cNvSpPr>
          <p:nvPr/>
        </p:nvSpPr>
        <p:spPr bwMode="auto">
          <a:xfrm>
            <a:off x="5638800" y="5562600"/>
            <a:ext cx="1597025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Care Transitions</a:t>
            </a:r>
          </a:p>
        </p:txBody>
      </p:sp>
      <p:sp>
        <p:nvSpPr>
          <p:cNvPr id="3420184" name="AutoShape 24"/>
          <p:cNvSpPr>
            <a:spLocks noChangeArrowheads="1"/>
          </p:cNvSpPr>
          <p:nvPr/>
        </p:nvSpPr>
        <p:spPr bwMode="auto">
          <a:xfrm>
            <a:off x="7086600" y="3276600"/>
            <a:ext cx="1890713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Pay for performance</a:t>
            </a:r>
          </a:p>
        </p:txBody>
      </p:sp>
      <p:sp>
        <p:nvSpPr>
          <p:cNvPr id="3420185" name="AutoShape 25"/>
          <p:cNvSpPr>
            <a:spLocks noChangeArrowheads="1"/>
          </p:cNvSpPr>
          <p:nvPr/>
        </p:nvSpPr>
        <p:spPr bwMode="auto">
          <a:xfrm>
            <a:off x="228600" y="3657600"/>
            <a:ext cx="1119188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Primary care</a:t>
            </a:r>
            <a:endParaRPr lang="en-US" i="1" dirty="0">
              <a:solidFill>
                <a:srgbClr val="660033"/>
              </a:solidFill>
              <a:latin typeface="Arial" charset="0"/>
            </a:endParaRPr>
          </a:p>
        </p:txBody>
      </p:sp>
      <p:sp>
        <p:nvSpPr>
          <p:cNvPr id="3420186" name="AutoShape 26"/>
          <p:cNvSpPr>
            <a:spLocks noChangeArrowheads="1"/>
          </p:cNvSpPr>
          <p:nvPr/>
        </p:nvSpPr>
        <p:spPr bwMode="auto">
          <a:xfrm>
            <a:off x="3886200" y="3810000"/>
            <a:ext cx="1924050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Construction of new facilities </a:t>
            </a:r>
          </a:p>
        </p:txBody>
      </p:sp>
      <p:sp>
        <p:nvSpPr>
          <p:cNvPr id="3420187" name="AutoShape 27"/>
          <p:cNvSpPr>
            <a:spLocks noChangeArrowheads="1"/>
          </p:cNvSpPr>
          <p:nvPr/>
        </p:nvSpPr>
        <p:spPr bwMode="auto">
          <a:xfrm>
            <a:off x="2057400" y="3505200"/>
            <a:ext cx="1111250" cy="6540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Access to care</a:t>
            </a:r>
            <a:endParaRPr lang="en-US" i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20188" name="AutoShape 28"/>
          <p:cNvSpPr>
            <a:spLocks noChangeArrowheads="1"/>
          </p:cNvSpPr>
          <p:nvPr/>
        </p:nvSpPr>
        <p:spPr bwMode="auto">
          <a:xfrm>
            <a:off x="7691438" y="1676400"/>
            <a:ext cx="1452562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Electronic records</a:t>
            </a:r>
          </a:p>
        </p:txBody>
      </p:sp>
      <p:sp>
        <p:nvSpPr>
          <p:cNvPr id="3420189" name="AutoShape 29"/>
          <p:cNvSpPr>
            <a:spLocks noChangeArrowheads="1"/>
          </p:cNvSpPr>
          <p:nvPr/>
        </p:nvSpPr>
        <p:spPr bwMode="auto">
          <a:xfrm>
            <a:off x="609600" y="685800"/>
            <a:ext cx="1809750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Built environment</a:t>
            </a:r>
          </a:p>
        </p:txBody>
      </p:sp>
      <p:sp>
        <p:nvSpPr>
          <p:cNvPr id="3420190" name="AutoShape 30"/>
          <p:cNvSpPr>
            <a:spLocks noChangeArrowheads="1"/>
          </p:cNvSpPr>
          <p:nvPr/>
        </p:nvSpPr>
        <p:spPr bwMode="auto">
          <a:xfrm>
            <a:off x="6172200" y="4495800"/>
            <a:ext cx="1665288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800" i="1" dirty="0" smtClean="0">
                <a:solidFill>
                  <a:srgbClr val="660033"/>
                </a:solidFill>
                <a:latin typeface="Arial" charset="0"/>
              </a:rPr>
              <a:t>Hospital consolidation</a:t>
            </a:r>
            <a:endParaRPr lang="en-US" sz="1800" i="1" dirty="0">
              <a:solidFill>
                <a:srgbClr val="660033"/>
              </a:solidFill>
              <a:latin typeface="Arial" charset="0"/>
            </a:endParaRPr>
          </a:p>
        </p:txBody>
      </p:sp>
      <p:sp>
        <p:nvSpPr>
          <p:cNvPr id="3420191" name="AutoShape 31"/>
          <p:cNvSpPr>
            <a:spLocks noChangeArrowheads="1"/>
          </p:cNvSpPr>
          <p:nvPr/>
        </p:nvSpPr>
        <p:spPr bwMode="auto">
          <a:xfrm>
            <a:off x="2819400" y="2362200"/>
            <a:ext cx="1828800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Environmental Safety</a:t>
            </a:r>
          </a:p>
        </p:txBody>
      </p:sp>
      <p:sp>
        <p:nvSpPr>
          <p:cNvPr id="3420192" name="AutoShape 32"/>
          <p:cNvSpPr>
            <a:spLocks noChangeArrowheads="1"/>
          </p:cNvSpPr>
          <p:nvPr/>
        </p:nvSpPr>
        <p:spPr bwMode="auto">
          <a:xfrm>
            <a:off x="152400" y="2133600"/>
            <a:ext cx="1589088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Mental health care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2400" y="6019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Pictures taken from  Jack Homer, System Dynamics</a:t>
            </a:r>
          </a:p>
          <a:p>
            <a:r>
              <a:rPr lang="en-US" sz="1200" dirty="0" smtClean="0"/>
              <a:t> Applications at the Federal Centers for Disease Control and Prevention (CDC), May 6, 2009, </a:t>
            </a:r>
            <a:r>
              <a:rPr lang="en-US" sz="1050" dirty="0" smtClean="0">
                <a:hlinkClick r:id="rId17"/>
              </a:rPr>
              <a:t>http://www.chronicdisease.org/files/public/2009Institute_SD_Track_JackHomer_SystemDynamicsApplications.ppt</a:t>
            </a:r>
            <a:r>
              <a:rPr lang="en-US" sz="1100" dirty="0" smtClean="0"/>
              <a:t>  </a:t>
            </a:r>
            <a:endParaRPr lang="en-US" sz="1400" dirty="0"/>
          </a:p>
        </p:txBody>
      </p:sp>
      <p:sp>
        <p:nvSpPr>
          <p:cNvPr id="35" name="AutoShape 20"/>
          <p:cNvSpPr>
            <a:spLocks noChangeArrowheads="1"/>
          </p:cNvSpPr>
          <p:nvPr/>
        </p:nvSpPr>
        <p:spPr bwMode="auto">
          <a:xfrm>
            <a:off x="914400" y="4953000"/>
            <a:ext cx="1676400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Wellness Programs</a:t>
            </a:r>
          </a:p>
        </p:txBody>
      </p:sp>
      <p:sp>
        <p:nvSpPr>
          <p:cNvPr id="36" name="AutoShape 20"/>
          <p:cNvSpPr>
            <a:spLocks noChangeArrowheads="1"/>
          </p:cNvSpPr>
          <p:nvPr/>
        </p:nvSpPr>
        <p:spPr bwMode="auto">
          <a:xfrm>
            <a:off x="7467600" y="5410200"/>
            <a:ext cx="1524000" cy="65379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660033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660033"/>
                </a:solidFill>
                <a:latin typeface="Arial" charset="0"/>
              </a:rPr>
              <a:t>Emergency  Care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2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2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2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2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2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2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2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2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42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42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2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42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42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42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42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78" grpId="0" animBg="1"/>
      <p:bldP spid="3420179" grpId="0" animBg="1"/>
      <p:bldP spid="3420180" grpId="0" animBg="1"/>
      <p:bldP spid="3420181" grpId="0" animBg="1"/>
      <p:bldP spid="3420182" grpId="0" animBg="1"/>
      <p:bldP spid="3420183" grpId="0" animBg="1"/>
      <p:bldP spid="3420184" grpId="0" animBg="1"/>
      <p:bldP spid="3420185" grpId="0" animBg="1"/>
      <p:bldP spid="3420186" grpId="0" animBg="1"/>
      <p:bldP spid="3420187" grpId="0" animBg="1"/>
      <p:bldP spid="3420188" grpId="0" animBg="1"/>
      <p:bldP spid="3420189" grpId="0" animBg="1"/>
      <p:bldP spid="3420190" grpId="0" animBg="1"/>
      <p:bldP spid="3420191" grpId="0" animBg="1"/>
      <p:bldP spid="3420192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Critical Challenges to Effective Local Management </a:t>
            </a:r>
            <a:br>
              <a:rPr lang="en-US" sz="2800" dirty="0" smtClean="0"/>
            </a:br>
            <a:r>
              <a:rPr lang="en-US" sz="2800" dirty="0" smtClean="0"/>
              <a:t>of the Delivery of Medical Services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257800"/>
          </a:xfrm>
        </p:spPr>
        <p:txBody>
          <a:bodyPr>
            <a:normAutofit fontScale="92500" lnSpcReduction="10000"/>
          </a:bodyPr>
          <a:lstStyle/>
          <a:p>
            <a:pPr marL="365760" indent="-365760">
              <a:lnSpc>
                <a:spcPct val="110000"/>
              </a:lnSpc>
              <a:buFont typeface="+mj-lt"/>
              <a:buAutoNum type="arabicPeriod"/>
            </a:pPr>
            <a:r>
              <a:rPr lang="en-US" sz="2400" dirty="0" smtClean="0"/>
              <a:t>Responsibility for </a:t>
            </a:r>
            <a:r>
              <a:rPr lang="en-US" sz="2400" u="sng" dirty="0" smtClean="0"/>
              <a:t>preventive care </a:t>
            </a:r>
            <a:r>
              <a:rPr lang="en-US" sz="2400" dirty="0" smtClean="0"/>
              <a:t>is unclear; critical for health and for cost reduction, but not always covered by insurance; </a:t>
            </a:r>
            <a:r>
              <a:rPr lang="en-US" sz="2400" u="sng" dirty="0" smtClean="0"/>
              <a:t>sick care system</a:t>
            </a:r>
            <a:r>
              <a:rPr lang="en-US" sz="2400" dirty="0" smtClean="0"/>
              <a:t>.</a:t>
            </a:r>
          </a:p>
          <a:p>
            <a:pPr marL="365760" indent="-365760">
              <a:lnSpc>
                <a:spcPct val="110000"/>
              </a:lnSpc>
              <a:buFont typeface="+mj-lt"/>
              <a:buAutoNum type="arabicPeriod"/>
            </a:pPr>
            <a:r>
              <a:rPr lang="en-US" sz="2600" u="sng" dirty="0" smtClean="0"/>
              <a:t>Third-party payers</a:t>
            </a:r>
            <a:r>
              <a:rPr lang="en-US" sz="2600" dirty="0" smtClean="0"/>
              <a:t> and bundled reimbursement policies insulate consumers from real costs.</a:t>
            </a:r>
          </a:p>
          <a:p>
            <a:pPr marL="365760" indent="-365760">
              <a:lnSpc>
                <a:spcPct val="110000"/>
              </a:lnSpc>
              <a:buFont typeface="+mj-lt"/>
              <a:buAutoNum type="arabicPeriod"/>
            </a:pPr>
            <a:r>
              <a:rPr lang="en-US" sz="2600" b="1" u="sng" dirty="0" smtClean="0"/>
              <a:t>Technological innovation</a:t>
            </a:r>
            <a:r>
              <a:rPr lang="en-US" sz="2600" b="1" dirty="0" smtClean="0"/>
              <a:t> </a:t>
            </a:r>
            <a:r>
              <a:rPr lang="en-US" sz="2600" dirty="0" smtClean="0"/>
              <a:t>can result in higher costs if high-tech facilities and techniques are over-utilized.</a:t>
            </a:r>
          </a:p>
          <a:p>
            <a:pPr marL="365760" indent="-365760">
              <a:lnSpc>
                <a:spcPct val="110000"/>
              </a:lnSpc>
              <a:buFont typeface="+mj-lt"/>
              <a:buAutoNum type="arabicPeriod"/>
            </a:pPr>
            <a:r>
              <a:rPr lang="en-US" sz="2600" u="sng" dirty="0" smtClean="0"/>
              <a:t>National and state level policies </a:t>
            </a:r>
            <a:r>
              <a:rPr lang="en-US" sz="2600" dirty="0" smtClean="0"/>
              <a:t>constrain local autonomy.</a:t>
            </a:r>
          </a:p>
          <a:p>
            <a:pPr marL="365760" indent="-365760">
              <a:lnSpc>
                <a:spcPct val="110000"/>
              </a:lnSpc>
              <a:buFont typeface="+mj-lt"/>
              <a:buAutoNum type="arabicPeriod"/>
            </a:pPr>
            <a:r>
              <a:rPr lang="en-US" sz="2600" dirty="0" smtClean="0"/>
              <a:t>National market forces and consolidation remove some decisions from local area</a:t>
            </a:r>
          </a:p>
          <a:p>
            <a:pPr marL="365760" indent="-365760">
              <a:lnSpc>
                <a:spcPct val="110000"/>
              </a:lnSpc>
              <a:buFont typeface="+mj-lt"/>
              <a:buAutoNum type="arabicPeriod"/>
            </a:pPr>
            <a:r>
              <a:rPr lang="en-US" sz="2600" dirty="0" smtClean="0"/>
              <a:t>There is </a:t>
            </a:r>
            <a:r>
              <a:rPr lang="en-US" sz="2600" b="1" u="sng" dirty="0" smtClean="0"/>
              <a:t>no obvious institutional home for regulation</a:t>
            </a:r>
            <a:r>
              <a:rPr lang="en-US" sz="2600" dirty="0" smtClean="0"/>
              <a:t> of medical services at the local/regional level</a:t>
            </a:r>
          </a:p>
          <a:p>
            <a:pPr marL="365760" indent="-365760">
              <a:lnSpc>
                <a:spcPct val="110000"/>
              </a:lnSpc>
              <a:buFont typeface="+mj-lt"/>
              <a:buAutoNum type="arabicPeriod"/>
            </a:pPr>
            <a:r>
              <a:rPr lang="en-US" sz="2600" u="sng" dirty="0" smtClean="0"/>
              <a:t>On the plus side</a:t>
            </a:r>
            <a:r>
              <a:rPr lang="en-US" sz="2600" dirty="0" smtClean="0"/>
              <a:t>: </a:t>
            </a:r>
            <a:r>
              <a:rPr lang="en-US" sz="2600" u="sng" dirty="0" smtClean="0"/>
              <a:t>compassion</a:t>
            </a:r>
            <a:r>
              <a:rPr lang="en-US" sz="2600" dirty="0" smtClean="0"/>
              <a:t> is a resource for reform, prevalent among those who enter the healthcare professions.</a:t>
            </a:r>
            <a:endParaRPr lang="en-US" sz="2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4D0CCD-C96F-4D37-B7A4-D2549A5CE4F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610600" cy="3505200"/>
          </a:xfrm>
        </p:spPr>
        <p:txBody>
          <a:bodyPr>
            <a:noAutofit/>
          </a:bodyPr>
          <a:lstStyle/>
          <a:p>
            <a:pPr marL="457200" indent="-457200"/>
            <a:r>
              <a:rPr lang="en-US" cap="small" dirty="0" smtClean="0"/>
              <a:t>local stakeholders are NOT powerless.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7.0&quot;&gt;&lt;object type=&quot;1&quot; unique_id=&quot;10001&quot;&gt;&lt;object type=&quot;8&quot; unique_id=&quot;48140&quot;&gt;&lt;/object&gt;&lt;object type=&quot;2&quot; unique_id=&quot;48141&quot;&gt;&lt;object type=&quot;3&quot; unique_id=&quot;48142&quot;&gt;&lt;property id=&quot;20148&quot; value=&quot;5&quot;/&gt;&lt;property id=&quot;20300&quot; value=&quot;Slide 1 - &amp;quot;Shared Stewardship of&amp;#x0D;&amp;#x0A;a Health Commons &amp;#x0D;&amp;#x0A;&amp;#x0D;&amp;#x0A;Michael D. McGinnis, Ph.D.&amp;#x0D;&amp;#x0A;ReThink Health, Fannie E. Rippel Foundation, an&quot;/&gt;&lt;property id=&quot;20307&quot; value=&quot;259&quot;/&gt;&lt;/object&gt;&lt;object type=&quot;3&quot; unique_id=&quot;48143&quot;&gt;&lt;property id=&quot;20148&quot; value=&quot;5&quot;/&gt;&lt;property id=&quot;20300&quot; value=&quot;Slide 2 - &amp;quot;Research Collaborators&amp;quot;&quot;/&gt;&lt;property id=&quot;20307&quot; value=&quot;261&quot;/&gt;&lt;/object&gt;&lt;object type=&quot;3&quot; unique_id=&quot;48144&quot;&gt;&lt;property id=&quot;20148&quot; value=&quot;5&quot;/&gt;&lt;property id=&quot;20300&quot; value=&quot;Slide 3 - &amp;quot;A Regional Approach to Health Reform&amp;quot;&quot;/&gt;&lt;property id=&quot;20307&quot; value=&quot;262&quot;/&gt;&lt;/object&gt;&lt;object type=&quot;3&quot; unique_id=&quot;48145&quot;&gt;&lt;property id=&quot;20148&quot; value=&quot;5&quot;/&gt;&lt;property id=&quot;20300&quot; value=&quot;Slide 4 - &amp;quot;What is a Commons?&amp;quot;&quot;/&gt;&lt;property id=&quot;20307&quot; value=&quot;263&quot;/&gt;&lt;/object&gt;&lt;object type=&quot;3&quot; unique_id=&quot;48146&quot;&gt;&lt;property id=&quot;20148&quot; value=&quot;5&quot;/&gt;&lt;property id=&quot;20300&quot; value=&quot;Slide 5 - &amp;quot;Health as a Commons (and Self-Regulation)&amp;quot;&quot;/&gt;&lt;property id=&quot;20307&quot; value=&quot;264&quot;/&gt;&lt;/object&gt;&lt;object type=&quot;3&quot; unique_id=&quot;48147&quot;&gt;&lt;property id=&quot;20148&quot; value=&quot;5&quot;/&gt;&lt;property id=&quot;20300&quot; value=&quot;Slide 6 - &amp;quot;Who Can Act as Stewards of &amp;#x0D;&amp;#x0A;Common Resources in Healthcare?&amp;quot;&quot;/&gt;&lt;property id=&quot;20307&quot; value=&quot;265&quot;/&gt;&lt;/object&gt;&lt;object type=&quot;3&quot; unique_id=&quot;48148&quot;&gt;&lt;property id=&quot;20148&quot; value=&quot;5&quot;/&gt;&lt;property id=&quot;20300&quot; value=&quot;Slide 10 - &amp;quot;Important resource allocation decisions are made in local settings:&amp;quot;&quot;/&gt;&lt;property id=&quot;20307&quot; value=&quot;266&quot;/&gt;&lt;/object&gt;&lt;object type=&quot;3&quot; unique_id=&quot;48152&quot;&gt;&lt;property id=&quot;20148&quot; value=&quot;5&quot;/&gt;&lt;property id=&quot;20300&quot; value=&quot;Slide 25 - &amp;quot;Design Principles for Sustainable Resource Management (Ostrom 1990)&amp;quot;&quot;/&gt;&lt;property id=&quot;20307&quot; value=&quot;270&quot;/&gt;&lt;/object&gt;&lt;object type=&quot;3&quot; unique_id=&quot;48153&quot;&gt;&lt;property id=&quot;20148&quot; value=&quot;5&quot;/&gt;&lt;property id=&quot;20300&quot; value=&quot;Slide 24 - &amp;quot;To evaluate a community’s capacity for collective action, &amp;#x0D;&amp;#x0A;we draw factors from four bodies of research/practice&amp;quot;&quot;/&gt;&lt;property id=&quot;20307&quot; value=&quot;271&quot;/&gt;&lt;/object&gt;&lt;object type=&quot;3&quot; unique_id=&quot;48576&quot;&gt;&lt;property id=&quot;20148&quot; value=&quot;5&quot;/&gt;&lt;property id=&quot;20300&quot; value=&quot;Slide 12 - &amp;quot;Recognizing Allocation Decisions and Externalities&amp;quot;&quot;/&gt;&lt;property id=&quot;20307&quot; value=&quot;293&quot;/&gt;&lt;/object&gt;&lt;object type=&quot;3&quot; unique_id=&quot;48577&quot;&gt;&lt;property id=&quot;20148&quot; value=&quot;5&quot;/&gt;&lt;property id=&quot;20300&quot; value=&quot;Slide 26 - &amp;quot;Examples from Collective Action Theory&amp;quot;&quot;/&gt;&lt;property id=&quot;20307&quot; value=&quot;294&quot;/&gt;&lt;/object&gt;&lt;object type=&quot;3&quot; unique_id=&quot;48578&quot;&gt;&lt;property id=&quot;20148&quot; value=&quot;5&quot;/&gt;&lt;property id=&quot;20300&quot; value=&quot;Slide 27 - &amp;quot;Examples from Inter-Organizational Relations&amp;quot;&quot;/&gt;&lt;property id=&quot;20307&quot; value=&quot;295&quot;/&gt;&lt;/object&gt;&lt;object type=&quot;3&quot; unique_id=&quot;49312&quot;&gt;&lt;property id=&quot;20148&quot; value=&quot;5&quot;/&gt;&lt;property id=&quot;20300&quot; value=&quot;Slide 20 - &amp;quot;Supplemental Slides&amp;quot;&quot;/&gt;&lt;property id=&quot;20307&quot; value=&quot;301&quot;/&gt;&lt;/object&gt;&lt;object type=&quot;3&quot; unique_id=&quot;49314&quot;&gt;&lt;property id=&quot;20148&quot; value=&quot;5&quot;/&gt;&lt;property id=&quot;20300&quot; value=&quot;Slide 28 - &amp;quot;Shared Stewardship and Polycentricity&amp;quot;&quot;/&gt;&lt;property id=&quot;20307&quot; value=&quot;303&quot;/&gt;&lt;/object&gt;&lt;object type=&quot;3&quot; unique_id=&quot;49315&quot;&gt;&lt;property id=&quot;20148&quot; value=&quot;5&quot;/&gt;&lt;property id=&quot;20300&quot; value=&quot;Slide 29 - &amp;quot;Key References on Commons Theory &amp;amp; Polycentric Governance&amp;quot;&quot;/&gt;&lt;property id=&quot;20307&quot; value=&quot;304&quot;/&gt;&lt;/object&gt;&lt;object type=&quot;3&quot; unique_id=&quot;49316&quot;&gt;&lt;property id=&quot;20148&quot; value=&quot;5&quot;/&gt;&lt;property id=&quot;20300&quot; value=&quot;Slide 15 - &amp;quot;Lessons From Case Studies (Preliminary)&amp;quot;&quot;/&gt;&lt;property id=&quot;20307&quot; value=&quot;306&quot;/&gt;&lt;/object&gt;&lt;object type=&quot;3&quot; unique_id=&quot;49318&quot;&gt;&lt;property id=&quot;20148&quot; value=&quot;5&quot;/&gt;&lt;property id=&quot;20300&quot; value=&quot;Slide 8 - &amp;quot;Critical Challenges to Effective Local Management &amp;#x0D;&amp;#x0A;of the Delivery of Medical Services&amp;quot;&quot;/&gt;&lt;property id=&quot;20307&quot; value=&quot;307&quot;/&gt;&lt;/object&gt;&lt;object type=&quot;3&quot; unique_id=&quot;49521&quot;&gt;&lt;property id=&quot;20148&quot; value=&quot;5&quot;/&gt;&lt;property id=&quot;20300&quot; value=&quot;Slide 14 - &amp;quot;Lessons from Group Projects: &amp;#x0D;&amp;#x0A;Challenges of Shared Stewardship&amp;quot;&quot;/&gt;&lt;property id=&quot;20307&quot; value=&quot;308&quot;/&gt;&lt;/object&gt;&lt;object type=&quot;3&quot; unique_id=&quot;49986&quot;&gt;&lt;property id=&quot;20148&quot; value=&quot;5&quot;/&gt;&lt;property id=&quot;20300&quot; value=&quot;Slide 17 - &amp;quot;Practical Steps&amp;quot;&quot;/&gt;&lt;property id=&quot;20307&quot; value=&quot;309&quot;/&gt;&lt;/object&gt;&lt;object type=&quot;3&quot; unique_id=&quot;50107&quot;&gt;&lt;property id=&quot;20148&quot; value=&quot;5&quot;/&gt;&lt;property id=&quot;20300&quot; value=&quot;Slide 16 - &amp;quot;Dynamic Process for Shared Stewardship&amp;quot;&quot;/&gt;&lt;property id=&quot;20307&quot; value=&quot;310&quot;/&gt;&lt;/object&gt;&lt;object type=&quot;3&quot; unique_id=&quot;50475&quot;&gt;&lt;property id=&quot;20148&quot; value=&quot;5&quot;/&gt;&lt;property id=&quot;20300&quot; value=&quot;Slide 7&quot;/&gt;&lt;property id=&quot;20307&quot; value=&quot;315&quot;/&gt;&lt;/object&gt;&lt;object type=&quot;3&quot; unique_id=&quot;50534&quot;&gt;&lt;property id=&quot;20148&quot; value=&quot;5&quot;/&gt;&lt;property id=&quot;20300&quot; value=&quot;Slide 13 - &amp;quot;Lessons from Group Projects: Participants&amp;quot;&quot;/&gt;&lt;property id=&quot;20307&quot; value=&quot;317&quot;/&gt;&lt;/object&gt;&lt;object type=&quot;3&quot; unique_id=&quot;50843&quot;&gt;&lt;property id=&quot;20148&quot; value=&quot;5&quot;/&gt;&lt;property id=&quot;20300&quot; value=&quot;Slide 18 - &amp;quot;Sustaining Shared Stewardship&amp;quot;&quot;/&gt;&lt;property id=&quot;20307&quot; value=&quot;318&quot;/&gt;&lt;/object&gt;&lt;object type=&quot;3&quot; unique_id=&quot;50844&quot;&gt;&lt;property id=&quot;20148&quot; value=&quot;5&quot;/&gt;&lt;property id=&quot;20300&quot; value=&quot;Slide 9 - &amp;quot;local stakeholders are NOT powerless. &amp;quot;&quot;/&gt;&lt;property id=&quot;20307&quot; value=&quot;319&quot;/&gt;&lt;/object&gt;&lt;object type=&quot;3&quot; unique_id=&quot;50845&quot;&gt;&lt;property id=&quot;20148&quot; value=&quot;5&quot;/&gt;&lt;property id=&quot;20300&quot; value=&quot;Slide 11&quot;/&gt;&lt;property id=&quot;20307&quot; value=&quot;322&quot;/&gt;&lt;/object&gt;&lt;object type=&quot;3&quot; unique_id=&quot;50846&quot;&gt;&lt;property id=&quot;20148&quot; value=&quot;5&quot;/&gt;&lt;property id=&quot;20300&quot; value=&quot;Slide 19 - &amp;quot;Steps in a Community Self-Assessment Process&amp;quot;&quot;/&gt;&lt;property id=&quot;20307&quot; value=&quot;323&quot;/&gt;&lt;/object&gt;&lt;object type=&quot;3&quot; unique_id=&quot;50847&quot;&gt;&lt;property id=&quot;20148&quot; value=&quot;5&quot;/&gt;&lt;property id=&quot;20300&quot; value=&quot;Slide 21 - &amp;quot;External Constraints on Local Autonomy in Healthcare&amp;quot;&quot;/&gt;&lt;property id=&quot;20307&quot; value=&quot;320&quot;/&gt;&lt;/object&gt;&lt;object type=&quot;3&quot; unique_id=&quot;50848&quot;&gt;&lt;property id=&quot;20148&quot; value=&quot;5&quot;/&gt;&lt;property id=&quot;20300&quot; value=&quot;Slide 22 - &amp;quot;Group Exercise: Evaluate ONE of the following decision points, &amp;#x0D;&amp;#x0A;from a local/regional perspective&amp;quot;&quot;/&gt;&lt;property id=&quot;20307&quot; value=&quot;321&quot;/&gt;&lt;/object&gt;&lt;object type=&quot;3&quot; unique_id=&quot;50849&quot;&gt;&lt;property id=&quot;20148&quot; value=&quot;5&quot;/&gt;&lt;property id=&quot;20300&quot; value=&quot;Slide 23 - &amp;quot;Format for a Community Self-Assessment Tool&amp;quot;&quot;/&gt;&lt;property id=&quot;20307&quot; value=&quot;32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7">
          <a:solidFill>
            <a:srgbClr val="800000"/>
          </a:solidFill>
          <a:prstDash val="solid"/>
          <a:round/>
          <a:headEnd/>
          <a:tailEnd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</a:extLst>
      </a:spPr>
      <a:bodyPr/>
      <a:lstStyle>
        <a:defPPr>
          <a:defRPr/>
        </a:defPPr>
      </a:lstStyle>
    </a:spDef>
    <a:txDef>
      <a:spPr>
        <a:noFill/>
      </a:spPr>
      <a:bodyPr wrap="none" rtlCol="0">
        <a:spAutoFit/>
      </a:bodyPr>
      <a:lstStyle>
        <a:defPPr>
          <a:defRPr sz="2400" b="1" dirty="0" smtClean="0">
            <a:solidFill>
              <a:srgbClr val="00206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</TotalTime>
  <Words>3343</Words>
  <Application>Microsoft Office PowerPoint</Application>
  <PresentationFormat>On-screen Show (4:3)</PresentationFormat>
  <Paragraphs>356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1_Office Theme</vt:lpstr>
      <vt:lpstr>Shared Stewardship of a Health Commons   Michael D. McGinnis, Ph.D. ReThink Health, Fannie E. Rippel Foundation, and  Workshop in Political Theory and Policy Analysis, Indiana University mcginnis@indiana.edu </vt:lpstr>
      <vt:lpstr>Research Collaborators</vt:lpstr>
      <vt:lpstr>A Regional Approach to Health Reform</vt:lpstr>
      <vt:lpstr>What is a Commons?</vt:lpstr>
      <vt:lpstr>Health as a Commons (and Self-Regulation)</vt:lpstr>
      <vt:lpstr>Who Can Act as Stewards of  Common Resources in Healthcare?</vt:lpstr>
      <vt:lpstr>Slide 7</vt:lpstr>
      <vt:lpstr>Critical Challenges to Effective Local Management  of the Delivery of Medical Services</vt:lpstr>
      <vt:lpstr>local stakeholders are NOT powerless. </vt:lpstr>
      <vt:lpstr>Important resource allocation decisions are made in local settings:</vt:lpstr>
      <vt:lpstr>Slide 11</vt:lpstr>
      <vt:lpstr>Recognizing Allocation Decisions and Externalities</vt:lpstr>
      <vt:lpstr>Lessons from Group Projects: Participants</vt:lpstr>
      <vt:lpstr>Lessons from Group Projects:  Challenges of Shared Stewardship</vt:lpstr>
      <vt:lpstr>Lessons From Case Studies (Preliminary)</vt:lpstr>
      <vt:lpstr>Dynamic Process for Shared Stewardship</vt:lpstr>
      <vt:lpstr>Practical Steps</vt:lpstr>
      <vt:lpstr>Sustaining Shared Stewardship</vt:lpstr>
      <vt:lpstr>Steps in a Community Self-Assessment Process</vt:lpstr>
      <vt:lpstr>Supplemental Slides</vt:lpstr>
      <vt:lpstr>External Constraints on Local Autonomy in Healthcare</vt:lpstr>
      <vt:lpstr>Group Exercise: Evaluate ONE of the following decision points,  from a local/regional perspective</vt:lpstr>
      <vt:lpstr>Format for a Community Self-Assessment Tool</vt:lpstr>
      <vt:lpstr>To evaluate a community’s capacity for collective action,  we draw factors from four bodies of research/practice</vt:lpstr>
      <vt:lpstr>Design Principles for Sustainable Resource Management (Ostrom 1990)</vt:lpstr>
      <vt:lpstr>Examples from Collective Action Theory</vt:lpstr>
      <vt:lpstr>Examples from Inter-Organizational Relations</vt:lpstr>
      <vt:lpstr>Shared Stewardship and Polycentricity</vt:lpstr>
      <vt:lpstr>Key References on Commons Theory &amp; Polycentric Governance</vt:lpstr>
    </vt:vector>
  </TitlesOfParts>
  <Company>indiana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Exercise: Answer all questions for one of these topics:</dc:title>
  <dc:creator>admin</dc:creator>
  <cp:lastModifiedBy>admin</cp:lastModifiedBy>
  <cp:revision>175</cp:revision>
  <dcterms:created xsi:type="dcterms:W3CDTF">2011-11-09T22:34:10Z</dcterms:created>
  <dcterms:modified xsi:type="dcterms:W3CDTF">2011-11-29T21:55:34Z</dcterms:modified>
</cp:coreProperties>
</file>