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1" r:id="rId3"/>
    <p:sldId id="327" r:id="rId4"/>
    <p:sldId id="328" r:id="rId5"/>
    <p:sldId id="325" r:id="rId6"/>
    <p:sldId id="264" r:id="rId7"/>
    <p:sldId id="265" r:id="rId8"/>
    <p:sldId id="317" r:id="rId9"/>
    <p:sldId id="307" r:id="rId10"/>
    <p:sldId id="268" r:id="rId11"/>
    <p:sldId id="266" r:id="rId12"/>
    <p:sldId id="318" r:id="rId13"/>
    <p:sldId id="293" r:id="rId14"/>
    <p:sldId id="329" r:id="rId15"/>
    <p:sldId id="308" r:id="rId16"/>
    <p:sldId id="306" r:id="rId17"/>
    <p:sldId id="313" r:id="rId18"/>
    <p:sldId id="309" r:id="rId19"/>
    <p:sldId id="321" r:id="rId20"/>
    <p:sldId id="322" r:id="rId21"/>
    <p:sldId id="332" r:id="rId22"/>
    <p:sldId id="333" r:id="rId23"/>
    <p:sldId id="334" r:id="rId24"/>
    <p:sldId id="330" r:id="rId25"/>
    <p:sldId id="331" r:id="rId26"/>
  </p:sldIdLst>
  <p:sldSz cx="9144000" cy="6858000" type="screen4x3"/>
  <p:notesSz cx="70104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13" autoAdjust="0"/>
  </p:normalViewPr>
  <p:slideViewPr>
    <p:cSldViewPr>
      <p:cViewPr varScale="1">
        <p:scale>
          <a:sx n="63" d="100"/>
          <a:sy n="63" d="100"/>
        </p:scale>
        <p:origin x="-88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2240B-B735-4691-A94E-2D173CF4A72A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C0D9-DE5C-4CB8-934C-3ACAA93D7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57CC7-4352-4C85-B275-7E952C3F466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8A6-E7B6-4D4A-A006-B4D2D7F6F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Syndemics Prevention Network</a:t>
            </a:r>
          </a:p>
        </p:txBody>
      </p:sp>
      <p:sp>
        <p:nvSpPr>
          <p:cNvPr id="80899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Bobby Milstein (August 26, 2004)</a:t>
            </a:r>
          </a:p>
        </p:txBody>
      </p:sp>
      <p:sp>
        <p:nvSpPr>
          <p:cNvPr id="8090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90570-EB16-40E7-A916-06565565A21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8" y="4416109"/>
            <a:ext cx="18262346" cy="45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Syndemics Prevention Network</a:t>
            </a:r>
          </a:p>
        </p:txBody>
      </p:sp>
      <p:sp>
        <p:nvSpPr>
          <p:cNvPr id="80899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Bobby Milstein (August 26, 2004)</a:t>
            </a:r>
          </a:p>
        </p:txBody>
      </p:sp>
      <p:sp>
        <p:nvSpPr>
          <p:cNvPr id="8090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90570-EB16-40E7-A916-06565565A21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8" y="4416109"/>
            <a:ext cx="18262346" cy="45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FED1D-5027-46FE-BB44-6DA22CB738D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324091"/>
            <a:ext cx="8229600" cy="682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ReThink 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162800" y="6205728"/>
            <a:ext cx="1600200" cy="576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cginnis@indiana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hyperlink" Target="http://www.chronicdisease.org/files/public/2009Institute_SD_Track_JackHomer_SystemDynamicsApplications.ppt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ppelfoundation.org/" TargetMode="External"/><Relationship Id="rId2" Type="http://schemas.openxmlformats.org/officeDocument/2006/relationships/hyperlink" Target="http://www.rethinkhealth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ppelfoundation.org/" TargetMode="External"/><Relationship Id="rId2" Type="http://schemas.openxmlformats.org/officeDocument/2006/relationships/hyperlink" Target="http://www.rethinkhealth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page.iu.edu/~mcginnis/healthcommons/mhchome.htm" TargetMode="External"/><Relationship Id="rId5" Type="http://schemas.openxmlformats.org/officeDocument/2006/relationships/hyperlink" Target="http://mypage.iu.edu/~mcginnis/healthcommons/talkingpoints.pdf" TargetMode="External"/><Relationship Id="rId4" Type="http://schemas.openxmlformats.org/officeDocument/2006/relationships/hyperlink" Target="http://mypage.iu.edu/~mcginnis/healthcommons/IHI_McGinnis_long.pptx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hp.indiana.edu/~mcginnis/iad_guide.pdf" TargetMode="External"/><Relationship Id="rId2" Type="http://schemas.openxmlformats.org/officeDocument/2006/relationships/hyperlink" Target="http://www.ecologyandsociety.org/vol15/iss4/art38/ES-2010-370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stor.org/sici?sici=0003-0554(196112)55:4%3c831:TOOGIM%3e2.0.CO;2-N" TargetMode="External"/><Relationship Id="rId5" Type="http://schemas.openxmlformats.org/officeDocument/2006/relationships/hyperlink" Target="http://onlinelibrary.wiley.com/doi/10.1111/j.1541-0072.2010.00394.x/pdf" TargetMode="External"/><Relationship Id="rId4" Type="http://schemas.openxmlformats.org/officeDocument/2006/relationships/hyperlink" Target="http://www.nobelprize.org/nobel_prizes/economics/laureates/2009/ostrom-lectur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tmouthatlas.org/downloads/reports/agenda_for_change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hyperlink" Target="http://www.chronicdisease.org/files/public/2009Institute_SD_Track_JackHomer_SystemDynamicsApplications.ppt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82000" cy="2971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Shared Stewardship of </a:t>
            </a:r>
            <a:br>
              <a:rPr lang="en-US" b="1" dirty="0" smtClean="0"/>
            </a:br>
            <a:r>
              <a:rPr lang="en-US" b="1" dirty="0" smtClean="0"/>
              <a:t>a Health Commons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3000" b="1" dirty="0" smtClean="0">
                <a:solidFill>
                  <a:schemeClr val="tx2"/>
                </a:solidFill>
              </a:rPr>
              <a:t>Michael D. McGinnis, Ph.D.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2000" dirty="0" err="1" smtClean="0">
                <a:solidFill>
                  <a:schemeClr val="tx1"/>
                </a:solidFill>
              </a:rPr>
              <a:t>ReThink</a:t>
            </a:r>
            <a:r>
              <a:rPr lang="en-US" sz="2000" dirty="0" smtClean="0">
                <a:solidFill>
                  <a:schemeClr val="tx1"/>
                </a:solidFill>
              </a:rPr>
              <a:t> Health, Fannie E. Rippel Foundation, and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Workshop in Political Theory and Policy Analysis, Indiana University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hlinkClick r:id="rId2"/>
              </a:rPr>
              <a:t>mcginnis@indiana.edu</a:t>
            </a:r>
            <a:r>
              <a:rPr lang="en-US" sz="2000" dirty="0" smtClean="0"/>
              <a:t> </a:t>
            </a:r>
            <a:endParaRPr lang="en-US" sz="2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85344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ReThink</a:t>
            </a:r>
            <a:r>
              <a:rPr lang="en-US" sz="2400" b="1" dirty="0" smtClean="0">
                <a:solidFill>
                  <a:schemeClr val="tx1"/>
                </a:solidFill>
              </a:rPr>
              <a:t> Health: Leading &amp; Collaborating for Change 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Mini-Course, Dec. 5, 2011 (Revised </a:t>
            </a:r>
            <a:r>
              <a:rPr lang="en-US" sz="2000" dirty="0" smtClean="0">
                <a:solidFill>
                  <a:schemeClr val="tx1"/>
                </a:solidFill>
              </a:rPr>
              <a:t>Jan. 10, 2012)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23rd Annual National Forum on Quality Improvement in Health Care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Institute for Healthcare Improvement (IHI), December 4-7, 2011, Orlando, Florida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304801"/>
            <a:ext cx="2764461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1" y="381000"/>
            <a:ext cx="914399" cy="87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10600" cy="3505200"/>
          </a:xfrm>
        </p:spPr>
        <p:txBody>
          <a:bodyPr>
            <a:noAutofit/>
          </a:bodyPr>
          <a:lstStyle/>
          <a:p>
            <a:pPr marL="457200" indent="-457200"/>
            <a:r>
              <a:rPr lang="en-US" cap="small" dirty="0" smtClean="0"/>
              <a:t>Local Stakeholders are NOT Powerless.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83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Important resource allocation decisions </a:t>
            </a:r>
            <a:br>
              <a:rPr lang="en-US" sz="2800" dirty="0" smtClean="0"/>
            </a:br>
            <a:r>
              <a:rPr lang="en-US" sz="2800" dirty="0" smtClean="0"/>
              <a:t>are made in </a:t>
            </a:r>
            <a:r>
              <a:rPr lang="en-US" sz="2800" u="sng" dirty="0" smtClean="0"/>
              <a:t>local</a:t>
            </a:r>
            <a:r>
              <a:rPr lang="en-US" sz="2800" dirty="0" smtClean="0"/>
              <a:t> settings: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543800" cy="4724400"/>
          </a:xfrm>
        </p:spPr>
        <p:txBody>
          <a:bodyPr>
            <a:noAutofit/>
          </a:bodyPr>
          <a:lstStyle/>
          <a:p>
            <a:pPr marL="460375" indent="-460375">
              <a:buFont typeface="+mj-lt"/>
              <a:buAutoNum type="arabicPeriod"/>
            </a:pPr>
            <a:r>
              <a:rPr lang="en-US" sz="2400" b="0" dirty="0" smtClean="0"/>
              <a:t>Recruitment of physicians and other professionals</a:t>
            </a:r>
          </a:p>
          <a:p>
            <a:pPr marL="460375" indent="-460375">
              <a:buFont typeface="+mj-lt"/>
              <a:buAutoNum type="arabicPeriod"/>
            </a:pPr>
            <a:r>
              <a:rPr lang="en-US" sz="2400" b="0" dirty="0" smtClean="0"/>
              <a:t>Building new facilities</a:t>
            </a:r>
          </a:p>
          <a:p>
            <a:pPr marL="460375" indent="-460375">
              <a:buFont typeface="+mj-lt"/>
              <a:buAutoNum type="arabicPeriod"/>
            </a:pPr>
            <a:r>
              <a:rPr lang="en-US" sz="2400" b="0" dirty="0" smtClean="0"/>
              <a:t>Negotiations among hospitals, physician groups, insurance plans</a:t>
            </a:r>
          </a:p>
          <a:p>
            <a:pPr marL="460375" indent="-460375">
              <a:buFont typeface="+mj-lt"/>
              <a:buAutoNum type="arabicPeriod"/>
            </a:pPr>
            <a:r>
              <a:rPr lang="en-US" sz="2400" b="0" dirty="0" smtClean="0"/>
              <a:t>Quality improvements within organizations</a:t>
            </a:r>
          </a:p>
          <a:p>
            <a:pPr marL="460375" indent="-460375">
              <a:buFont typeface="+mj-lt"/>
              <a:buAutoNum type="arabicPeriod"/>
            </a:pPr>
            <a:r>
              <a:rPr lang="en-US" sz="2400" b="0" dirty="0" smtClean="0"/>
              <a:t>Coordinated care</a:t>
            </a:r>
          </a:p>
          <a:p>
            <a:pPr marL="460375" indent="-460375">
              <a:buFont typeface="+mj-lt"/>
              <a:buAutoNum type="arabicPeriod"/>
            </a:pPr>
            <a:r>
              <a:rPr lang="en-US" sz="2400" b="0" dirty="0" smtClean="0"/>
              <a:t>Patient-clinician interactions</a:t>
            </a:r>
          </a:p>
          <a:p>
            <a:pPr marL="460375" indent="-460375">
              <a:buFont typeface="+mj-lt"/>
              <a:buAutoNum type="arabicPeriod"/>
            </a:pPr>
            <a:r>
              <a:rPr lang="en-US" sz="2400" b="0" dirty="0" smtClean="0"/>
              <a:t>Employer-sponsored health plans</a:t>
            </a:r>
          </a:p>
          <a:p>
            <a:pPr marL="460375" indent="-460375">
              <a:buFont typeface="+mj-lt"/>
              <a:buAutoNum type="arabicPeriod"/>
            </a:pPr>
            <a:r>
              <a:rPr lang="en-US" sz="2400" b="0" dirty="0" smtClean="0"/>
              <a:t>Built environment</a:t>
            </a:r>
          </a:p>
          <a:p>
            <a:pPr marL="460375" indent="-460375">
              <a:buFont typeface="+mj-lt"/>
              <a:buAutoNum type="arabicPeriod"/>
            </a:pPr>
            <a:r>
              <a:rPr lang="en-US" sz="2400" b="0" dirty="0" smtClean="0"/>
              <a:t>Personal choices between healthy and unhealthy behaviors.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300D6-50B7-472F-9F82-06C29A0151F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62" name="Picture 2" descr="Med records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502" y="872047"/>
            <a:ext cx="2319785" cy="1544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3" name="Picture 3" descr="Med records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0371" y="1072136"/>
            <a:ext cx="2635042" cy="1717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4" name="Picture 4" descr="Beds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5452" y="1488595"/>
            <a:ext cx="1895724" cy="1261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4854" y="2489416"/>
            <a:ext cx="1496771" cy="1001567"/>
          </a:xfrm>
          <a:prstGeom prst="rect">
            <a:avLst/>
          </a:prstGeom>
          <a:noFill/>
          <a:ln w="8001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6" name="Picture 6" descr="Smoke stack 2,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3563" y="2652841"/>
            <a:ext cx="2374188" cy="1587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8" name="Picture 8" descr="Biking kid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2710" y="911296"/>
            <a:ext cx="1315428" cy="197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9" name="Picture 9" descr="No smoking beyond he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5940" y="1224152"/>
            <a:ext cx="1141061" cy="17143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0" name="Picture 10" descr="Smoke detecto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1032" y="2667834"/>
            <a:ext cx="945769" cy="1420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1" name="Picture 11" descr="Health insuranc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97100" y="3034728"/>
            <a:ext cx="2704788" cy="1800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2" name="Picture 12" descr="Now hiri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7622" y="4208532"/>
            <a:ext cx="1484216" cy="98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3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1548" y="4401008"/>
            <a:ext cx="2011503" cy="1509325"/>
          </a:xfrm>
          <a:prstGeom prst="rect">
            <a:avLst/>
          </a:prstGeom>
          <a:noFill/>
          <a:ln w="8001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4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32544" y="3729702"/>
            <a:ext cx="1648819" cy="1648819"/>
          </a:xfrm>
          <a:prstGeom prst="rect">
            <a:avLst/>
          </a:prstGeom>
          <a:noFill/>
          <a:ln w="8001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5" name="Picture 15" descr="45058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62867" y="4966718"/>
            <a:ext cx="1996159" cy="1329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6" name="Picture 16" descr="Electronic record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83432" y="3713546"/>
            <a:ext cx="1487006" cy="2233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81000" y="101600"/>
            <a:ext cx="8610599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u="sng" dirty="0" smtClean="0">
                <a:solidFill>
                  <a:srgbClr val="00B0F0"/>
                </a:solidFill>
              </a:rPr>
              <a:t>Group Exercise</a:t>
            </a:r>
            <a:r>
              <a:rPr lang="en-US" sz="2400" b="1" dirty="0" smtClean="0">
                <a:solidFill>
                  <a:srgbClr val="00B0F0"/>
                </a:solidFill>
              </a:rPr>
              <a:t>: Evaluate ONE of the following </a:t>
            </a:r>
            <a:r>
              <a:rPr lang="en-US" sz="2400" b="1" u="sng" dirty="0" smtClean="0">
                <a:solidFill>
                  <a:srgbClr val="00B0F0"/>
                </a:solidFill>
              </a:rPr>
              <a:t>decision points</a:t>
            </a:r>
            <a:r>
              <a:rPr lang="en-US" sz="2400" b="1" dirty="0" smtClean="0">
                <a:solidFill>
                  <a:srgbClr val="00B0F0"/>
                </a:solidFill>
              </a:rPr>
              <a:t>, </a:t>
            </a:r>
            <a:br>
              <a:rPr lang="en-US" sz="2400" b="1" dirty="0" smtClean="0">
                <a:solidFill>
                  <a:srgbClr val="00B0F0"/>
                </a:solidFill>
              </a:rPr>
            </a:br>
            <a:r>
              <a:rPr lang="en-US" sz="2400" b="1" dirty="0" smtClean="0">
                <a:solidFill>
                  <a:srgbClr val="00B0F0"/>
                </a:solidFill>
              </a:rPr>
              <a:t>from a </a:t>
            </a:r>
            <a:r>
              <a:rPr lang="en-US" sz="2400" b="1" u="sng" dirty="0" smtClean="0">
                <a:solidFill>
                  <a:srgbClr val="00B0F0"/>
                </a:solidFill>
              </a:rPr>
              <a:t>local/regional perspective</a:t>
            </a:r>
            <a:endParaRPr lang="en-US" sz="24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3420178" name="AutoShape 18"/>
          <p:cNvSpPr>
            <a:spLocks noChangeArrowheads="1"/>
          </p:cNvSpPr>
          <p:nvPr/>
        </p:nvSpPr>
        <p:spPr bwMode="auto">
          <a:xfrm>
            <a:off x="2463854" y="1447800"/>
            <a:ext cx="1075784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Chronic care</a:t>
            </a:r>
          </a:p>
        </p:txBody>
      </p:sp>
      <p:sp>
        <p:nvSpPr>
          <p:cNvPr id="3420179" name="AutoShape 19"/>
          <p:cNvSpPr>
            <a:spLocks noChangeArrowheads="1"/>
          </p:cNvSpPr>
          <p:nvPr/>
        </p:nvSpPr>
        <p:spPr bwMode="auto">
          <a:xfrm>
            <a:off x="6368760" y="914400"/>
            <a:ext cx="1250753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Hospice care</a:t>
            </a:r>
          </a:p>
        </p:txBody>
      </p:sp>
      <p:sp>
        <p:nvSpPr>
          <p:cNvPr id="3420180" name="AutoShape 20"/>
          <p:cNvSpPr>
            <a:spLocks noChangeArrowheads="1"/>
          </p:cNvSpPr>
          <p:nvPr/>
        </p:nvSpPr>
        <p:spPr bwMode="auto">
          <a:xfrm>
            <a:off x="3505200" y="5562600"/>
            <a:ext cx="990114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Food deserts</a:t>
            </a:r>
          </a:p>
        </p:txBody>
      </p:sp>
      <p:sp>
        <p:nvSpPr>
          <p:cNvPr id="3420181" name="AutoShape 21"/>
          <p:cNvSpPr>
            <a:spLocks noChangeArrowheads="1"/>
          </p:cNvSpPr>
          <p:nvPr/>
        </p:nvSpPr>
        <p:spPr bwMode="auto">
          <a:xfrm>
            <a:off x="5365636" y="2514600"/>
            <a:ext cx="1307924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Insurance coverage</a:t>
            </a:r>
          </a:p>
        </p:txBody>
      </p:sp>
      <p:sp>
        <p:nvSpPr>
          <p:cNvPr id="3420182" name="AutoShape 22"/>
          <p:cNvSpPr>
            <a:spLocks noChangeArrowheads="1"/>
          </p:cNvSpPr>
          <p:nvPr/>
        </p:nvSpPr>
        <p:spPr bwMode="auto">
          <a:xfrm>
            <a:off x="3930360" y="914400"/>
            <a:ext cx="1714303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Quality improvements</a:t>
            </a:r>
          </a:p>
        </p:txBody>
      </p:sp>
      <p:sp>
        <p:nvSpPr>
          <p:cNvPr id="3420183" name="AutoShape 23"/>
          <p:cNvSpPr>
            <a:spLocks noChangeArrowheads="1"/>
          </p:cNvSpPr>
          <p:nvPr/>
        </p:nvSpPr>
        <p:spPr bwMode="auto">
          <a:xfrm>
            <a:off x="5454360" y="5715000"/>
            <a:ext cx="1563491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Care Transitions</a:t>
            </a:r>
          </a:p>
        </p:txBody>
      </p:sp>
      <p:sp>
        <p:nvSpPr>
          <p:cNvPr id="3420184" name="AutoShape 24"/>
          <p:cNvSpPr>
            <a:spLocks noChangeArrowheads="1"/>
          </p:cNvSpPr>
          <p:nvPr/>
        </p:nvSpPr>
        <p:spPr bwMode="auto">
          <a:xfrm>
            <a:off x="7054560" y="3429000"/>
            <a:ext cx="1704779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Pay for performance</a:t>
            </a:r>
          </a:p>
        </p:txBody>
      </p:sp>
      <p:sp>
        <p:nvSpPr>
          <p:cNvPr id="3420185" name="AutoShape 25"/>
          <p:cNvSpPr>
            <a:spLocks noChangeArrowheads="1"/>
          </p:cNvSpPr>
          <p:nvPr/>
        </p:nvSpPr>
        <p:spPr bwMode="auto">
          <a:xfrm>
            <a:off x="266982" y="3810000"/>
            <a:ext cx="1148778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Primary care</a:t>
            </a:r>
            <a:endParaRPr lang="en-US" i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3420186" name="AutoShape 26"/>
          <p:cNvSpPr>
            <a:spLocks noChangeArrowheads="1"/>
          </p:cNvSpPr>
          <p:nvPr/>
        </p:nvSpPr>
        <p:spPr bwMode="auto">
          <a:xfrm>
            <a:off x="4038600" y="3962400"/>
            <a:ext cx="1752600" cy="92961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Construction of new facilities </a:t>
            </a:r>
          </a:p>
        </p:txBody>
      </p:sp>
      <p:sp>
        <p:nvSpPr>
          <p:cNvPr id="3420187" name="AutoShape 27"/>
          <p:cNvSpPr>
            <a:spLocks noChangeArrowheads="1"/>
          </p:cNvSpPr>
          <p:nvPr/>
        </p:nvSpPr>
        <p:spPr bwMode="auto">
          <a:xfrm>
            <a:off x="2093964" y="3657630"/>
            <a:ext cx="1074396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Access to care</a:t>
            </a:r>
            <a:endParaRPr lang="en-US" i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20188" name="AutoShape 28"/>
          <p:cNvSpPr>
            <a:spLocks noChangeArrowheads="1"/>
          </p:cNvSpPr>
          <p:nvPr/>
        </p:nvSpPr>
        <p:spPr bwMode="auto">
          <a:xfrm>
            <a:off x="7467600" y="1828800"/>
            <a:ext cx="1452562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Electronic records</a:t>
            </a:r>
          </a:p>
        </p:txBody>
      </p:sp>
      <p:sp>
        <p:nvSpPr>
          <p:cNvPr id="3420189" name="AutoShape 29"/>
          <p:cNvSpPr>
            <a:spLocks noChangeArrowheads="1"/>
          </p:cNvSpPr>
          <p:nvPr/>
        </p:nvSpPr>
        <p:spPr bwMode="auto">
          <a:xfrm>
            <a:off x="501360" y="838200"/>
            <a:ext cx="1700015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Built environment</a:t>
            </a:r>
          </a:p>
        </p:txBody>
      </p:sp>
      <p:sp>
        <p:nvSpPr>
          <p:cNvPr id="3420190" name="AutoShape 30"/>
          <p:cNvSpPr>
            <a:spLocks noChangeArrowheads="1"/>
          </p:cNvSpPr>
          <p:nvPr/>
        </p:nvSpPr>
        <p:spPr bwMode="auto">
          <a:xfrm>
            <a:off x="6063960" y="4648200"/>
            <a:ext cx="1676400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 i="1" dirty="0" smtClean="0">
                <a:solidFill>
                  <a:srgbClr val="660033"/>
                </a:solidFill>
                <a:latin typeface="Arial" charset="0"/>
              </a:rPr>
              <a:t>Hospital consolidation</a:t>
            </a:r>
            <a:endParaRPr lang="en-US" sz="1800" i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3420191" name="AutoShape 31"/>
          <p:cNvSpPr>
            <a:spLocks noChangeArrowheads="1"/>
          </p:cNvSpPr>
          <p:nvPr/>
        </p:nvSpPr>
        <p:spPr bwMode="auto">
          <a:xfrm>
            <a:off x="3020324" y="2514600"/>
            <a:ext cx="1748236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Environmental Safety</a:t>
            </a:r>
          </a:p>
        </p:txBody>
      </p:sp>
      <p:sp>
        <p:nvSpPr>
          <p:cNvPr id="3420192" name="AutoShape 32"/>
          <p:cNvSpPr>
            <a:spLocks noChangeArrowheads="1"/>
          </p:cNvSpPr>
          <p:nvPr/>
        </p:nvSpPr>
        <p:spPr bwMode="auto">
          <a:xfrm>
            <a:off x="298416" y="2286000"/>
            <a:ext cx="1225097" cy="92961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Mental health care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" y="6248400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Pictures taken from  Jack Homer, System Dynamics</a:t>
            </a:r>
          </a:p>
          <a:p>
            <a:r>
              <a:rPr lang="en-US" sz="1000" dirty="0" smtClean="0"/>
              <a:t> Applications at the Federal Centers for Disease Control and Prevention (CDC), May 6, 2009, </a:t>
            </a:r>
            <a:r>
              <a:rPr lang="en-US" sz="800" dirty="0" smtClean="0">
                <a:hlinkClick r:id="rId17"/>
              </a:rPr>
              <a:t>http://www.chronicdisease.org/files/public/2009Institute_SD_Track_JackHomer_SystemDynamicsApplications.ppt</a:t>
            </a:r>
            <a:r>
              <a:rPr lang="en-US" sz="900" dirty="0" smtClean="0"/>
              <a:t>  </a:t>
            </a:r>
            <a:endParaRPr lang="en-US" sz="1050" dirty="0"/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1080416" y="5105400"/>
            <a:ext cx="1292410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Wellness Programs</a:t>
            </a:r>
          </a:p>
        </p:txBody>
      </p:sp>
      <p:sp>
        <p:nvSpPr>
          <p:cNvPr id="36" name="AutoShape 20"/>
          <p:cNvSpPr>
            <a:spLocks noChangeArrowheads="1"/>
          </p:cNvSpPr>
          <p:nvPr/>
        </p:nvSpPr>
        <p:spPr bwMode="auto">
          <a:xfrm>
            <a:off x="7467600" y="5410200"/>
            <a:ext cx="1414266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Emergency  Care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7065"/>
            <a:ext cx="8686800" cy="601135"/>
          </a:xfrm>
        </p:spPr>
        <p:txBody>
          <a:bodyPr>
            <a:noAutofit/>
          </a:bodyPr>
          <a:lstStyle/>
          <a:p>
            <a:pPr marL="514350" indent="-514350">
              <a:lnSpc>
                <a:spcPts val="2400"/>
              </a:lnSpc>
            </a:pPr>
            <a:r>
              <a:rPr lang="en-US" sz="3200" dirty="0" smtClean="0"/>
              <a:t>Recognizing Allocation Decisions and Externalities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3962400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0" dirty="0" smtClean="0"/>
              <a:t>First, discuss your answers to the following questions:</a:t>
            </a:r>
          </a:p>
          <a:p>
            <a:pPr marL="0" indent="0">
              <a:buNone/>
            </a:pPr>
            <a:endParaRPr lang="en-US" sz="2200" b="0" dirty="0" smtClean="0"/>
          </a:p>
          <a:p>
            <a:pPr marL="274320" indent="-274320">
              <a:spcBef>
                <a:spcPts val="0"/>
              </a:spcBef>
              <a:buFont typeface="+mj-lt"/>
              <a:buAutoNum type="arabicPeriod"/>
            </a:pPr>
            <a:r>
              <a:rPr lang="en-US" sz="2200" b="0" dirty="0" smtClean="0"/>
              <a:t>Under current conditions, </a:t>
            </a:r>
            <a:r>
              <a:rPr lang="en-US" sz="2200" u="sng" dirty="0" smtClean="0"/>
              <a:t>who is most directly involved in making these decisions</a:t>
            </a:r>
            <a:r>
              <a:rPr lang="en-US" sz="2200" b="0" dirty="0" smtClean="0"/>
              <a:t>?</a:t>
            </a:r>
          </a:p>
          <a:p>
            <a:pPr marL="274320" indent="-274320">
              <a:spcBef>
                <a:spcPts val="0"/>
              </a:spcBef>
              <a:buFont typeface="+mj-lt"/>
              <a:buAutoNum type="arabicPeriod"/>
            </a:pPr>
            <a:endParaRPr lang="en-US" sz="2200" b="0" dirty="0" smtClean="0"/>
          </a:p>
          <a:p>
            <a:pPr marL="274320" indent="-274320">
              <a:spcBef>
                <a:spcPts val="0"/>
              </a:spcBef>
              <a:buFont typeface="+mj-lt"/>
              <a:buAutoNum type="arabicPeriod"/>
            </a:pPr>
            <a:r>
              <a:rPr lang="en-US" sz="2200" u="sng" dirty="0" smtClean="0"/>
              <a:t>What are the most difficult tradeoffs </a:t>
            </a:r>
            <a:r>
              <a:rPr lang="en-US" sz="2200" b="0" dirty="0" smtClean="0"/>
              <a:t>they face when making these decisions? </a:t>
            </a:r>
          </a:p>
          <a:p>
            <a:pPr marL="274320" indent="-274320">
              <a:spcBef>
                <a:spcPts val="0"/>
              </a:spcBef>
              <a:buFont typeface="+mj-lt"/>
              <a:buAutoNum type="arabicPeriod"/>
            </a:pPr>
            <a:endParaRPr lang="en-US" sz="2200" b="0" dirty="0" smtClean="0"/>
          </a:p>
          <a:p>
            <a:pPr marL="182880" indent="-182880">
              <a:buNone/>
            </a:pPr>
            <a:endParaRPr lang="en-US" sz="2000" u="sng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41960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0" dirty="0" smtClean="0"/>
              <a:t>Now discuss these questions:</a:t>
            </a:r>
          </a:p>
          <a:p>
            <a:pPr marL="182880" indent="-182880"/>
            <a:endParaRPr lang="en-US" sz="2200" b="0" dirty="0" smtClean="0"/>
          </a:p>
          <a:p>
            <a:pPr marL="274320" indent="-274320">
              <a:spcBef>
                <a:spcPts val="0"/>
              </a:spcBef>
              <a:buFont typeface="+mj-lt"/>
              <a:buAutoNum type="arabicPeriod" startAt="3"/>
            </a:pPr>
            <a:r>
              <a:rPr lang="en-US" sz="2200" u="sng" dirty="0" smtClean="0"/>
              <a:t>Which of the other decision points are affected</a:t>
            </a:r>
            <a:r>
              <a:rPr lang="en-US" sz="2200" dirty="0" smtClean="0"/>
              <a:t> </a:t>
            </a:r>
            <a:r>
              <a:rPr lang="en-US" sz="2200" b="0" dirty="0" smtClean="0"/>
              <a:t>by these decisions? </a:t>
            </a:r>
          </a:p>
          <a:p>
            <a:pPr marL="274320" indent="-274320">
              <a:spcBef>
                <a:spcPts val="0"/>
              </a:spcBef>
              <a:buFont typeface="+mj-lt"/>
              <a:buAutoNum type="arabicPeriod" startAt="3"/>
            </a:pPr>
            <a:endParaRPr lang="en-US" sz="2200" b="0" dirty="0" smtClean="0"/>
          </a:p>
          <a:p>
            <a:pPr marL="274320" indent="-274320">
              <a:spcBef>
                <a:spcPts val="0"/>
              </a:spcBef>
              <a:buFont typeface="+mj-lt"/>
              <a:buAutoNum type="arabicPeriod" startAt="3"/>
            </a:pPr>
            <a:r>
              <a:rPr lang="en-US" sz="2200" b="0" dirty="0" smtClean="0"/>
              <a:t>Given these effects on other parts of the health care system, </a:t>
            </a:r>
            <a:r>
              <a:rPr lang="en-US" sz="2200" u="sng" dirty="0" smtClean="0"/>
              <a:t>who do you think SHOULD make these decisions</a:t>
            </a:r>
            <a:r>
              <a:rPr lang="en-US" sz="2200" b="0" dirty="0" smtClean="0"/>
              <a:t>, and on what basis?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B0300D6-50B7-472F-9F82-06C29A0151F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762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 this exercise, please evaluate your topic from the perspective of </a:t>
            </a:r>
          </a:p>
          <a:p>
            <a:pPr algn="ctr"/>
            <a:r>
              <a:rPr lang="en-US" sz="2000" dirty="0" smtClean="0"/>
              <a:t>a </a:t>
            </a:r>
            <a:r>
              <a:rPr lang="en-US" sz="2000" b="1" u="sng" dirty="0" smtClean="0"/>
              <a:t>local or regional community</a:t>
            </a:r>
            <a:r>
              <a:rPr lang="en-US" sz="2000" b="1" dirty="0" smtClean="0"/>
              <a:t>  </a:t>
            </a:r>
            <a:r>
              <a:rPr lang="en-US" sz="2000" dirty="0" smtClean="0"/>
              <a:t>(NOT the nation as a whole).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1"/>
            <a:ext cx="8229600" cy="381000"/>
          </a:xfrm>
        </p:spPr>
        <p:txBody>
          <a:bodyPr anchor="ctr" anchorCtr="1">
            <a:noAutofit/>
          </a:bodyPr>
          <a:lstStyle/>
          <a:p>
            <a:r>
              <a:rPr lang="en-US" sz="2800" dirty="0" smtClean="0"/>
              <a:t>Lessons from Group Projects: Participants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685803"/>
          <a:ext cx="8686800" cy="574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048000"/>
                <a:gridCol w="3429000"/>
              </a:tblGrid>
              <a:tr h="3782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Topic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Current Participants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Needed Participants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</a:tr>
              <a:tr h="1069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PHYSICAL FACILITIES: Consolidation, Construction of new facilities </a:t>
                      </a:r>
                      <a:endParaRPr lang="en-US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Facility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administrators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Physicians and Professionals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Community Service Organizations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Local Government Officials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Employers, Insurers, HIEs</a:t>
                      </a:r>
                    </a:p>
                  </a:txBody>
                  <a:tcPr marL="68580" marR="68580" marT="0" marB="0" anchor="ctr"/>
                </a:tc>
              </a:tr>
              <a:tr h="1509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DELIVERY OF CARE: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Care Transitions, Chronic care, E-records, Hospice, Mental health care, Primary care, Quality improvements</a:t>
                      </a:r>
                      <a:endParaRPr lang="en-US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Facility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administrators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Physicians and Professionals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Health Information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Exchanges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Community Service Organizations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Local Government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Officials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Employers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Insurers</a:t>
                      </a:r>
                    </a:p>
                  </a:txBody>
                  <a:tcPr marL="68580" marR="68580" marT="0" marB="0" anchor="ctr"/>
                </a:tc>
              </a:tr>
              <a:tr h="1328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FINANCIAL ASPECTS: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Insurance coverage, Pay for performance,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 Wellness</a:t>
                      </a:r>
                      <a:r>
                        <a:rPr lang="en-US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programs,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Access to care</a:t>
                      </a:r>
                      <a:endParaRPr lang="en-US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Insurers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Employers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Facility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administrators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Health information exchanges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Physicians and Professionals</a:t>
                      </a:r>
                      <a:endParaRPr lang="en-US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Community Service Organizations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Local Government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Officials</a:t>
                      </a:r>
                    </a:p>
                  </a:txBody>
                  <a:tcPr marL="68580" marR="68580" marT="0" marB="0" anchor="ctr"/>
                </a:tc>
              </a:tr>
              <a:tr h="1006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PUBLIC HEALTH</a:t>
                      </a: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Built environment,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Emergency preparedness, Environmental safety,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Food deserts</a:t>
                      </a:r>
                      <a:endParaRPr lang="en-US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Local Government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Officials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Community Service Orgs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Facility administrators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Employers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Physicians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and professionals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Insurers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Health information exchanges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Lessons from Group Projects: </a:t>
            </a:r>
            <a:br>
              <a:rPr lang="en-US" sz="2800" dirty="0" smtClean="0"/>
            </a:br>
            <a:r>
              <a:rPr lang="en-US" sz="2800" dirty="0" smtClean="0"/>
              <a:t>Challenges of Shared Stewardship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91400" cy="4419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 smtClean="0"/>
              <a:t>Complexity</a:t>
            </a:r>
            <a:endParaRPr lang="en-US" sz="3200" b="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 smtClean="0"/>
              <a:t>Low collective efficacy</a:t>
            </a:r>
            <a:endParaRPr lang="en-US" sz="3200" b="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 smtClean="0"/>
              <a:t>Reluctance to commit resources</a:t>
            </a:r>
            <a:endParaRPr lang="en-US" sz="3200" b="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 smtClean="0"/>
              <a:t>Dangers to vital interests</a:t>
            </a:r>
            <a:endParaRPr lang="en-US" sz="3200" b="0" dirty="0" smtClean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300D6-50B7-472F-9F82-06C29A015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Lessons From Case Studies (Preliminary)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066800"/>
            <a:ext cx="7543800" cy="4953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A strong sense of </a:t>
            </a:r>
            <a:r>
              <a:rPr lang="en-US" sz="2400" u="sng" dirty="0" smtClean="0"/>
              <a:t>community</a:t>
            </a:r>
            <a:r>
              <a:rPr lang="en-US" sz="2400" b="0" dirty="0" smtClean="0"/>
              <a:t> is not enough; </a:t>
            </a:r>
            <a:r>
              <a:rPr lang="en-US" sz="2400" u="sng" dirty="0" smtClean="0"/>
              <a:t>communication</a:t>
            </a:r>
            <a:r>
              <a:rPr lang="en-US" sz="2400" b="0" dirty="0" smtClean="0"/>
              <a:t> is critical.</a:t>
            </a:r>
            <a:endParaRPr lang="en-US" sz="2400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Local autonomy</a:t>
            </a:r>
            <a:r>
              <a:rPr lang="en-US" sz="2400" b="0" dirty="0" smtClean="0"/>
              <a:t> must be sought and protected.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Keep focused on a few critical goals</a:t>
            </a:r>
            <a:endParaRPr lang="en-US" sz="2400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Avoid becoming an exclusive group</a:t>
            </a:r>
            <a:endParaRPr lang="en-US" sz="2400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Use health promotion campaigns to </a:t>
            </a:r>
            <a:r>
              <a:rPr lang="en-US" sz="2400" u="sng" dirty="0" smtClean="0"/>
              <a:t>build momentum to tackle the tough issues</a:t>
            </a:r>
            <a:r>
              <a:rPr lang="en-US" sz="2400" b="0" dirty="0" smtClean="0"/>
              <a:t> of facility construction, physician payment, and insurance.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Monitor performance</a:t>
            </a:r>
            <a:r>
              <a:rPr lang="en-US" sz="2400" b="0" dirty="0" smtClean="0"/>
              <a:t> and share information widely.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Partners who misbehave need a way to </a:t>
            </a:r>
            <a:r>
              <a:rPr lang="en-US" sz="2400" u="sng" dirty="0" smtClean="0"/>
              <a:t>rejoin group</a:t>
            </a:r>
            <a:r>
              <a:rPr lang="en-US" sz="2400" b="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Assessment tools needed.</a:t>
            </a:r>
            <a:endParaRPr lang="en-US" sz="2400" b="0" dirty="0" smtClean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300D6-50B7-472F-9F82-06C29A015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Process for </a:t>
            </a:r>
            <a:br>
              <a:rPr lang="en-US" dirty="0" smtClean="0"/>
            </a:br>
            <a:r>
              <a:rPr lang="en-US" dirty="0" smtClean="0"/>
              <a:t>Shared Stewardship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019800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Prioritize and Focus Efforts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Confidence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Recruit Partners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Implementation (Commit Resources &amp; Carry Out the Plan)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Monitor and Sanction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and Sustain Trust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Reevaluate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300D6-50B7-472F-9F82-06C29A015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990600" y="1676400"/>
            <a:ext cx="533400" cy="4343400"/>
          </a:xfrm>
          <a:prstGeom prst="downArrow">
            <a:avLst/>
          </a:prstGeom>
          <a:noFill/>
          <a:ln w="25400">
            <a:solidFill>
              <a:srgbClr val="8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Up Arrow 6"/>
          <p:cNvSpPr/>
          <p:nvPr/>
        </p:nvSpPr>
        <p:spPr bwMode="auto">
          <a:xfrm rot="16200000">
            <a:off x="4152900" y="2019300"/>
            <a:ext cx="5029200" cy="3581400"/>
          </a:xfrm>
          <a:prstGeom prst="curvedUpArrow">
            <a:avLst>
              <a:gd name="adj1" fmla="val 6619"/>
              <a:gd name="adj2" fmla="val 18731"/>
              <a:gd name="adj3" fmla="val 25000"/>
            </a:avLst>
          </a:prstGeom>
          <a:noFill/>
          <a:ln w="25400">
            <a:solidFill>
              <a:srgbClr val="8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943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Communicate:</a:t>
            </a:r>
            <a:r>
              <a:rPr lang="en-US" b="0" dirty="0" smtClean="0"/>
              <a:t> build multiple social ties and channels of communication; fill convener and coordinator roles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Prioritize and Focus Efforts:</a:t>
            </a:r>
            <a:r>
              <a:rPr lang="en-US" b="0" dirty="0" smtClean="0"/>
              <a:t> develop a common understanding of system; select specific &amp; achievable goals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Confidence:</a:t>
            </a:r>
            <a:r>
              <a:rPr lang="en-US" b="0" dirty="0" smtClean="0"/>
              <a:t> begin with programs that can show results quickly; take ownership by asserting autonomy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Recruit Partners:</a:t>
            </a:r>
            <a:r>
              <a:rPr lang="en-US" b="0" dirty="0" smtClean="0"/>
              <a:t> seek external funding but maintain focus on mission; welcome new partners when needed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Implementation: </a:t>
            </a:r>
            <a:r>
              <a:rPr lang="en-US" b="0" dirty="0" smtClean="0"/>
              <a:t>commit resources as promised and carry out plans; maintain coordination while doing so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Monitor and Sanction: </a:t>
            </a:r>
            <a:r>
              <a:rPr lang="en-US" b="0" dirty="0" smtClean="0"/>
              <a:t>gather and share information; graduated sanctions on those who violate agreements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and Sustain Trust:</a:t>
            </a:r>
            <a:r>
              <a:rPr lang="en-US" b="0" dirty="0" smtClean="0"/>
              <a:t> protect vital interests of all parties; allow those sanctioned to restore position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Reevaluate: </a:t>
            </a:r>
            <a:r>
              <a:rPr lang="en-US" b="0" dirty="0" smtClean="0"/>
              <a:t>take time needed to evaluate programs; base innovations on local knowledge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300D6-50B7-472F-9F82-06C29A015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Sustaining Shared Stewardship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219200"/>
            <a:ext cx="4495800" cy="1371600"/>
          </a:xfrm>
          <a:ln w="3175">
            <a:solidFill>
              <a:schemeClr val="tx1"/>
            </a:solidFill>
          </a:ln>
        </p:spPr>
        <p:txBody>
          <a:bodyPr numCol="1">
            <a:noAutofit/>
          </a:bodyPr>
          <a:lstStyle/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Sufficient physical, human &amp; social capital.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Multiple communication channels.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Local autonomy recognized &amp; protected.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Community identity strong &amp; expandable.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124200"/>
            <a:ext cx="8077200" cy="1371600"/>
          </a:xfrm>
          <a:ln w="3175">
            <a:solidFill>
              <a:schemeClr val="tx1"/>
            </a:solidFill>
          </a:ln>
        </p:spPr>
        <p:txBody>
          <a:bodyPr numCol="2">
            <a:noAutofit/>
          </a:bodyPr>
          <a:lstStyle/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Define core mission as stewardship.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Maintain focus on specific goals.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Fill convener &amp; coordinator roles.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Group learning generates innovation.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Shared norms support open discussion.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Routine monitoring &amp; measurement.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Sanctions graduated and reversible.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Protect vital interests of stakeholders.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5105400"/>
            <a:ext cx="4419600" cy="135421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marL="182880" indent="-182880">
              <a:spcBef>
                <a:spcPts val="432"/>
              </a:spcBef>
              <a:buFont typeface="+mj-lt"/>
              <a:buAutoNum type="arabicPeriod"/>
            </a:pPr>
            <a:r>
              <a:rPr lang="en-US" b="1" dirty="0" smtClean="0"/>
              <a:t>Build success cumulatively.</a:t>
            </a:r>
          </a:p>
          <a:p>
            <a:pPr marL="182880" indent="-182880">
              <a:spcBef>
                <a:spcPts val="432"/>
              </a:spcBef>
              <a:buFont typeface="+mj-lt"/>
              <a:buAutoNum type="arabicPeriod"/>
            </a:pPr>
            <a:r>
              <a:rPr lang="en-US" b="1" dirty="0" smtClean="0"/>
              <a:t>Develop trust &amp; reinforce it.</a:t>
            </a:r>
          </a:p>
          <a:p>
            <a:pPr marL="182880" indent="-182880">
              <a:spcBef>
                <a:spcPts val="432"/>
              </a:spcBef>
              <a:buFont typeface="+mj-lt"/>
              <a:buAutoNum type="arabicPeriod"/>
            </a:pPr>
            <a:r>
              <a:rPr lang="en-US" b="1" dirty="0" smtClean="0"/>
              <a:t>Teams craft rules that fit local conditions. </a:t>
            </a:r>
          </a:p>
          <a:p>
            <a:pPr marL="182880" indent="-182880">
              <a:spcBef>
                <a:spcPts val="432"/>
              </a:spcBef>
              <a:buFont typeface="+mj-lt"/>
              <a:buAutoNum type="arabicPeriod"/>
            </a:pPr>
            <a:r>
              <a:rPr lang="en-US" b="1" dirty="0" smtClean="0"/>
              <a:t>Rules distribute costs &amp; benefits fairly.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2743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/>
              <a:t>Processes</a:t>
            </a:r>
            <a:endParaRPr lang="en-US" sz="2000" b="1" cap="small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4724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/>
              <a:t>Results</a:t>
            </a:r>
            <a:endParaRPr lang="en-US" sz="2000" b="1" cap="small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838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/>
              <a:t>Pre-Requisites</a:t>
            </a:r>
            <a:endParaRPr lang="en-US" sz="2000" b="1" cap="small" dirty="0"/>
          </a:p>
        </p:txBody>
      </p:sp>
      <p:sp>
        <p:nvSpPr>
          <p:cNvPr id="16" name="Bent Arrow 15"/>
          <p:cNvSpPr/>
          <p:nvPr/>
        </p:nvSpPr>
        <p:spPr bwMode="auto">
          <a:xfrm rot="5400000">
            <a:off x="7010400" y="1600200"/>
            <a:ext cx="1371600" cy="1371600"/>
          </a:xfrm>
          <a:prstGeom prst="bentArrow">
            <a:avLst>
              <a:gd name="adj1" fmla="val 25000"/>
              <a:gd name="adj2" fmla="val 20439"/>
              <a:gd name="adj3" fmla="val 25000"/>
              <a:gd name="adj4" fmla="val 43750"/>
            </a:avLst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 Arrow 16"/>
          <p:cNvSpPr/>
          <p:nvPr/>
        </p:nvSpPr>
        <p:spPr bwMode="auto">
          <a:xfrm rot="10800000">
            <a:off x="6934200" y="4724400"/>
            <a:ext cx="1371600" cy="1295400"/>
          </a:xfrm>
          <a:prstGeom prst="bentArrow">
            <a:avLst>
              <a:gd name="adj1" fmla="val 25000"/>
              <a:gd name="adj2" fmla="val 20439"/>
              <a:gd name="adj3" fmla="val 25000"/>
              <a:gd name="adj4" fmla="val 43750"/>
            </a:avLst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 bwMode="auto">
          <a:xfrm flipV="1">
            <a:off x="228600" y="1371600"/>
            <a:ext cx="2057400" cy="4800600"/>
          </a:xfrm>
          <a:prstGeom prst="curvedRightArrow">
            <a:avLst/>
          </a:prstGeom>
          <a:noFill/>
          <a:ln w="25400" cmpd="sng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0367771">
            <a:off x="942306" y="1915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Reinforce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62800" y="5562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Enable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0400" y="16002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Support</a:t>
            </a:r>
          </a:p>
        </p:txBody>
      </p:sp>
    </p:spTree>
    <p:extLst>
      <p:ext uri="{BB962C8B-B14F-4D97-AF65-F5344CB8AC3E}">
        <p14:creationId xmlns="" xmlns:p14="http://schemas.microsoft.com/office/powerpoint/2010/main" val="38390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Research Collaborators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4953000"/>
          </a:xfrm>
        </p:spPr>
        <p:txBody>
          <a:bodyPr>
            <a:noAutofit/>
          </a:bodyPr>
          <a:lstStyle/>
          <a:p>
            <a:r>
              <a:rPr lang="en-US" sz="2200" u="sng" dirty="0" smtClean="0"/>
              <a:t>Managing the Health Commons</a:t>
            </a:r>
            <a:r>
              <a:rPr lang="en-US" sz="2200" dirty="0" smtClean="0"/>
              <a:t> </a:t>
            </a:r>
            <a:r>
              <a:rPr lang="en-US" sz="2200" b="1" dirty="0" smtClean="0"/>
              <a:t>team at </a:t>
            </a:r>
            <a:r>
              <a:rPr lang="en-US" sz="2200" dirty="0" smtClean="0"/>
              <a:t>Indiana University</a:t>
            </a:r>
          </a:p>
          <a:p>
            <a:pPr lvl="1"/>
            <a:r>
              <a:rPr lang="en-US" sz="2200" dirty="0" smtClean="0"/>
              <a:t>Michael D. McGinnis, Ph.D., Professor, Political Science, and Principal Investigator, Managing the Health Commons project</a:t>
            </a:r>
          </a:p>
          <a:p>
            <a:pPr lvl="1"/>
            <a:r>
              <a:rPr lang="en-US" sz="2200" b="1" dirty="0" smtClean="0"/>
              <a:t>Elinor Ostrom, </a:t>
            </a:r>
            <a:r>
              <a:rPr lang="en-US" sz="2200" dirty="0" smtClean="0"/>
              <a:t>Ph.D., Distinguished Professor, Political Science and Public and Environmental Affairs </a:t>
            </a:r>
          </a:p>
          <a:p>
            <a:pPr lvl="1"/>
            <a:r>
              <a:rPr lang="en-US" sz="2200" b="1" dirty="0" smtClean="0"/>
              <a:t>Joan Pong Linton</a:t>
            </a:r>
            <a:r>
              <a:rPr lang="en-US" sz="2200" dirty="0" smtClean="0"/>
              <a:t>, Ph.D., Associate Professor, English</a:t>
            </a:r>
          </a:p>
          <a:p>
            <a:pPr lvl="1"/>
            <a:r>
              <a:rPr lang="en-US" sz="2200" b="1" dirty="0" smtClean="0"/>
              <a:t>Claudia Brink</a:t>
            </a:r>
            <a:r>
              <a:rPr lang="en-US" sz="2200" dirty="0" smtClean="0"/>
              <a:t>, MBA, MPA, Ph.D. candidate in Public Policy, and Assistant Director, Workshop</a:t>
            </a:r>
          </a:p>
          <a:p>
            <a:pPr lvl="1"/>
            <a:r>
              <a:rPr lang="en-US" sz="2200" b="1" dirty="0" smtClean="0"/>
              <a:t>Carrie Ann Lawrence</a:t>
            </a:r>
            <a:r>
              <a:rPr lang="en-US" sz="2200" dirty="0" smtClean="0"/>
              <a:t>, Ph.D. candidate in Health Behavior</a:t>
            </a:r>
          </a:p>
          <a:p>
            <a:pPr lvl="1"/>
            <a:r>
              <a:rPr lang="en-US" sz="2200" b="1" dirty="0" smtClean="0"/>
              <a:t>Ryan Conway</a:t>
            </a:r>
            <a:r>
              <a:rPr lang="en-US" sz="2200" dirty="0" smtClean="0"/>
              <a:t>, Ph.D. candidate in Political Science</a:t>
            </a:r>
          </a:p>
          <a:p>
            <a:r>
              <a:rPr lang="en-US" sz="2200" dirty="0" smtClean="0"/>
              <a:t>Other research and research-action teams in the </a:t>
            </a:r>
            <a:r>
              <a:rPr lang="en-US" sz="2200" b="1" dirty="0" err="1" smtClean="0"/>
              <a:t>ReThink</a:t>
            </a:r>
            <a:r>
              <a:rPr lang="en-US" sz="2200" b="1" dirty="0" smtClean="0"/>
              <a:t> Health</a:t>
            </a:r>
            <a:r>
              <a:rPr lang="en-US" sz="2200" dirty="0" smtClean="0"/>
              <a:t> initiative (</a:t>
            </a:r>
            <a:r>
              <a:rPr lang="en-US" sz="2200" u="sng" dirty="0" smtClean="0">
                <a:hlinkClick r:id="rId2"/>
              </a:rPr>
              <a:t>http://www.rethinkhealth.org/</a:t>
            </a:r>
            <a:r>
              <a:rPr lang="en-US" sz="2200" dirty="0" smtClean="0"/>
              <a:t>), funded by </a:t>
            </a:r>
            <a:r>
              <a:rPr lang="en-US" sz="2200" b="1" dirty="0" smtClean="0"/>
              <a:t>The Fannie E. Rippel Foundation </a:t>
            </a:r>
            <a:r>
              <a:rPr lang="en-US" sz="2200" dirty="0" smtClean="0"/>
              <a:t>(</a:t>
            </a:r>
            <a:r>
              <a:rPr lang="en-US" sz="2200" u="sng" dirty="0" smtClean="0">
                <a:hlinkClick r:id="rId3"/>
              </a:rPr>
              <a:t>http://www.rippelfoundation.org/</a:t>
            </a:r>
            <a:r>
              <a:rPr lang="en-US" sz="2200" dirty="0" smtClean="0"/>
              <a:t>).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300D6-50B7-472F-9F82-06C29A015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4090"/>
            <a:ext cx="8229600" cy="89510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Steps in a Community Self-Assessment </a:t>
            </a:r>
            <a:r>
              <a:rPr lang="en-US" sz="3200" dirty="0" smtClean="0"/>
              <a:t>Process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00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/>
              <a:t>Members of local stakeholder groups should </a:t>
            </a:r>
            <a:r>
              <a:rPr lang="en-US" dirty="0" smtClean="0"/>
              <a:t>evaluate </a:t>
            </a:r>
            <a:r>
              <a:rPr lang="en-US" b="1" dirty="0" smtClean="0"/>
              <a:t>past or ongoing efforts </a:t>
            </a:r>
            <a:r>
              <a:rPr lang="en-US" dirty="0" smtClean="0"/>
              <a:t>at </a:t>
            </a:r>
            <a:r>
              <a:rPr lang="en-US" b="1" dirty="0" smtClean="0"/>
              <a:t>shared stewardship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Of common resources relevant to one or more key decision points or </a:t>
            </a:r>
            <a:r>
              <a:rPr lang="en-US" b="1" dirty="0" smtClean="0"/>
              <a:t>topical areas,</a:t>
            </a:r>
            <a:endParaRPr lang="en-US" dirty="0" smtClean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/>
              <a:t>And ask themselves how many of the facilitating conditions (pre-requisites, processes, results) have been satisfied in those examples.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/>
              <a:t>Then use these answers to identify missing ingredients, or gaps in their preparation for more difficult tasks ahead. 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300D6-50B7-472F-9F82-06C29A015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81600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This project is part of the </a:t>
            </a:r>
            <a:r>
              <a:rPr lang="en-US" dirty="0" err="1" smtClean="0"/>
              <a:t>ReThink</a:t>
            </a:r>
            <a:r>
              <a:rPr lang="en-US" dirty="0" smtClean="0"/>
              <a:t> </a:t>
            </a:r>
            <a:r>
              <a:rPr lang="en-US" dirty="0" smtClean="0"/>
              <a:t>Health </a:t>
            </a:r>
            <a:r>
              <a:rPr lang="en-US" b="0" dirty="0" smtClean="0"/>
              <a:t>initiative (</a:t>
            </a:r>
            <a:r>
              <a:rPr lang="en-US" sz="2000" b="0" u="sng" dirty="0" smtClean="0">
                <a:hlinkClick r:id="rId2"/>
              </a:rPr>
              <a:t>http</a:t>
            </a:r>
            <a:r>
              <a:rPr lang="en-US" sz="2000" b="0" u="sng" dirty="0" smtClean="0">
                <a:hlinkClick r:id="rId2"/>
              </a:rPr>
              <a:t>://www.rethinkhealth.org/</a:t>
            </a:r>
            <a:r>
              <a:rPr lang="en-US" sz="2000" b="0" dirty="0" smtClean="0"/>
              <a:t>), </a:t>
            </a:r>
            <a:r>
              <a:rPr lang="en-US" b="0" dirty="0" smtClean="0"/>
              <a:t>funded by </a:t>
            </a:r>
            <a:r>
              <a:rPr lang="en-US" dirty="0" smtClean="0"/>
              <a:t>The Fannie E. Rippel Foundation </a:t>
            </a:r>
            <a:r>
              <a:rPr lang="en-US" b="0" dirty="0" smtClean="0"/>
              <a:t>(</a:t>
            </a:r>
            <a:r>
              <a:rPr lang="en-US" sz="2000" b="0" u="sng" dirty="0" smtClean="0">
                <a:hlinkClick r:id="rId3"/>
              </a:rPr>
              <a:t>http://www.rippelfoundation.org/</a:t>
            </a:r>
            <a:r>
              <a:rPr lang="en-US" sz="2000" b="0" dirty="0" smtClean="0"/>
              <a:t>).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For a more detailed version of this presentation</a:t>
            </a:r>
            <a:r>
              <a:rPr lang="en-US" b="0" dirty="0" smtClean="0"/>
              <a:t>, see </a:t>
            </a:r>
            <a:r>
              <a:rPr lang="en-US" sz="2000" b="0" dirty="0" smtClean="0">
                <a:hlinkClick r:id="rId4"/>
              </a:rPr>
              <a:t>http://mypage.iu.edu/~</a:t>
            </a:r>
            <a:r>
              <a:rPr lang="en-US" sz="2000" b="0" dirty="0" smtClean="0">
                <a:hlinkClick r:id="rId4"/>
              </a:rPr>
              <a:t>mcginnis/healthcommons/IHI_McGinnis_long.pptx</a:t>
            </a:r>
            <a:endParaRPr lang="en-US" b="0" dirty="0" smtClean="0"/>
          </a:p>
          <a:p>
            <a:r>
              <a:rPr lang="en-US" b="0" dirty="0" smtClean="0"/>
              <a:t>For a justification of treating health as a commons</a:t>
            </a:r>
            <a:r>
              <a:rPr lang="en-US" b="0" dirty="0" smtClean="0"/>
              <a:t>, see </a:t>
            </a:r>
            <a:r>
              <a:rPr lang="en-US" sz="2000" b="0" dirty="0" smtClean="0">
                <a:hlinkClick r:id="rId5"/>
              </a:rPr>
              <a:t>http://mypage.iu.edu/~</a:t>
            </a:r>
            <a:r>
              <a:rPr lang="en-US" sz="2000" b="0" dirty="0" smtClean="0">
                <a:hlinkClick r:id="rId5"/>
              </a:rPr>
              <a:t>mcginnis/healthcommons/talkingpoints.pdf</a:t>
            </a:r>
            <a:r>
              <a:rPr lang="en-US" sz="2000" b="0" dirty="0" smtClean="0"/>
              <a:t>  </a:t>
            </a:r>
            <a:endParaRPr lang="en-US" b="0" dirty="0" smtClean="0"/>
          </a:p>
          <a:p>
            <a:r>
              <a:rPr lang="en-US" b="0" dirty="0" smtClean="0"/>
              <a:t>For other related presentations and papers, </a:t>
            </a:r>
            <a:r>
              <a:rPr lang="en-US" b="0" dirty="0" smtClean="0"/>
              <a:t>see links at </a:t>
            </a:r>
            <a:r>
              <a:rPr lang="en-US" sz="2000" b="0" dirty="0" smtClean="0">
                <a:hlinkClick r:id="rId6"/>
              </a:rPr>
              <a:t>http://mypage.iu.edu/~</a:t>
            </a:r>
            <a:r>
              <a:rPr lang="en-US" sz="2000" b="0" dirty="0" smtClean="0">
                <a:hlinkClick r:id="rId6"/>
              </a:rPr>
              <a:t>mcginnis/healthcommons/mhchome.htm</a:t>
            </a:r>
            <a:endParaRPr lang="en-US" sz="2000" b="0" dirty="0" smtClean="0"/>
          </a:p>
          <a:p>
            <a:r>
              <a:rPr lang="en-US" b="0" dirty="0" smtClean="0"/>
              <a:t>For more on commons research and related theoretical perspectives, see the following slides.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300D6-50B7-472F-9F82-06C29A015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24091"/>
            <a:ext cx="8915400" cy="437909"/>
          </a:xfrm>
        </p:spPr>
        <p:txBody>
          <a:bodyPr>
            <a:noAutofit/>
          </a:bodyPr>
          <a:lstStyle/>
          <a:p>
            <a:r>
              <a:rPr lang="en-US" sz="2600" dirty="0" smtClean="0"/>
              <a:t>Cross-sector collaboration is more likely to be successful when*  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486400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linking mechanisms</a:t>
            </a:r>
            <a:r>
              <a:rPr lang="en-US" sz="2000" b="0" dirty="0" smtClean="0"/>
              <a:t>, such as powerful sponsors, general agreement on the problem, or existing networks, are in place at the time of initial formation.</a:t>
            </a:r>
          </a:p>
          <a:p>
            <a:r>
              <a:rPr lang="en-US" sz="2000" b="0" dirty="0" smtClean="0"/>
              <a:t>they have committed sponsors and effective champions at many levels who provide formal and informal </a:t>
            </a:r>
            <a:r>
              <a:rPr lang="en-US" sz="2000" u="sng" dirty="0" smtClean="0"/>
              <a:t>leadership</a:t>
            </a:r>
            <a:r>
              <a:rPr lang="en-US" sz="2000" b="0" dirty="0" smtClean="0"/>
              <a:t>.</a:t>
            </a:r>
          </a:p>
          <a:p>
            <a:r>
              <a:rPr lang="en-US" sz="2000" b="0" dirty="0" smtClean="0"/>
              <a:t>they establish — with both internal and external stakeholders — the </a:t>
            </a:r>
            <a:r>
              <a:rPr lang="en-US" sz="2000" u="sng" dirty="0" smtClean="0"/>
              <a:t>legitimacy</a:t>
            </a:r>
            <a:r>
              <a:rPr lang="en-US" sz="2000" b="0" dirty="0" smtClean="0"/>
              <a:t> of collaboration as a form of organizing, as a separate entity, and as a source of trusted interaction among members.</a:t>
            </a:r>
          </a:p>
          <a:p>
            <a:r>
              <a:rPr lang="en-US" sz="2000" u="sng" dirty="0" smtClean="0"/>
              <a:t>trust-building activities</a:t>
            </a:r>
            <a:r>
              <a:rPr lang="en-US" sz="2000" b="0" dirty="0" smtClean="0"/>
              <a:t> (such as nurturing cross-</a:t>
            </a:r>
            <a:r>
              <a:rPr lang="en-US" sz="2000" b="0" dirty="0" err="1" smtClean="0"/>
              <a:t>sectoral</a:t>
            </a:r>
            <a:r>
              <a:rPr lang="en-US" sz="2000" b="0" dirty="0" smtClean="0"/>
              <a:t> and cross-cultural understanding) </a:t>
            </a:r>
            <a:r>
              <a:rPr lang="en-US" sz="2000" u="sng" dirty="0" smtClean="0"/>
              <a:t>are continuous</a:t>
            </a:r>
            <a:r>
              <a:rPr lang="en-US" sz="2000" b="0" dirty="0" smtClean="0"/>
              <a:t>.</a:t>
            </a:r>
          </a:p>
          <a:p>
            <a:r>
              <a:rPr lang="en-US" sz="2000" b="0" dirty="0" smtClean="0"/>
              <a:t>partners use resources and tactics to </a:t>
            </a:r>
            <a:r>
              <a:rPr lang="en-US" sz="2000" u="sng" dirty="0" smtClean="0"/>
              <a:t>equalize power and manage conflict</a:t>
            </a:r>
          </a:p>
          <a:p>
            <a:r>
              <a:rPr lang="en-US" sz="2000" b="0" dirty="0" smtClean="0"/>
              <a:t>they combine </a:t>
            </a:r>
            <a:r>
              <a:rPr lang="en-US" sz="2000" u="sng" dirty="0" smtClean="0"/>
              <a:t>deliberate and emergent planning</a:t>
            </a:r>
            <a:r>
              <a:rPr lang="en-US" sz="2000" b="0" dirty="0" smtClean="0"/>
              <a:t>.</a:t>
            </a:r>
          </a:p>
          <a:p>
            <a:r>
              <a:rPr lang="en-US" sz="2000" b="0" dirty="0" smtClean="0"/>
              <a:t>they [use] resources and tactics [to </a:t>
            </a:r>
            <a:r>
              <a:rPr lang="en-US" sz="2000" u="sng" dirty="0" smtClean="0"/>
              <a:t>deal] with power imbalances and shocks</a:t>
            </a:r>
            <a:r>
              <a:rPr lang="en-US" sz="2000" b="0" dirty="0" smtClean="0"/>
              <a:t>.</a:t>
            </a:r>
          </a:p>
          <a:p>
            <a:r>
              <a:rPr lang="en-US" sz="2000" b="0" dirty="0" smtClean="0"/>
              <a:t>they have an </a:t>
            </a:r>
            <a:r>
              <a:rPr lang="en-US" sz="2000" u="sng" dirty="0" smtClean="0"/>
              <a:t>accountability system</a:t>
            </a:r>
            <a:r>
              <a:rPr lang="en-US" sz="2000" b="0" dirty="0" smtClean="0"/>
              <a:t> that tracks inputs, processes, and outcomes; use a variety of methods for gathering, interpreting, and using data; and use a results management system that is built on strong relationships with key political and professional constituencies.</a:t>
            </a:r>
            <a:endParaRPr lang="en-US" sz="2000" b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172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b="0" dirty="0" smtClean="0"/>
              <a:t>Cross-sector collaborations are </a:t>
            </a:r>
            <a:r>
              <a:rPr lang="en-US" sz="2000" u="sng" dirty="0" smtClean="0"/>
              <a:t>most likely to create public value </a:t>
            </a:r>
            <a:r>
              <a:rPr lang="en-US" sz="2000" b="0" dirty="0" smtClean="0"/>
              <a:t>when they</a:t>
            </a:r>
          </a:p>
          <a:p>
            <a:r>
              <a:rPr lang="en-US" sz="2000" b="0" dirty="0" smtClean="0"/>
              <a:t>build on individuals’ and organizations’ self-interests and each sector’s characteristic strengths while finding ways to minimize, overcome, or compensate for each sector’s characteristic weaknesses.</a:t>
            </a:r>
          </a:p>
          <a:p>
            <a:r>
              <a:rPr lang="en-US" sz="2000" b="0" dirty="0" smtClean="0"/>
              <a:t>produce positive first-, second-, and third-order effects [achieving goals, generating social capital, creating shared meaning, increasing interaction, and shifting the power distribution].</a:t>
            </a:r>
          </a:p>
          <a:p>
            <a:r>
              <a:rPr lang="en-US" sz="2000" b="0" dirty="0" smtClean="0"/>
              <a:t>are resilient and engage in regular reassessments.</a:t>
            </a:r>
          </a:p>
          <a:p>
            <a:endParaRPr lang="en-US" sz="2000" b="0" dirty="0" smtClean="0"/>
          </a:p>
          <a:p>
            <a:r>
              <a:rPr lang="en-US" sz="2000" u="sng" dirty="0" smtClean="0"/>
              <a:t>Accountability</a:t>
            </a:r>
            <a:r>
              <a:rPr lang="en-US" sz="2000" b="0" dirty="0" smtClean="0"/>
              <a:t> is a particularly complex issue for collaborations because it is not often clear whom the collaborative is accountable to and for what.</a:t>
            </a:r>
          </a:p>
          <a:p>
            <a:r>
              <a:rPr lang="en-US" sz="2000" u="sng" dirty="0" smtClean="0"/>
              <a:t>Collaborative structure is likely to change over time</a:t>
            </a:r>
            <a:r>
              <a:rPr lang="en-US" sz="2000" b="0" dirty="0" smtClean="0"/>
              <a:t> because of ambiguity of membership and complexity in local environments.</a:t>
            </a:r>
            <a:r>
              <a:rPr lang="en-US" sz="2000" b="0" i="1" dirty="0" smtClean="0"/>
              <a:t> </a:t>
            </a:r>
          </a:p>
          <a:p>
            <a:r>
              <a:rPr lang="en-US" sz="2000" u="sng" dirty="0" smtClean="0"/>
              <a:t>Competing institutional logics</a:t>
            </a:r>
            <a:r>
              <a:rPr lang="en-US" sz="2000" b="0" dirty="0" smtClean="0"/>
              <a:t> are likely within cross-sector collaborations and may significantly influence the extent to which collaborations can agree on essential elements of process, structure, governance, and outcomes.</a:t>
            </a:r>
          </a:p>
          <a:p>
            <a:r>
              <a:rPr lang="en-US" sz="2000" u="sng" dirty="0" smtClean="0"/>
              <a:t>The normal expectation ought to be that success will be very difficult to achieve in cross-sector collaborations.</a:t>
            </a:r>
          </a:p>
          <a:p>
            <a:endParaRPr lang="en-US" sz="20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500" b="0" dirty="0" smtClean="0"/>
              <a:t>*Source: John M. Bryson, Barbara C. Crosby, and Melissa Middleton Stone. 2006.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0" dirty="0" smtClean="0"/>
              <a:t>“The Design and Implementation of Cross-Sector Collaborations: Propositions from the Literature,”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0" i="1" dirty="0" smtClean="0"/>
              <a:t>Public Administration Review</a:t>
            </a:r>
            <a:r>
              <a:rPr lang="en-US" sz="1500" b="0" dirty="0" smtClean="0"/>
              <a:t>, 66 (s1), December 2006, pp. 44-55.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Shared Stewardship and Polycentricity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6388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1800" dirty="0" smtClean="0"/>
              <a:t>Shared (or collaborative) stewardship is a generalization of </a:t>
            </a:r>
            <a:r>
              <a:rPr lang="en-US" sz="1800" b="1" u="sng" dirty="0" smtClean="0"/>
              <a:t>collaborative governance: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b="0" dirty="0" smtClean="0"/>
              <a:t>a term used in public administration to designate situations in which public officials routinely confer with private firms and voluntary organizations in the formation and delivery of public services. </a:t>
            </a:r>
          </a:p>
          <a:p>
            <a:pPr lvl="0">
              <a:buNone/>
            </a:pPr>
            <a:r>
              <a:rPr lang="en-US" sz="1800" dirty="0" smtClean="0"/>
              <a:t>Both terms are specific instances of </a:t>
            </a:r>
            <a:r>
              <a:rPr lang="en-US" sz="1800" b="1" u="sng" dirty="0" smtClean="0"/>
              <a:t>polycentric governance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a technical term from institutional analysis (Ostrom, </a:t>
            </a:r>
            <a:r>
              <a:rPr lang="en-US" sz="1800" dirty="0" err="1" smtClean="0"/>
              <a:t>Tiebout</a:t>
            </a:r>
            <a:r>
              <a:rPr lang="en-US" sz="1800" dirty="0" smtClean="0"/>
              <a:t>, and Warren 1961) designating a complex political system in which </a:t>
            </a:r>
          </a:p>
          <a:p>
            <a:pPr lvl="1"/>
            <a:r>
              <a:rPr lang="en-US" sz="1800" b="0" u="sng" dirty="0" smtClean="0"/>
              <a:t>multiple public authorities</a:t>
            </a:r>
            <a:r>
              <a:rPr lang="en-US" sz="1800" b="0" dirty="0" smtClean="0"/>
              <a:t> from overlapping jurisdictions </a:t>
            </a:r>
          </a:p>
          <a:p>
            <a:pPr lvl="1"/>
            <a:r>
              <a:rPr lang="en-US" sz="1800" b="0" dirty="0" smtClean="0"/>
              <a:t>and agents of relevant </a:t>
            </a:r>
            <a:r>
              <a:rPr lang="en-US" sz="1800" b="0" u="sng" dirty="0" smtClean="0"/>
              <a:t>private, voluntary, and community-based organizations</a:t>
            </a:r>
            <a:r>
              <a:rPr lang="en-US" sz="1800" b="0" dirty="0" smtClean="0"/>
              <a:t> </a:t>
            </a:r>
          </a:p>
          <a:p>
            <a:pPr lvl="1"/>
            <a:r>
              <a:rPr lang="en-US" sz="1800" b="0" u="sng" dirty="0" smtClean="0"/>
              <a:t>govern themselves and all relevant individuals</a:t>
            </a:r>
            <a:r>
              <a:rPr lang="en-US" sz="1800" b="0" dirty="0" smtClean="0"/>
              <a:t> (who may be participating as constituents, managers, employees, volunteers, members, visitors, and/or citizens) </a:t>
            </a:r>
          </a:p>
          <a:p>
            <a:pPr lvl="1"/>
            <a:r>
              <a:rPr lang="en-US" sz="1800" b="0" dirty="0" smtClean="0"/>
              <a:t>through an ongoing process of </a:t>
            </a:r>
            <a:r>
              <a:rPr lang="en-US" sz="1800" b="0" i="1" u="sng" dirty="0" smtClean="0"/>
              <a:t>mutual adjustment</a:t>
            </a:r>
            <a:r>
              <a:rPr lang="en-US" sz="1800" b="0" dirty="0" smtClean="0"/>
              <a:t>, </a:t>
            </a:r>
          </a:p>
          <a:p>
            <a:pPr lvl="1"/>
            <a:r>
              <a:rPr lang="en-US" sz="1800" b="0" dirty="0" smtClean="0"/>
              <a:t>within the constraints of </a:t>
            </a:r>
            <a:r>
              <a:rPr lang="en-US" sz="1800" b="0" u="sng" dirty="0" smtClean="0"/>
              <a:t>general rules and cultural norms</a:t>
            </a:r>
            <a:r>
              <a:rPr lang="en-US" sz="1800" b="0" dirty="0" smtClean="0"/>
              <a:t>. </a:t>
            </a:r>
          </a:p>
          <a:p>
            <a:r>
              <a:rPr lang="en-US" sz="1800" dirty="0" smtClean="0"/>
              <a:t>Polycentric governance provides plenty of opportunities for all interested parties to participate in policy-making and implementation, and facilitates the fine-tuning of rules and procedures to fit distinctive characteristics of local situations. </a:t>
            </a:r>
          </a:p>
          <a:p>
            <a:r>
              <a:rPr lang="en-US" sz="1800" u="sng" dirty="0" smtClean="0"/>
              <a:t>Polycentricity</a:t>
            </a:r>
            <a:r>
              <a:rPr lang="en-US" sz="1800" dirty="0" smtClean="0"/>
              <a:t> has been the central focus of research conducted by scholars affiliated with the </a:t>
            </a:r>
            <a:r>
              <a:rPr lang="en-US" sz="1800" u="sng" dirty="0" smtClean="0"/>
              <a:t>Workshop in Political Theory and Policy Analysis</a:t>
            </a:r>
            <a:r>
              <a:rPr lang="en-US" sz="18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300D6-50B7-472F-9F82-06C29A0151F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Key References on Commons Theory &amp; Polycentric Governance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Aligica, Paul Dragos, and Peter Boettke. 2009. </a:t>
            </a:r>
            <a:r>
              <a:rPr lang="en-US" sz="1600" i="1" dirty="0" smtClean="0"/>
              <a:t>Challenging Institutional Analysis and Development: The Bloomington School</a:t>
            </a:r>
            <a:r>
              <a:rPr lang="en-US" sz="1600" dirty="0" smtClean="0"/>
              <a:t>. </a:t>
            </a:r>
            <a:r>
              <a:rPr lang="en-US" sz="1600" dirty="0" err="1" smtClean="0"/>
              <a:t>Routledge</a:t>
            </a:r>
            <a:r>
              <a:rPr lang="en-US" sz="1600" dirty="0" smtClean="0"/>
              <a:t>. </a:t>
            </a:r>
          </a:p>
          <a:p>
            <a:pPr>
              <a:buNone/>
            </a:pPr>
            <a:r>
              <a:rPr lang="en-US" sz="1600" dirty="0" smtClean="0"/>
              <a:t>Cox, Michael, Gwen Arnold, and Sergio Villamayor </a:t>
            </a:r>
            <a:r>
              <a:rPr lang="en-US" sz="1600" dirty="0" err="1" smtClean="0"/>
              <a:t>Tomás</a:t>
            </a:r>
            <a:r>
              <a:rPr lang="en-US" sz="1600" dirty="0" smtClean="0"/>
              <a:t>. 2010. “A Review of Design Principles for Community-Based Natural Resource Management.” </a:t>
            </a:r>
            <a:r>
              <a:rPr lang="en-US" sz="1600" i="1" dirty="0" smtClean="0"/>
              <a:t>Ecology and Society</a:t>
            </a:r>
            <a:r>
              <a:rPr lang="en-US" sz="1600" dirty="0" smtClean="0"/>
              <a:t> 15(4):38 </a:t>
            </a:r>
            <a:r>
              <a:rPr lang="en-US" sz="1600" u="sng" dirty="0" smtClean="0">
                <a:hlinkClick r:id="rId2"/>
              </a:rPr>
              <a:t>http://www.ecologyandsociety.org/vol15/iss4/art38/ES-2010-3704.pdf</a:t>
            </a:r>
            <a:r>
              <a:rPr lang="en-US" sz="1600" dirty="0" smtClean="0"/>
              <a:t>; </a:t>
            </a:r>
          </a:p>
          <a:p>
            <a:pPr>
              <a:buNone/>
            </a:pPr>
            <a:r>
              <a:rPr lang="en-US" sz="1600" dirty="0" smtClean="0"/>
              <a:t>McGinnis, Michael D. 2011. “An Introduction to IAD and the Language of the Ostrom Workshop: A Simple Guide to a Complex Framework,” </a:t>
            </a:r>
            <a:r>
              <a:rPr lang="en-US" sz="1600" i="1" dirty="0" smtClean="0"/>
              <a:t>Policy Studies Journal </a:t>
            </a:r>
            <a:r>
              <a:rPr lang="en-US" sz="1600" dirty="0" smtClean="0"/>
              <a:t>39(1) (February 2011): 163-177. [longer version: </a:t>
            </a:r>
            <a:r>
              <a:rPr lang="en-US" sz="1600" dirty="0" smtClean="0">
                <a:hlinkClick r:id="rId3"/>
              </a:rPr>
              <a:t>http://php.indiana.edu/~mcginnis/iad_guide.pdf</a:t>
            </a:r>
            <a:r>
              <a:rPr lang="en-US" sz="1600" dirty="0" smtClean="0"/>
              <a:t>]. </a:t>
            </a:r>
          </a:p>
          <a:p>
            <a:pPr>
              <a:buNone/>
            </a:pPr>
            <a:r>
              <a:rPr lang="en-US" sz="1600" dirty="0" smtClean="0"/>
              <a:t>Ostrom, Elinor. 1990. </a:t>
            </a:r>
            <a:r>
              <a:rPr lang="en-US" sz="1600" i="1" dirty="0" smtClean="0"/>
              <a:t>Governing the Commons: The Evolution of Institutions for Collective Action.</a:t>
            </a:r>
            <a:r>
              <a:rPr lang="en-US" sz="1600" dirty="0" smtClean="0"/>
              <a:t> New York: Cambridge University Press.</a:t>
            </a:r>
          </a:p>
          <a:p>
            <a:pPr>
              <a:buNone/>
            </a:pPr>
            <a:r>
              <a:rPr lang="en-US" sz="1600" dirty="0" smtClean="0"/>
              <a:t>_____. 2005. </a:t>
            </a:r>
            <a:r>
              <a:rPr lang="en-US" sz="1600" i="1" dirty="0" smtClean="0"/>
              <a:t>Understanding Institutional Diversity</a:t>
            </a:r>
            <a:r>
              <a:rPr lang="en-US" sz="1600" dirty="0" smtClean="0"/>
              <a:t>. Princeton, NJ: Princeton University Press.</a:t>
            </a:r>
          </a:p>
          <a:p>
            <a:pPr>
              <a:buNone/>
            </a:pPr>
            <a:r>
              <a:rPr lang="en-US" sz="1600" dirty="0" smtClean="0"/>
              <a:t>_____. 2007. “Collective Action Theory.” In </a:t>
            </a:r>
            <a:r>
              <a:rPr lang="en-US" sz="1600" i="1" dirty="0" smtClean="0"/>
              <a:t>The Oxford Handbook of Comparative Politics</a:t>
            </a:r>
            <a:r>
              <a:rPr lang="en-US" sz="1600" dirty="0" smtClean="0"/>
              <a:t>, ed. </a:t>
            </a:r>
            <a:r>
              <a:rPr lang="en-US" sz="1600" dirty="0" err="1" smtClean="0"/>
              <a:t>Carles</a:t>
            </a:r>
            <a:r>
              <a:rPr lang="en-US" sz="1600" dirty="0" smtClean="0"/>
              <a:t> </a:t>
            </a:r>
            <a:r>
              <a:rPr lang="en-US" sz="1600" dirty="0" err="1" smtClean="0"/>
              <a:t>Boix</a:t>
            </a:r>
            <a:r>
              <a:rPr lang="en-US" sz="1600" dirty="0" smtClean="0"/>
              <a:t> and Susan C. Stokes, 186–208. Oxford: Oxford University Press.</a:t>
            </a:r>
          </a:p>
          <a:p>
            <a:pPr>
              <a:buNone/>
            </a:pPr>
            <a:r>
              <a:rPr lang="en-US" sz="1600" dirty="0" smtClean="0"/>
              <a:t>_____. 2009. Video, presentation slides, and text of Elinor </a:t>
            </a:r>
            <a:r>
              <a:rPr lang="en-US" sz="1600" dirty="0" err="1" smtClean="0"/>
              <a:t>Ostrom’s</a:t>
            </a:r>
            <a:r>
              <a:rPr lang="en-US" sz="1600" dirty="0" smtClean="0"/>
              <a:t> </a:t>
            </a:r>
            <a:r>
              <a:rPr lang="en-US" sz="1600" smtClean="0"/>
              <a:t>Nobel Prize </a:t>
            </a:r>
            <a:r>
              <a:rPr lang="en-US" sz="1600" dirty="0" smtClean="0"/>
              <a:t>Lecture at </a:t>
            </a:r>
            <a:r>
              <a:rPr lang="en-US" sz="1600" u="sng" dirty="0" smtClean="0">
                <a:hlinkClick r:id="rId4"/>
              </a:rPr>
              <a:t>http://www.nobelprize.org/nobel_prizes/economics/laureates/2009/ostrom-lecture.html</a:t>
            </a:r>
            <a:r>
              <a:rPr lang="en-US" sz="1600" dirty="0" smtClean="0"/>
              <a:t>. </a:t>
            </a:r>
          </a:p>
          <a:p>
            <a:pPr>
              <a:buNone/>
            </a:pPr>
            <a:r>
              <a:rPr lang="en-US" sz="1600" dirty="0" smtClean="0"/>
              <a:t>_____. 2011. </a:t>
            </a:r>
            <a:r>
              <a:rPr lang="en-US" sz="1600" dirty="0" smtClean="0">
                <a:hlinkClick r:id="rId5"/>
              </a:rPr>
              <a:t>“Background on the Institutional Analysis and Development Framework.”</a:t>
            </a:r>
            <a:r>
              <a:rPr lang="en-US" sz="1600" dirty="0" smtClean="0"/>
              <a:t> </a:t>
            </a:r>
            <a:r>
              <a:rPr lang="en-US" sz="1600" i="1" dirty="0" smtClean="0"/>
              <a:t>Policy Studies Journal</a:t>
            </a:r>
            <a:r>
              <a:rPr lang="en-US" sz="1600" dirty="0" smtClean="0"/>
              <a:t> 39(1) (February 2011): 7–27.</a:t>
            </a:r>
          </a:p>
          <a:p>
            <a:pPr>
              <a:buNone/>
            </a:pPr>
            <a:r>
              <a:rPr lang="en-US" sz="1600" dirty="0" smtClean="0"/>
              <a:t>Ostrom, Vincent, Charles M. </a:t>
            </a:r>
            <a:r>
              <a:rPr lang="en-US" sz="1600" dirty="0" err="1" smtClean="0"/>
              <a:t>Tiebout</a:t>
            </a:r>
            <a:r>
              <a:rPr lang="en-US" sz="1600" dirty="0" smtClean="0"/>
              <a:t>, and Robert Warren. 1961. </a:t>
            </a:r>
            <a:r>
              <a:rPr lang="en-US" sz="1600" dirty="0" smtClean="0">
                <a:hlinkClick r:id="rId6"/>
              </a:rPr>
              <a:t>"The Organization of Government in Metropolitan Areas: A Theoretical Inquiry."</a:t>
            </a:r>
            <a:r>
              <a:rPr lang="en-US" sz="1600" dirty="0" smtClean="0"/>
              <a:t> </a:t>
            </a:r>
            <a:r>
              <a:rPr lang="en-US" sz="1600" i="1" dirty="0" smtClean="0"/>
              <a:t>American Political Science Review </a:t>
            </a:r>
            <a:r>
              <a:rPr lang="en-US" sz="1600" dirty="0" smtClean="0"/>
              <a:t>55 (Dec.): 831‑42. </a:t>
            </a:r>
          </a:p>
          <a:p>
            <a:pPr>
              <a:buNone/>
            </a:pPr>
            <a:r>
              <a:rPr lang="en-US" sz="1600" dirty="0" err="1" smtClean="0"/>
              <a:t>Poteete</a:t>
            </a:r>
            <a:r>
              <a:rPr lang="en-US" sz="1600" dirty="0" smtClean="0"/>
              <a:t>, Amy, Marco Janssen, and Elinor Ostrom. 2010. </a:t>
            </a:r>
            <a:r>
              <a:rPr lang="en-US" sz="1600" i="1" dirty="0" smtClean="0"/>
              <a:t>Working Together: Collective Action, the Commons, and Multiple Methods in Practice. </a:t>
            </a:r>
            <a:r>
              <a:rPr lang="en-US" sz="1600" dirty="0" smtClean="0"/>
              <a:t>Princeton University Press.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300D6-50B7-472F-9F82-06C29A0151F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"/>
            <a:ext cx="5791199" cy="364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733800"/>
            <a:ext cx="7848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Wide range of regional variation in the USA.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Unusually successful communities developed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informal mechanisms of collaboration at the regional level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Stakeholders can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share responsibility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stewardship of common resources.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228600"/>
            <a:ext cx="2438400" cy="1096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Health Care is Local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60198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i="1" dirty="0" smtClean="0"/>
              <a:t>Source for Map: </a:t>
            </a:r>
            <a:r>
              <a:rPr lang="en-US" sz="1200" dirty="0" err="1" smtClean="0"/>
              <a:t>Wennberg</a:t>
            </a:r>
            <a:r>
              <a:rPr lang="en-US" sz="1200" dirty="0" smtClean="0"/>
              <a:t>, John E., Shannon Brownlee, Elliott S. Fisher, Jonathan S. Skinner and James N. Weinstein. 2008. </a:t>
            </a:r>
            <a:r>
              <a:rPr lang="en-US" sz="1200" u="sng" dirty="0" smtClean="0">
                <a:hlinkClick r:id="rId3"/>
              </a:rPr>
              <a:t>Agenda for Change: Improving Quality and Curbing Health Care Spending: Opportunities for the Congress and the Obama Administration</a:t>
            </a:r>
            <a:r>
              <a:rPr lang="en-US" sz="1200" dirty="0" smtClean="0"/>
              <a:t>, A Dartmouth Atlas White Paper, December 2008.</a:t>
            </a:r>
            <a:endParaRPr lang="en-US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438400"/>
            <a:ext cx="1390650" cy="119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038600" y="381000"/>
            <a:ext cx="3662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Medicare Spending per Beneficiary, 2005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A756-14B1-40A9-A136-BD1139C0EBA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Content Placeholder 4" descr="IHIHowWillWeDoThatMapMay10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81000"/>
            <a:ext cx="5733371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49530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 study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b="1" u="sng" dirty="0" smtClean="0">
                <a:solidFill>
                  <a:prstClr val="black"/>
                </a:solidFill>
              </a:rPr>
              <a:t>community capacity for collective action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en-US" sz="2400" dirty="0" smtClean="0"/>
              <a:t>Focus on </a:t>
            </a:r>
            <a:r>
              <a:rPr lang="en-US" sz="2400" i="1" dirty="0" smtClean="0"/>
              <a:t>shared</a:t>
            </a:r>
            <a:r>
              <a:rPr lang="en-US" sz="2400" dirty="0" smtClean="0"/>
              <a:t> </a:t>
            </a:r>
            <a:r>
              <a:rPr lang="en-US" sz="2400" i="1" dirty="0" smtClean="0"/>
              <a:t>stewardship</a:t>
            </a:r>
            <a:r>
              <a:rPr lang="en-US" sz="2400" dirty="0" smtClean="0"/>
              <a:t> among professionals</a:t>
            </a:r>
          </a:p>
          <a:p>
            <a:pPr lvl="1"/>
            <a:r>
              <a:rPr lang="en-US" sz="2400" b="1" dirty="0" smtClean="0"/>
              <a:t>Interview</a:t>
            </a:r>
            <a:r>
              <a:rPr lang="en-US" sz="2400" dirty="0" smtClean="0"/>
              <a:t> stakeholders in </a:t>
            </a:r>
            <a:r>
              <a:rPr lang="en-US" sz="2400" b="1" dirty="0" smtClean="0"/>
              <a:t>3 communities</a:t>
            </a: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74638"/>
            <a:ext cx="2743200" cy="2011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Regional Approach to Health Reform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6"/>
          <p:cNvPicPr>
            <a:picLocks noChangeAspect="1" noChangeArrowheads="1"/>
          </p:cNvPicPr>
          <p:nvPr/>
        </p:nvPicPr>
        <p:blipFill>
          <a:blip r:embed="rId2" cstate="print">
            <a:lum bright="2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914400"/>
            <a:ext cx="8686800" cy="5257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4008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Resources shared by some group, either (a) consumed jointly or (b) used as a common pool for private consumption; </a:t>
            </a:r>
          </a:p>
          <a:p>
            <a:pPr marL="64008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These resources can be exhausted or degraded by over-use or under-investment;</a:t>
            </a:r>
          </a:p>
          <a:p>
            <a:pPr marL="64008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Decisions to use or replenish resources may be made by different combinations of stakeholders.</a:t>
            </a:r>
          </a:p>
          <a:p>
            <a:pPr marL="64008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Efforts to maintain or reallocate these resources are costly;</a:t>
            </a:r>
          </a:p>
          <a:p>
            <a:pPr marL="64008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Research of Lin Ostrom &amp; others proves that key stakeholders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work together to craft, monitor, and enforce rules that ensure the continued viability of common resources. </a:t>
            </a:r>
          </a:p>
          <a:p>
            <a:pPr marL="24003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Examples: </a:t>
            </a:r>
          </a:p>
          <a:p>
            <a:pPr marL="58293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Natural resource commons (fisheries, common grazing land, forests); </a:t>
            </a:r>
          </a:p>
          <a:p>
            <a:pPr marL="58293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Constructed commons (irrigation systems, technical infrastructures,    information systems, health commons)</a:t>
            </a:r>
          </a:p>
          <a:p>
            <a:pPr marL="24003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a Commons?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7159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Health as a Commons (and Self-Regulation)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143000"/>
            <a:ext cx="7391400" cy="4953000"/>
          </a:xfrm>
        </p:spPr>
        <p:txBody>
          <a:bodyPr>
            <a:noAutofit/>
          </a:bodyPr>
          <a:lstStyle/>
          <a:p>
            <a:pPr marL="396875" lvl="1" indent="-396875">
              <a:buFont typeface="+mj-lt"/>
              <a:buAutoNum type="arabicPeriod"/>
            </a:pPr>
            <a:r>
              <a:rPr lang="en-US" sz="2400" b="1" dirty="0" smtClean="0"/>
              <a:t>Shared resources in medical care</a:t>
            </a:r>
            <a:r>
              <a:rPr lang="en-US" sz="2400" dirty="0" smtClean="0"/>
              <a:t>:</a:t>
            </a:r>
          </a:p>
          <a:p>
            <a:pPr marL="857250" lvl="2" indent="-457200">
              <a:buFont typeface="+mj-lt"/>
              <a:buAutoNum type="alphaLcPeriod"/>
            </a:pPr>
            <a:r>
              <a:rPr lang="en-US" sz="2200" dirty="0" smtClean="0"/>
              <a:t>Time to meet with trained healthcare professionals, </a:t>
            </a:r>
          </a:p>
          <a:p>
            <a:pPr marL="857250" lvl="2" indent="-457200">
              <a:buFont typeface="+mj-lt"/>
              <a:buAutoNum type="alphaLcPeriod"/>
            </a:pPr>
            <a:r>
              <a:rPr lang="en-US" sz="2200" dirty="0" smtClean="0"/>
              <a:t>Use of hospitals, clinics &amp; test facilities, </a:t>
            </a:r>
          </a:p>
          <a:p>
            <a:pPr marL="857250" lvl="2" indent="-457200">
              <a:buFont typeface="+mj-lt"/>
              <a:buAutoNum type="alphaLcPeriod"/>
            </a:pPr>
            <a:r>
              <a:rPr lang="en-US" sz="2200" dirty="0" smtClean="0"/>
              <a:t>Funds available for health care (insurance, </a:t>
            </a:r>
            <a:r>
              <a:rPr lang="en-US" sz="2200" dirty="0" err="1" smtClean="0"/>
              <a:t>gov</a:t>
            </a:r>
            <a:r>
              <a:rPr lang="en-US" sz="2200" dirty="0" smtClean="0"/>
              <a:t>. programs). </a:t>
            </a:r>
          </a:p>
          <a:p>
            <a:pPr marL="396875" lvl="1" indent="-396875">
              <a:buFont typeface="+mj-lt"/>
              <a:buAutoNum type="arabicPeriod"/>
            </a:pPr>
            <a:r>
              <a:rPr lang="en-US" sz="2400" dirty="0" smtClean="0"/>
              <a:t>Limited number of clinicians, hospital beds, dollars, etc.</a:t>
            </a:r>
          </a:p>
          <a:p>
            <a:pPr marL="396875" lvl="1" indent="-396875">
              <a:buFont typeface="+mj-lt"/>
              <a:buAutoNum type="arabicPeriod"/>
            </a:pPr>
            <a:r>
              <a:rPr lang="en-US" sz="2400" b="1" dirty="0" smtClean="0"/>
              <a:t>Decisions on use of different resources are made by different groups of stakeholders.</a:t>
            </a:r>
          </a:p>
          <a:p>
            <a:pPr marL="396875" lvl="1" indent="-396875">
              <a:buFont typeface="+mj-lt"/>
              <a:buAutoNum type="arabicPeriod"/>
            </a:pPr>
            <a:r>
              <a:rPr lang="en-US" sz="2400" dirty="0" smtClean="0"/>
              <a:t>Reallocation resisted by entrenched interests. </a:t>
            </a:r>
          </a:p>
          <a:p>
            <a:pPr marL="396875" lvl="1" indent="-396875">
              <a:buFont typeface="+mj-lt"/>
              <a:buAutoNum type="arabicPeriod"/>
            </a:pPr>
            <a:r>
              <a:rPr lang="en-US" sz="2400" dirty="0" smtClean="0"/>
              <a:t>In some communities, multi-stakeholder groups do share responsibility for stewardship.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300D6-50B7-472F-9F82-06C29A0151F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90600"/>
          </a:xfrm>
        </p:spPr>
        <p:txBody>
          <a:bodyPr>
            <a:noAutofit/>
          </a:bodyPr>
          <a:lstStyle/>
          <a:p>
            <a:pPr marL="674370" lvl="2" indent="-274320" algn="ctr"/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Who Can Act as Stewards of </a:t>
            </a:r>
            <a:br>
              <a:rPr lang="en-US" sz="3200" b="1" dirty="0" smtClean="0">
                <a:solidFill>
                  <a:srgbClr val="00B0F0"/>
                </a:solidFill>
                <a:latin typeface="+mj-lt"/>
              </a:rPr>
            </a:b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Common Resources in Healthcare?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495800"/>
          </a:xfrm>
        </p:spPr>
        <p:txBody>
          <a:bodyPr>
            <a:noAutofit/>
          </a:bodyPr>
          <a:lstStyle/>
          <a:p>
            <a:pPr marL="508000" lvl="0" indent="-508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2600" b="1" dirty="0" smtClean="0">
                <a:ea typeface="Calibri"/>
                <a:cs typeface="Times New Roman"/>
              </a:rPr>
              <a:t>Physicians and Other Healthcare Professionals</a:t>
            </a:r>
            <a:endParaRPr lang="en-US" sz="2600" dirty="0" smtClean="0">
              <a:ea typeface="Times New Roman"/>
              <a:cs typeface="Times New Roman"/>
            </a:endParaRPr>
          </a:p>
          <a:p>
            <a:pPr marL="508000" lvl="0" indent="-508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2600" b="1" dirty="0" smtClean="0">
                <a:ea typeface="Calibri"/>
                <a:cs typeface="Times New Roman"/>
              </a:rPr>
              <a:t>Administrators</a:t>
            </a:r>
            <a:r>
              <a:rPr lang="en-US" sz="2600" dirty="0" smtClean="0">
                <a:ea typeface="Calibri"/>
                <a:cs typeface="Times New Roman"/>
              </a:rPr>
              <a:t> </a:t>
            </a:r>
            <a:r>
              <a:rPr lang="en-US" sz="2600" b="1" dirty="0" smtClean="0">
                <a:ea typeface="Calibri"/>
                <a:cs typeface="Times New Roman"/>
              </a:rPr>
              <a:t>of medical facilities</a:t>
            </a:r>
            <a:endParaRPr lang="en-US" sz="2600" dirty="0" smtClean="0">
              <a:ea typeface="Times New Roman"/>
              <a:cs typeface="Times New Roman"/>
            </a:endParaRPr>
          </a:p>
          <a:p>
            <a:pPr marL="508000" lvl="0" indent="-508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2600" b="1" dirty="0" smtClean="0">
                <a:ea typeface="Calibri"/>
                <a:cs typeface="Times New Roman"/>
              </a:rPr>
              <a:t>Insurers</a:t>
            </a:r>
            <a:r>
              <a:rPr lang="en-US" sz="2600" dirty="0" smtClean="0">
                <a:ea typeface="Calibri"/>
                <a:cs typeface="Times New Roman"/>
              </a:rPr>
              <a:t> </a:t>
            </a:r>
            <a:r>
              <a:rPr lang="en-US" sz="2600" b="0" dirty="0" smtClean="0">
                <a:ea typeface="Calibri"/>
                <a:cs typeface="Times New Roman"/>
              </a:rPr>
              <a:t>(Private and Public)</a:t>
            </a:r>
            <a:endParaRPr lang="en-US" sz="2600" b="0" dirty="0" smtClean="0">
              <a:ea typeface="Times New Roman"/>
              <a:cs typeface="Times New Roman"/>
            </a:endParaRPr>
          </a:p>
          <a:p>
            <a:pPr marL="508000" lvl="0" indent="-508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2600" b="1" dirty="0" smtClean="0">
                <a:ea typeface="Calibri"/>
                <a:cs typeface="Times New Roman"/>
              </a:rPr>
              <a:t>Employers </a:t>
            </a:r>
            <a:r>
              <a:rPr lang="en-US" sz="2600" b="0" dirty="0" smtClean="0">
                <a:ea typeface="Calibri"/>
                <a:cs typeface="Times New Roman"/>
              </a:rPr>
              <a:t>(primarily as purchasers of insurance)</a:t>
            </a:r>
            <a:endParaRPr lang="en-US" sz="2600" b="0" dirty="0" smtClean="0">
              <a:ea typeface="Times New Roman"/>
              <a:cs typeface="Times New Roman"/>
            </a:endParaRPr>
          </a:p>
          <a:p>
            <a:pPr marL="508000" indent="-508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2600" b="1" dirty="0" smtClean="0">
                <a:ea typeface="Calibri"/>
                <a:cs typeface="Times New Roman"/>
              </a:rPr>
              <a:t>Local government officials (esp. public health)</a:t>
            </a:r>
            <a:endParaRPr lang="en-US" sz="2600" b="0" dirty="0" smtClean="0">
              <a:ea typeface="Times New Roman"/>
              <a:cs typeface="Times New Roman"/>
            </a:endParaRPr>
          </a:p>
          <a:p>
            <a:pPr marL="508000" indent="-508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2600" dirty="0" smtClean="0">
                <a:ea typeface="Calibri"/>
                <a:cs typeface="Times New Roman"/>
              </a:rPr>
              <a:t>Community Service Organizations (CSOs)</a:t>
            </a:r>
          </a:p>
          <a:p>
            <a:pPr marL="508000" lvl="0" indent="-508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2600" b="1" dirty="0" smtClean="0">
                <a:ea typeface="Calibri"/>
                <a:cs typeface="Times New Roman"/>
              </a:rPr>
              <a:t>Health Information Exchanges (</a:t>
            </a:r>
            <a:r>
              <a:rPr lang="en-US" sz="2600" b="1" dirty="0" err="1" smtClean="0">
                <a:ea typeface="Calibri"/>
                <a:cs typeface="Times New Roman"/>
              </a:rPr>
              <a:t>HIEs</a:t>
            </a:r>
            <a:r>
              <a:rPr lang="en-US" sz="2600" b="1" dirty="0" smtClean="0">
                <a:ea typeface="Calibri"/>
                <a:cs typeface="Times New Roman"/>
              </a:rPr>
              <a:t>)</a:t>
            </a:r>
          </a:p>
          <a:p>
            <a:pPr marL="508000" lvl="0" indent="-508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2600" b="1" dirty="0" smtClean="0">
                <a:ea typeface="Calibri"/>
                <a:cs typeface="Times New Roman"/>
              </a:rPr>
              <a:t>Individual Citizens</a:t>
            </a:r>
            <a:r>
              <a:rPr lang="en-US" sz="2600" dirty="0" smtClean="0">
                <a:ea typeface="Calibri"/>
                <a:cs typeface="Times New Roman"/>
              </a:rPr>
              <a:t> </a:t>
            </a:r>
            <a:r>
              <a:rPr lang="en-US" sz="2600" b="0" dirty="0" smtClean="0">
                <a:ea typeface="Calibri"/>
                <a:cs typeface="Times New Roman"/>
              </a:rPr>
              <a:t>(critical for overall health but limited influence over medical services industry)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/>
          <a:lstStyle/>
          <a:p>
            <a:fld id="{317A29DA-687F-4413-9A63-F4BAFBC392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300D6-50B7-472F-9F82-06C29A015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62" name="Picture 2" descr="Med records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250" y="585787"/>
            <a:ext cx="2640012" cy="175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3" name="Picture 3" descr="Med records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762000"/>
            <a:ext cx="2998787" cy="1954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4" name="Picture 4" descr="Beds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1737" y="1241425"/>
            <a:ext cx="2157413" cy="143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6212" y="2278062"/>
            <a:ext cx="1703388" cy="1139825"/>
          </a:xfrm>
          <a:prstGeom prst="rect">
            <a:avLst/>
          </a:prstGeom>
          <a:noFill/>
          <a:ln w="8001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6" name="Picture 6" descr="Smoke stack 2,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3800" y="2360612"/>
            <a:ext cx="2701925" cy="180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8" name="Picture 8" descr="Biking kid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" y="565150"/>
            <a:ext cx="1497012" cy="225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9" name="Picture 9" descr="No smoking beyond he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914400"/>
            <a:ext cx="1298575" cy="195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0" name="Picture 10" descr="Smoke detecto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450" y="2398712"/>
            <a:ext cx="1076325" cy="161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1" name="Picture 11" descr="Health insuranc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41700" y="2713037"/>
            <a:ext cx="3078162" cy="2049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2" name="Picture 12" descr="Now hiri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0712" y="3998912"/>
            <a:ext cx="1689100" cy="1125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3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01850" y="4119562"/>
            <a:ext cx="2289175" cy="1717675"/>
          </a:xfrm>
          <a:prstGeom prst="rect">
            <a:avLst/>
          </a:prstGeom>
          <a:noFill/>
          <a:ln w="8001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4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22912" y="3429000"/>
            <a:ext cx="1876425" cy="1876425"/>
          </a:xfrm>
          <a:prstGeom prst="rect">
            <a:avLst/>
          </a:prstGeom>
          <a:noFill/>
          <a:ln w="8001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5" name="Picture 15" descr="45058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05287" y="4710112"/>
            <a:ext cx="2271713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6" name="Picture 16" descr="Electronic record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96137" y="3332162"/>
            <a:ext cx="1692275" cy="2541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81000" y="101600"/>
            <a:ext cx="8610599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Arial" charset="0"/>
              </a:rPr>
              <a:t>17 Decision Points in Local/Regional Health Care</a:t>
            </a:r>
            <a:endParaRPr lang="en-US" sz="2800" b="1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3420178" name="AutoShape 18"/>
          <p:cNvSpPr>
            <a:spLocks noChangeArrowheads="1"/>
          </p:cNvSpPr>
          <p:nvPr/>
        </p:nvSpPr>
        <p:spPr bwMode="auto">
          <a:xfrm>
            <a:off x="2362200" y="1295400"/>
            <a:ext cx="1395412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Chronic care</a:t>
            </a:r>
          </a:p>
        </p:txBody>
      </p:sp>
      <p:sp>
        <p:nvSpPr>
          <p:cNvPr id="3420179" name="AutoShape 19"/>
          <p:cNvSpPr>
            <a:spLocks noChangeArrowheads="1"/>
          </p:cNvSpPr>
          <p:nvPr/>
        </p:nvSpPr>
        <p:spPr bwMode="auto">
          <a:xfrm>
            <a:off x="6477000" y="609600"/>
            <a:ext cx="1360487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Hospice care</a:t>
            </a:r>
          </a:p>
        </p:txBody>
      </p:sp>
      <p:sp>
        <p:nvSpPr>
          <p:cNvPr id="3420180" name="AutoShape 20"/>
          <p:cNvSpPr>
            <a:spLocks noChangeArrowheads="1"/>
          </p:cNvSpPr>
          <p:nvPr/>
        </p:nvSpPr>
        <p:spPr bwMode="auto">
          <a:xfrm>
            <a:off x="3429000" y="5410200"/>
            <a:ext cx="1284288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Food deserts</a:t>
            </a:r>
          </a:p>
        </p:txBody>
      </p:sp>
      <p:sp>
        <p:nvSpPr>
          <p:cNvPr id="3420181" name="AutoShape 21"/>
          <p:cNvSpPr>
            <a:spLocks noChangeArrowheads="1"/>
          </p:cNvSpPr>
          <p:nvPr/>
        </p:nvSpPr>
        <p:spPr bwMode="auto">
          <a:xfrm>
            <a:off x="5257800" y="2362200"/>
            <a:ext cx="1422400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Insurance coverage</a:t>
            </a:r>
          </a:p>
        </p:txBody>
      </p:sp>
      <p:sp>
        <p:nvSpPr>
          <p:cNvPr id="3420182" name="AutoShape 22"/>
          <p:cNvSpPr>
            <a:spLocks noChangeArrowheads="1"/>
          </p:cNvSpPr>
          <p:nvPr/>
        </p:nvSpPr>
        <p:spPr bwMode="auto">
          <a:xfrm>
            <a:off x="3886200" y="762000"/>
            <a:ext cx="1976437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Quality improvements</a:t>
            </a:r>
          </a:p>
        </p:txBody>
      </p:sp>
      <p:sp>
        <p:nvSpPr>
          <p:cNvPr id="3420183" name="AutoShape 23"/>
          <p:cNvSpPr>
            <a:spLocks noChangeArrowheads="1"/>
          </p:cNvSpPr>
          <p:nvPr/>
        </p:nvSpPr>
        <p:spPr bwMode="auto">
          <a:xfrm>
            <a:off x="5638800" y="5562600"/>
            <a:ext cx="1597025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Care Transitions</a:t>
            </a:r>
          </a:p>
        </p:txBody>
      </p:sp>
      <p:sp>
        <p:nvSpPr>
          <p:cNvPr id="3420184" name="AutoShape 24"/>
          <p:cNvSpPr>
            <a:spLocks noChangeArrowheads="1"/>
          </p:cNvSpPr>
          <p:nvPr/>
        </p:nvSpPr>
        <p:spPr bwMode="auto">
          <a:xfrm>
            <a:off x="7086600" y="3276600"/>
            <a:ext cx="1890713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Pay for performance</a:t>
            </a:r>
          </a:p>
        </p:txBody>
      </p:sp>
      <p:sp>
        <p:nvSpPr>
          <p:cNvPr id="3420185" name="AutoShape 25"/>
          <p:cNvSpPr>
            <a:spLocks noChangeArrowheads="1"/>
          </p:cNvSpPr>
          <p:nvPr/>
        </p:nvSpPr>
        <p:spPr bwMode="auto">
          <a:xfrm>
            <a:off x="228600" y="3657600"/>
            <a:ext cx="1119188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Primary care</a:t>
            </a:r>
            <a:endParaRPr lang="en-US" i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3420186" name="AutoShape 26"/>
          <p:cNvSpPr>
            <a:spLocks noChangeArrowheads="1"/>
          </p:cNvSpPr>
          <p:nvPr/>
        </p:nvSpPr>
        <p:spPr bwMode="auto">
          <a:xfrm>
            <a:off x="3886200" y="3810000"/>
            <a:ext cx="1924050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Construction of new facilities </a:t>
            </a:r>
          </a:p>
        </p:txBody>
      </p:sp>
      <p:sp>
        <p:nvSpPr>
          <p:cNvPr id="3420187" name="AutoShape 27"/>
          <p:cNvSpPr>
            <a:spLocks noChangeArrowheads="1"/>
          </p:cNvSpPr>
          <p:nvPr/>
        </p:nvSpPr>
        <p:spPr bwMode="auto">
          <a:xfrm>
            <a:off x="2057400" y="3505200"/>
            <a:ext cx="1111250" cy="6540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Access to care</a:t>
            </a:r>
            <a:endParaRPr lang="en-US" i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20188" name="AutoShape 28"/>
          <p:cNvSpPr>
            <a:spLocks noChangeArrowheads="1"/>
          </p:cNvSpPr>
          <p:nvPr/>
        </p:nvSpPr>
        <p:spPr bwMode="auto">
          <a:xfrm>
            <a:off x="7691438" y="1676400"/>
            <a:ext cx="1452562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Electronic records</a:t>
            </a:r>
          </a:p>
        </p:txBody>
      </p:sp>
      <p:sp>
        <p:nvSpPr>
          <p:cNvPr id="3420189" name="AutoShape 29"/>
          <p:cNvSpPr>
            <a:spLocks noChangeArrowheads="1"/>
          </p:cNvSpPr>
          <p:nvPr/>
        </p:nvSpPr>
        <p:spPr bwMode="auto">
          <a:xfrm>
            <a:off x="609600" y="685800"/>
            <a:ext cx="1809750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Built environment</a:t>
            </a:r>
          </a:p>
        </p:txBody>
      </p:sp>
      <p:sp>
        <p:nvSpPr>
          <p:cNvPr id="3420190" name="AutoShape 30"/>
          <p:cNvSpPr>
            <a:spLocks noChangeArrowheads="1"/>
          </p:cNvSpPr>
          <p:nvPr/>
        </p:nvSpPr>
        <p:spPr bwMode="auto">
          <a:xfrm>
            <a:off x="6172200" y="4495800"/>
            <a:ext cx="1665288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 i="1" dirty="0" smtClean="0">
                <a:solidFill>
                  <a:srgbClr val="660033"/>
                </a:solidFill>
                <a:latin typeface="Arial" charset="0"/>
              </a:rPr>
              <a:t>Hospital consolidation</a:t>
            </a:r>
            <a:endParaRPr lang="en-US" sz="1800" i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3420191" name="AutoShape 31"/>
          <p:cNvSpPr>
            <a:spLocks noChangeArrowheads="1"/>
          </p:cNvSpPr>
          <p:nvPr/>
        </p:nvSpPr>
        <p:spPr bwMode="auto">
          <a:xfrm>
            <a:off x="2819400" y="2362200"/>
            <a:ext cx="1828800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Environmental Safety</a:t>
            </a:r>
          </a:p>
        </p:txBody>
      </p:sp>
      <p:sp>
        <p:nvSpPr>
          <p:cNvPr id="3420192" name="AutoShape 32"/>
          <p:cNvSpPr>
            <a:spLocks noChangeArrowheads="1"/>
          </p:cNvSpPr>
          <p:nvPr/>
        </p:nvSpPr>
        <p:spPr bwMode="auto">
          <a:xfrm>
            <a:off x="152400" y="2133600"/>
            <a:ext cx="1589088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Mental health care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" y="6019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Pictures taken from  Jack Homer, System Dynamics</a:t>
            </a:r>
          </a:p>
          <a:p>
            <a:r>
              <a:rPr lang="en-US" sz="1200" dirty="0" smtClean="0"/>
              <a:t> Applications at the Federal Centers for Disease Control and Prevention (CDC), May 6, 2009, </a:t>
            </a:r>
            <a:r>
              <a:rPr lang="en-US" sz="1050" dirty="0" smtClean="0">
                <a:hlinkClick r:id="rId17"/>
              </a:rPr>
              <a:t>http://www.chronicdisease.org/files/public/2009Institute_SD_Track_JackHomer_SystemDynamicsApplications.ppt</a:t>
            </a:r>
            <a:r>
              <a:rPr lang="en-US" sz="1100" dirty="0" smtClean="0"/>
              <a:t>  </a:t>
            </a:r>
            <a:endParaRPr lang="en-US" sz="1400" dirty="0"/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914400" y="4953000"/>
            <a:ext cx="1676400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Wellness Programs</a:t>
            </a:r>
          </a:p>
        </p:txBody>
      </p:sp>
      <p:sp>
        <p:nvSpPr>
          <p:cNvPr id="36" name="AutoShape 20"/>
          <p:cNvSpPr>
            <a:spLocks noChangeArrowheads="1"/>
          </p:cNvSpPr>
          <p:nvPr/>
        </p:nvSpPr>
        <p:spPr bwMode="auto">
          <a:xfrm>
            <a:off x="7467600" y="5410200"/>
            <a:ext cx="1524000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Emergency  Care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2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2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2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2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2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2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2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2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2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2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2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42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2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2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2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78" grpId="0" animBg="1"/>
      <p:bldP spid="3420179" grpId="0" animBg="1"/>
      <p:bldP spid="3420180" grpId="0" animBg="1"/>
      <p:bldP spid="3420181" grpId="0" animBg="1"/>
      <p:bldP spid="3420182" grpId="0" animBg="1"/>
      <p:bldP spid="3420183" grpId="0" animBg="1"/>
      <p:bldP spid="3420184" grpId="0" animBg="1"/>
      <p:bldP spid="3420185" grpId="0" animBg="1"/>
      <p:bldP spid="3420186" grpId="0" animBg="1"/>
      <p:bldP spid="3420187" grpId="0" animBg="1"/>
      <p:bldP spid="3420188" grpId="0" animBg="1"/>
      <p:bldP spid="3420189" grpId="0" animBg="1"/>
      <p:bldP spid="3420190" grpId="0" animBg="1"/>
      <p:bldP spid="3420191" grpId="0" animBg="1"/>
      <p:bldP spid="3420192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Critical Challenges to Effective Local Management </a:t>
            </a:r>
            <a:br>
              <a:rPr lang="en-US" sz="2800" b="1" dirty="0" smtClean="0"/>
            </a:br>
            <a:r>
              <a:rPr lang="en-US" sz="2800" b="1" dirty="0" smtClean="0"/>
              <a:t>of the Delivery of Medical Services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196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Responsibility for preventive care is unclear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Third-party payers insulate consumers from real costs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Technological innovations can increase costs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National and state policies constrain local choices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National market forces and consolidation remove some decisions from local area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No obvious institutional home for regulation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the plus side: compassion is a resource for reform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4D0CCD-C96F-4D37-B7A4-D2549A5CE4F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48140&quot;&gt;&lt;/object&gt;&lt;object type=&quot;2&quot; unique_id=&quot;48141&quot;&gt;&lt;object type=&quot;3&quot; unique_id=&quot;48142&quot;&gt;&lt;property id=&quot;20148&quot; value=&quot;5&quot;/&gt;&lt;property id=&quot;20300&quot; value=&quot;Slide 1 - &amp;quot;Shared Stewardship of &amp;#x0D;&amp;#x0A;a Health Commons &amp;#x0D;&amp;#x0A;&amp;#x0D;&amp;#x0A;Michael D. McGinnis, Ph.D.&amp;#x0D;&amp;#x0A;ReThink Health, Fannie E. Rippel Foundation, a&quot;/&gt;&lt;property id=&quot;20307&quot; value=&quot;259&quot;/&gt;&lt;/object&gt;&lt;object type=&quot;3&quot; unique_id=&quot;48143&quot;&gt;&lt;property id=&quot;20148&quot; value=&quot;5&quot;/&gt;&lt;property id=&quot;20300&quot; value=&quot;Slide 2 - &amp;quot;Research Collaborators&amp;quot;&quot;/&gt;&lt;property id=&quot;20307&quot; value=&quot;261&quot;/&gt;&lt;/object&gt;&lt;object type=&quot;3&quot; unique_id=&quot;48146&quot;&gt;&lt;property id=&quot;20148&quot; value=&quot;5&quot;/&gt;&lt;property id=&quot;20300&quot; value=&quot;Slide 6 - &amp;quot;Health as a Commons (and Self-Regulation)&amp;quot;&quot;/&gt;&lt;property id=&quot;20307&quot; value=&quot;264&quot;/&gt;&lt;/object&gt;&lt;object type=&quot;3&quot; unique_id=&quot;48147&quot;&gt;&lt;property id=&quot;20148&quot; value=&quot;5&quot;/&gt;&lt;property id=&quot;20300&quot; value=&quot;Slide 7 - &amp;quot;Who Can Act as Stewards of &amp;#x0D;&amp;#x0A;Common Resources in Healthcare?&amp;quot;&quot;/&gt;&lt;property id=&quot;20307&quot; value=&quot;265&quot;/&gt;&lt;/object&gt;&lt;object type=&quot;3&quot; unique_id=&quot;48148&quot;&gt;&lt;property id=&quot;20148&quot; value=&quot;5&quot;/&gt;&lt;property id=&quot;20300&quot; value=&quot;Slide 11 - &amp;quot;Important resource allocation decisions &amp;#x0D;&amp;#x0A;are made in local settings:&amp;quot;&quot;/&gt;&lt;property id=&quot;20307&quot; value=&quot;266&quot;/&gt;&lt;/object&gt;&lt;object type=&quot;3&quot; unique_id=&quot;48150&quot;&gt;&lt;property id=&quot;20148&quot; value=&quot;5&quot;/&gt;&lt;property id=&quot;20300&quot; value=&quot;Slide 10 - &amp;quot;Local Stakeholders are NOT Powerless. &amp;quot;&quot;/&gt;&lt;property id=&quot;20307&quot; value=&quot;268&quot;/&gt;&lt;/object&gt;&lt;object type=&quot;3&quot; unique_id=&quot;48576&quot;&gt;&lt;property id=&quot;20148&quot; value=&quot;5&quot;/&gt;&lt;property id=&quot;20300&quot; value=&quot;Slide 13 - &amp;quot;Recognizing Allocation Decisions and Externalities&amp;quot;&quot;/&gt;&lt;property id=&quot;20307&quot; value=&quot;293&quot;/&gt;&lt;/object&gt;&lt;object type=&quot;3&quot; unique_id=&quot;49316&quot;&gt;&lt;property id=&quot;20148&quot; value=&quot;5&quot;/&gt;&lt;property id=&quot;20300&quot; value=&quot;Slide 16 - &amp;quot;Lessons From Case Studies (Preliminary)&amp;quot;&quot;/&gt;&lt;property id=&quot;20307&quot; value=&quot;306&quot;/&gt;&lt;/object&gt;&lt;object type=&quot;3&quot; unique_id=&quot;49318&quot;&gt;&lt;property id=&quot;20148&quot; value=&quot;5&quot;/&gt;&lt;property id=&quot;20300&quot; value=&quot;Slide 9 - &amp;quot;Critical Challenges to Effective Local Management &amp;#x0D;&amp;#x0A;of the Delivery of Medical Services&amp;quot;&quot;/&gt;&lt;property id=&quot;20307&quot; value=&quot;307&quot;/&gt;&lt;/object&gt;&lt;object type=&quot;3&quot; unique_id=&quot;49521&quot;&gt;&lt;property id=&quot;20148&quot; value=&quot;5&quot;/&gt;&lt;property id=&quot;20300&quot; value=&quot;Slide 15 - &amp;quot;Lessons from Group Projects: &amp;#x0D;&amp;#x0A;Challenges of Shared Stewardship&amp;quot;&quot;/&gt;&lt;property id=&quot;20307&quot; value=&quot;308&quot;/&gt;&lt;/object&gt;&lt;object type=&quot;3&quot; unique_id=&quot;49986&quot;&gt;&lt;property id=&quot;20148&quot; value=&quot;5&quot;/&gt;&lt;property id=&quot;20300&quot; value=&quot;Slide 18 - &amp;quot;Practical Steps&amp;quot;&quot;/&gt;&lt;property id=&quot;20307&quot; value=&quot;309&quot;/&gt;&lt;/object&gt;&lt;object type=&quot;3&quot; unique_id=&quot;51073&quot;&gt;&lt;property id=&quot;20148&quot; value=&quot;5&quot;/&gt;&lt;property id=&quot;20300&quot; value=&quot;Slide 17 - &amp;quot;Dynamic Process for &amp;#x0D;&amp;#x0A;Shared Stewardship&amp;quot;&quot;/&gt;&lt;property id=&quot;20307&quot; value=&quot;313&quot;/&gt;&lt;/object&gt;&lt;object type=&quot;3&quot; unique_id=&quot;51076&quot;&gt;&lt;property id=&quot;20148&quot; value=&quot;5&quot;/&gt;&lt;property id=&quot;20300&quot; value=&quot;Slide 8&quot;/&gt;&lt;property id=&quot;20307&quot; value=&quot;317&quot;/&gt;&lt;/object&gt;&lt;object type=&quot;3&quot; unique_id=&quot;51077&quot;&gt;&lt;property id=&quot;20148&quot; value=&quot;5&quot;/&gt;&lt;property id=&quot;20300&quot; value=&quot;Slide 12&quot;/&gt;&lt;property id=&quot;20307&quot; value=&quot;318&quot;/&gt;&lt;/object&gt;&lt;object type=&quot;3&quot; unique_id=&quot;51078&quot;&gt;&lt;property id=&quot;20148&quot; value=&quot;5&quot;/&gt;&lt;property id=&quot;20300&quot; value=&quot;Slide 19 - &amp;quot;Sustaining Shared Stewardship&amp;quot;&quot;/&gt;&lt;property id=&quot;20307&quot; value=&quot;321&quot;/&gt;&lt;/object&gt;&lt;object type=&quot;3&quot; unique_id=&quot;51079&quot;&gt;&lt;property id=&quot;20148&quot; value=&quot;5&quot;/&gt;&lt;property id=&quot;20300&quot; value=&quot;Slide 20 - &amp;quot;Steps in a Community Self-Assessment Process&amp;quot;&quot;/&gt;&lt;property id=&quot;20307&quot; value=&quot;322&quot;/&gt;&lt;/object&gt;&lt;object type=&quot;3&quot; unique_id=&quot;51207&quot;&gt;&lt;property id=&quot;20148&quot; value=&quot;5&quot;/&gt;&lt;property id=&quot;20300&quot; value=&quot;Slide 3&quot;/&gt;&lt;property id=&quot;20307&quot; value=&quot;327&quot;/&gt;&lt;/object&gt;&lt;object type=&quot;3&quot; unique_id=&quot;51208&quot;&gt;&lt;property id=&quot;20148&quot; value=&quot;5&quot;/&gt;&lt;property id=&quot;20300&quot; value=&quot;Slide 4&quot;/&gt;&lt;property id=&quot;20307&quot; value=&quot;328&quot;/&gt;&lt;/object&gt;&lt;object type=&quot;3&quot; unique_id=&quot;51209&quot;&gt;&lt;property id=&quot;20148&quot; value=&quot;5&quot;/&gt;&lt;property id=&quot;20300&quot; value=&quot;Slide 5&quot;/&gt;&lt;property id=&quot;20307&quot; value=&quot;325&quot;/&gt;&lt;/object&gt;&lt;object type=&quot;3&quot; unique_id=&quot;51210&quot;&gt;&lt;property id=&quot;20148&quot; value=&quot;5&quot;/&gt;&lt;property id=&quot;20300&quot; value=&quot;Slide 14 - &amp;quot;Lessons from Group Projects: Participants&amp;quot;&quot;/&gt;&lt;property id=&quot;20307&quot; value=&quot;329&quot;/&gt;&lt;/object&gt;&lt;object type=&quot;3&quot; unique_id=&quot;51211&quot;&gt;&lt;property id=&quot;20148&quot; value=&quot;5&quot;/&gt;&lt;property id=&quot;20300&quot; value=&quot;Slide 21 - &amp;quot;Supplemental Slides&amp;quot;&quot;/&gt;&lt;property id=&quot;20307&quot; value=&quot;332&quot;/&gt;&lt;/object&gt;&lt;object type=&quot;3&quot; unique_id=&quot;51212&quot;&gt;&lt;property id=&quot;20148&quot; value=&quot;5&quot;/&gt;&lt;property id=&quot;20300&quot; value=&quot;Slide 24 - &amp;quot;Shared Stewardship and Polycentricity&amp;quot;&quot;/&gt;&lt;property id=&quot;20307&quot; value=&quot;330&quot;/&gt;&lt;/object&gt;&lt;object type=&quot;3&quot; unique_id=&quot;51213&quot;&gt;&lt;property id=&quot;20148&quot; value=&quot;5&quot;/&gt;&lt;property id=&quot;20300&quot; value=&quot;Slide 25 - &amp;quot;Key References on Commons Theory &amp;amp; Polycentric Governance&amp;quot;&quot;/&gt;&lt;property id=&quot;20307&quot; value=&quot;331&quot;/&gt;&lt;/object&gt;&lt;object type=&quot;3&quot; unique_id=&quot;51642&quot;&gt;&lt;property id=&quot;20148&quot; value=&quot;5&quot;/&gt;&lt;property id=&quot;20300&quot; value=&quot;Slide 22 - &amp;quot;Cross-sector collaboration is more likely to be successful when*  &amp;quot;&quot;/&gt;&lt;property id=&quot;20307&quot; value=&quot;333&quot;/&gt;&lt;/object&gt;&lt;object type=&quot;3&quot; unique_id=&quot;51643&quot;&gt;&lt;property id=&quot;20148&quot; value=&quot;5&quot;/&gt;&lt;property id=&quot;20300&quot; value=&quot;Slide 23&quot;/&gt;&lt;property id=&quot;20307&quot; value=&quot;33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">
          <a:solidFill>
            <a:srgbClr val="800000"/>
          </a:solidFill>
          <a:prstDash val="solid"/>
          <a:round/>
          <a:headEnd/>
          <a:tailEnd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a:spPr>
      <a:bodyPr/>
      <a:lstStyle>
        <a:defPPr>
          <a:defRPr/>
        </a:defPPr>
      </a:lstStyle>
    </a:spDef>
    <a:txDef>
      <a:spPr>
        <a:noFill/>
      </a:spPr>
      <a:bodyPr wrap="none" rtlCol="0">
        <a:spAutoFit/>
      </a:bodyPr>
      <a:lstStyle>
        <a:defPPr>
          <a:defRPr sz="2400" b="1" dirty="0" smtClean="0">
            <a:solidFill>
              <a:srgbClr val="00206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2571</Words>
  <Application>Microsoft Office PowerPoint</Application>
  <PresentationFormat>On-screen Show (4:3)</PresentationFormat>
  <Paragraphs>296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1_Office Theme</vt:lpstr>
      <vt:lpstr>Shared Stewardship of  a Health Commons   Michael D. McGinnis, Ph.D. ReThink Health, Fannie E. Rippel Foundation, and  Workshop in Political Theory and Policy Analysis, Indiana University mcginnis@indiana.edu </vt:lpstr>
      <vt:lpstr>Research Collaborators</vt:lpstr>
      <vt:lpstr>Slide 3</vt:lpstr>
      <vt:lpstr>Slide 4</vt:lpstr>
      <vt:lpstr>Slide 5</vt:lpstr>
      <vt:lpstr>Health as a Commons (and Self-Regulation)</vt:lpstr>
      <vt:lpstr>Who Can Act as Stewards of  Common Resources in Healthcare?</vt:lpstr>
      <vt:lpstr>Slide 8</vt:lpstr>
      <vt:lpstr>Critical Challenges to Effective Local Management  of the Delivery of Medical Services</vt:lpstr>
      <vt:lpstr>Local Stakeholders are NOT Powerless. </vt:lpstr>
      <vt:lpstr>Important resource allocation decisions  are made in local settings:</vt:lpstr>
      <vt:lpstr>Slide 12</vt:lpstr>
      <vt:lpstr>Recognizing Allocation Decisions and Externalities</vt:lpstr>
      <vt:lpstr>Lessons from Group Projects: Participants</vt:lpstr>
      <vt:lpstr>Lessons from Group Projects:  Challenges of Shared Stewardship</vt:lpstr>
      <vt:lpstr>Lessons From Case Studies (Preliminary)</vt:lpstr>
      <vt:lpstr>Dynamic Process for  Shared Stewardship</vt:lpstr>
      <vt:lpstr>Practical Steps</vt:lpstr>
      <vt:lpstr>Sustaining Shared Stewardship</vt:lpstr>
      <vt:lpstr>Steps in a Community Self-Assessment Process</vt:lpstr>
      <vt:lpstr>Supplemental Slides</vt:lpstr>
      <vt:lpstr>Cross-sector collaboration is more likely to be successful when*  </vt:lpstr>
      <vt:lpstr>Slide 23</vt:lpstr>
      <vt:lpstr>Shared Stewardship and Polycentricity</vt:lpstr>
      <vt:lpstr>Key References on Commons Theory &amp; Polycentric Governance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Exercise: Answer all questions for one of these topics:</dc:title>
  <dc:creator>admin</dc:creator>
  <cp:lastModifiedBy>Mike McGinnis</cp:lastModifiedBy>
  <cp:revision>187</cp:revision>
  <dcterms:created xsi:type="dcterms:W3CDTF">2011-11-23T15:40:40Z</dcterms:created>
  <dcterms:modified xsi:type="dcterms:W3CDTF">2012-01-10T13:49:16Z</dcterms:modified>
</cp:coreProperties>
</file>