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60" r:id="rId3"/>
    <p:sldId id="259" r:id="rId4"/>
    <p:sldId id="262" r:id="rId5"/>
    <p:sldId id="261" r:id="rId6"/>
    <p:sldId id="263" r:id="rId7"/>
    <p:sldId id="300" r:id="rId8"/>
    <p:sldId id="269" r:id="rId9"/>
    <p:sldId id="270" r:id="rId10"/>
    <p:sldId id="301" r:id="rId11"/>
    <p:sldId id="264" r:id="rId12"/>
    <p:sldId id="265" r:id="rId13"/>
    <p:sldId id="267" r:id="rId14"/>
    <p:sldId id="268" r:id="rId15"/>
    <p:sldId id="284" r:id="rId16"/>
    <p:sldId id="297" r:id="rId17"/>
    <p:sldId id="298" r:id="rId18"/>
    <p:sldId id="299" r:id="rId19"/>
    <p:sldId id="27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5" r:id="rId28"/>
    <p:sldId id="296" r:id="rId29"/>
    <p:sldId id="258" r:id="rId30"/>
  </p:sldIdLst>
  <p:sldSz cx="9144000" cy="6858000" type="screen4x3"/>
  <p:notesSz cx="7010400" cy="92964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70D34-6CD2-456A-B124-1E3784BF285F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1CB01-024C-4542-96F3-6EBDF5315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9F08DF-C770-4F56-AB56-73EADB0D8EEF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22C1E2-E195-46E0-A1FB-B8C6F29E5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A935-0765-4171-9EAB-522877094E82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D9C5-5950-415A-845B-9758978FB45F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5AE0-3CB9-4192-8565-E60D10FBD2F5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89EA-8279-42CC-A1DC-8FE7C34DAD9C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A5D6-D2D6-43CE-A0AE-060645E4FF3C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A15F-D7F9-42E2-8909-4DB5014DF3E8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FFEA-474D-468A-86FC-1BB26F21FE55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EB52-EC79-42A5-87F7-A339B15C07F7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94-0BF1-4C9C-B2B8-B2AE294558B1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2A9C-95DA-4C8F-94CD-DAE86E536DC1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2ACC-7A92-46FE-B991-F7079999249F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6E4B-826B-401A-8D6B-D178505AF7E2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D0CCD-C96F-4D37-B7A4-D2549A5CE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cginnis@indiana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rippelfoundation.org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rethinkhealth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382000" cy="1524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Webinar on Managing the Health Commons: </a:t>
            </a:r>
            <a:br>
              <a:rPr lang="en-US" sz="3200" b="1" dirty="0" smtClean="0"/>
            </a:br>
            <a:r>
              <a:rPr lang="en-US" sz="3200" b="1" dirty="0" smtClean="0"/>
              <a:t>An Interim Report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84582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 smtClean="0">
                <a:solidFill>
                  <a:schemeClr val="tx1"/>
                </a:solidFill>
              </a:rPr>
              <a:t>Michael D. McGinnis</a:t>
            </a:r>
            <a:r>
              <a:rPr lang="en-US" sz="45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4500" b="1" dirty="0" smtClean="0">
                <a:solidFill>
                  <a:schemeClr val="tx1"/>
                </a:solidFill>
              </a:rPr>
              <a:t>Elinor Ostrom, Claudia Brink, Joan Pong Linton, </a:t>
            </a:r>
          </a:p>
          <a:p>
            <a:r>
              <a:rPr lang="en-US" sz="4500" b="1" dirty="0" smtClean="0">
                <a:solidFill>
                  <a:schemeClr val="tx1"/>
                </a:solidFill>
              </a:rPr>
              <a:t>Carrie Lawrence, Ryan Conway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ReThink</a:t>
            </a:r>
            <a:r>
              <a:rPr lang="en-US" dirty="0" smtClean="0">
                <a:solidFill>
                  <a:schemeClr val="tx1"/>
                </a:solidFill>
              </a:rPr>
              <a:t> Health, Fannie E. </a:t>
            </a:r>
            <a:r>
              <a:rPr lang="en-US" dirty="0" err="1" smtClean="0">
                <a:solidFill>
                  <a:schemeClr val="tx1"/>
                </a:solidFill>
              </a:rPr>
              <a:t>Rippel</a:t>
            </a:r>
            <a:r>
              <a:rPr lang="en-US" dirty="0" smtClean="0">
                <a:solidFill>
                  <a:schemeClr val="tx1"/>
                </a:solidFill>
              </a:rPr>
              <a:t> Foundation, and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Workshop in Political Theory and Policy Analysis, Indiana University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Oct. 21, 2011 – </a:t>
            </a:r>
            <a:r>
              <a:rPr lang="en-US" b="1" dirty="0" smtClean="0">
                <a:solidFill>
                  <a:schemeClr val="tx1"/>
                </a:solidFill>
              </a:rPr>
              <a:t>Final Version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DO NOT QUOTE WITHOUT PERMISSION, Comments Welcomed </a:t>
            </a:r>
            <a:r>
              <a:rPr lang="en-US" sz="2600" dirty="0" smtClean="0">
                <a:solidFill>
                  <a:schemeClr val="tx1"/>
                </a:solidFill>
                <a:hlinkClick r:id="rId2"/>
              </a:rPr>
              <a:t>mcginnis@indiana.edu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304801"/>
            <a:ext cx="2764461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1" y="381000"/>
            <a:ext cx="914399" cy="87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In This Project We Focused on Healthcare Professionals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In the short term, </a:t>
            </a:r>
            <a:r>
              <a:rPr lang="en-US" sz="2600" b="1" u="sng" dirty="0" smtClean="0"/>
              <a:t>collaborative stewardship among professional stakeholders</a:t>
            </a:r>
            <a:r>
              <a:rPr lang="en-US" sz="2600" b="1" dirty="0" smtClean="0"/>
              <a:t> is critical to reducing costs and improving the quality of health care.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Among the stakeholder groups we interview are leaders of </a:t>
            </a:r>
            <a:r>
              <a:rPr lang="en-US" sz="2200" b="1" dirty="0" smtClean="0"/>
              <a:t>community organizations</a:t>
            </a:r>
            <a:r>
              <a:rPr lang="en-US" sz="2200" dirty="0" smtClean="0"/>
              <a:t>, so the concerns of the general public are not totally overlooked in our analysis.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dirty="0" smtClean="0"/>
              <a:t>In the long run</a:t>
            </a:r>
            <a:r>
              <a:rPr lang="en-US" sz="2600" dirty="0" smtClean="0"/>
              <a:t>, the </a:t>
            </a:r>
            <a:r>
              <a:rPr lang="en-US" sz="2600" b="1" u="sng" dirty="0" smtClean="0"/>
              <a:t>active participation of ordinary citizens</a:t>
            </a:r>
            <a:r>
              <a:rPr lang="en-US" sz="2600" dirty="0" smtClean="0"/>
              <a:t> is critical for controlling costs and achieving better health outcomes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Especially their choices between healthy and unhealthy behaviors.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Health is not a product that can be purchased from suppliers, it emerges from </a:t>
            </a:r>
            <a:r>
              <a:rPr lang="en-US" sz="2200" b="1" u="sng" dirty="0" smtClean="0"/>
              <a:t>co-production</a:t>
            </a:r>
            <a:r>
              <a:rPr lang="en-US" sz="2200" dirty="0" smtClean="0"/>
              <a:t>, in which individuals actively contribute to determining their own health.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dirty="0" smtClean="0"/>
              <a:t>In later stages of this project, and in subsequent projects</a:t>
            </a:r>
            <a:r>
              <a:rPr lang="en-US" sz="2600" dirty="0" smtClean="0"/>
              <a:t>, we plan to expand coverage to citizen interviews, focus groups, and public forums. But we can’t do everything at once.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AFF7-BE30-4A58-95BE-11CC885ED1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8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Is Local Autonomy Plausible in Healthcare Policy?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en-US" sz="2400" b="1" dirty="0" smtClean="0"/>
              <a:t>There are </a:t>
            </a:r>
            <a:r>
              <a:rPr lang="en-US" sz="2400" b="1" u="sng" dirty="0" smtClean="0"/>
              <a:t>many external drivers </a:t>
            </a:r>
            <a:r>
              <a:rPr lang="en-US" sz="2400" b="1" dirty="0" smtClean="0"/>
              <a:t>of resource allocation, costs, and power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Technological innovation in medical testing, treatments, and drugs;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National policy initiatives (health insurance reform, ACO program details, changes in Medicare and Medicaid, drug approval, etc.);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State policy changes (esp. Medicaid reimbursement, but also changes in legal requirements and certification);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Professional standards and best practices, including limits on size of classes in medical or nursing schools;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Corporate decisions regarding advertising (esp. for new drugs) and location of and content of products in restaurants &amp; grocery stores;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Consolidation and other trends within healthcare delivery, insurance, and related financial sectors;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Demographic and cultural changes;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Economic upturns and recessions.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00D6-50B7-472F-9F82-06C29A0151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Local Levers of Allocation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Important resource allocation decisions are made in </a:t>
            </a:r>
            <a:r>
              <a:rPr lang="en-US" sz="2400" b="1" u="sng" dirty="0" smtClean="0"/>
              <a:t>local</a:t>
            </a:r>
            <a:r>
              <a:rPr lang="en-US" sz="2400" b="1" dirty="0" smtClean="0"/>
              <a:t> settings: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Choices by healthcare professionals concerning career paths or specializations;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b="1" dirty="0" smtClean="0"/>
              <a:t>Corporate decisions to build new facilities or to consolidate</a:t>
            </a:r>
            <a:r>
              <a:rPr lang="en-US" sz="2000" dirty="0" smtClean="0"/>
              <a:t>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Negotiations between hospitals, physician groups, and insurance plans regarding  reimbursement levels and partnerships;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Procedures established within hospitals or physician groups (regarding quality control, reducing medical errors, hospitalists, etc.);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Consultations among medical professionals (care coordination among physicians-nurses-pharmacists-therapists);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b="1" u="sng" dirty="0" smtClean="0"/>
              <a:t>Interactions between individual patients and clinicians</a:t>
            </a:r>
            <a:r>
              <a:rPr lang="en-US" sz="2000" dirty="0" smtClean="0"/>
              <a:t> (esp. regarding referrals to specialists or testing facilities);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Interactions between patients and employers or government agencies offering health insurance coverage or wellness plans;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b="1" u="sng" dirty="0" smtClean="0"/>
              <a:t>Personal choices between healthy and unhealthy behaviors;</a:t>
            </a:r>
            <a:endParaRPr lang="en-US" sz="2000" dirty="0" smtClean="0"/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How personal choices are shaped by the natural and built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00D6-50B7-472F-9F82-06C29A0151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400" b="1" dirty="0" smtClean="0"/>
              <a:t>How often are these local resource allocation decisions guided by considerations of long-term effects or systemic stewardship?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267200" cy="5486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200" b="1" u="sng" dirty="0" smtClean="0"/>
              <a:t>Allocation of human capital</a:t>
            </a:r>
            <a:endParaRPr lang="en-US" sz="3200" dirty="0" smtClean="0"/>
          </a:p>
          <a:p>
            <a:pPr marL="91440" indent="-91440"/>
            <a:r>
              <a:rPr lang="en-US" sz="3200" dirty="0" smtClean="0"/>
              <a:t>Availability of primary care</a:t>
            </a:r>
          </a:p>
          <a:p>
            <a:pPr marL="91440" indent="-91440"/>
            <a:r>
              <a:rPr lang="en-US" sz="3200" dirty="0" smtClean="0"/>
              <a:t>Physician training &amp; recruitment</a:t>
            </a:r>
          </a:p>
          <a:p>
            <a:pPr marL="91440" indent="-91440"/>
            <a:r>
              <a:rPr lang="en-US" sz="3200" dirty="0" smtClean="0"/>
              <a:t>Referral patterns (for specialty care)</a:t>
            </a:r>
          </a:p>
          <a:p>
            <a:pPr marL="91440" indent="-91440"/>
            <a:r>
              <a:rPr lang="en-US" sz="3200" dirty="0" smtClean="0"/>
              <a:t>Hospital-physician relations</a:t>
            </a:r>
          </a:p>
          <a:p>
            <a:pPr marL="91440" indent="-91440"/>
            <a:r>
              <a:rPr lang="en-US" sz="3200" dirty="0" smtClean="0"/>
              <a:t>Care transitions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b="1" u="sng" dirty="0" smtClean="0"/>
              <a:t>Healthcare facilities &amp; physical capital</a:t>
            </a:r>
            <a:endParaRPr lang="en-US" sz="3200" dirty="0" smtClean="0"/>
          </a:p>
          <a:p>
            <a:pPr marL="91440" indent="-91440"/>
            <a:r>
              <a:rPr lang="en-US" sz="3200" dirty="0" smtClean="0"/>
              <a:t>Coordination of emergency care</a:t>
            </a:r>
          </a:p>
          <a:p>
            <a:pPr marL="91440" indent="-91440"/>
            <a:r>
              <a:rPr lang="en-US" sz="3200" dirty="0" smtClean="0"/>
              <a:t>Quality improvement and cost-cutting procedures (e.g., reducing medical errors)</a:t>
            </a:r>
          </a:p>
          <a:p>
            <a:pPr marL="91440" indent="-91440"/>
            <a:r>
              <a:rPr lang="en-US" sz="3200" dirty="0" smtClean="0"/>
              <a:t>Facility construction</a:t>
            </a:r>
          </a:p>
          <a:p>
            <a:pPr marL="91440" indent="-91440"/>
            <a:r>
              <a:rPr lang="en-US" sz="3200" dirty="0" smtClean="0"/>
              <a:t>Consolidation of hospital systems</a:t>
            </a:r>
          </a:p>
          <a:p>
            <a:pPr marL="91440" indent="-91440"/>
            <a:r>
              <a:rPr lang="en-US" sz="3200" dirty="0" smtClean="0"/>
              <a:t>Market concentration; anti-trust </a:t>
            </a:r>
          </a:p>
          <a:p>
            <a:pPr>
              <a:buNone/>
            </a:pPr>
            <a:r>
              <a:rPr lang="en-US" sz="3200" b="1" dirty="0" smtClean="0"/>
              <a:t> </a:t>
            </a:r>
            <a:endParaRPr lang="en-US" sz="3200" dirty="0" smtClean="0"/>
          </a:p>
          <a:p>
            <a:pPr>
              <a:buNone/>
            </a:pPr>
            <a:r>
              <a:rPr lang="en-US" sz="3200" b="1" u="sng" dirty="0" smtClean="0"/>
              <a:t>Financial issues</a:t>
            </a:r>
            <a:endParaRPr lang="en-US" sz="3200" dirty="0" smtClean="0"/>
          </a:p>
          <a:p>
            <a:pPr marL="91440" indent="-91440"/>
            <a:r>
              <a:rPr lang="en-US" sz="3200" dirty="0" smtClean="0"/>
              <a:t>Cost of chronic and end-of-life care</a:t>
            </a:r>
          </a:p>
          <a:p>
            <a:pPr marL="91440" indent="-91440"/>
            <a:r>
              <a:rPr lang="en-US" sz="3200" dirty="0" smtClean="0"/>
              <a:t>Cost of care for uninsured patients</a:t>
            </a:r>
          </a:p>
          <a:p>
            <a:pPr marL="91440" indent="-91440"/>
            <a:r>
              <a:rPr lang="en-US" sz="3200" dirty="0" smtClean="0"/>
              <a:t>Safety net for catastrophic bills</a:t>
            </a:r>
          </a:p>
          <a:p>
            <a:pPr marL="91440" indent="-91440"/>
            <a:r>
              <a:rPr lang="en-US" sz="3200" dirty="0" smtClean="0"/>
              <a:t>Reimbursement and rates for care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191000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b="1" u="sng" dirty="0" smtClean="0"/>
              <a:t>Public/population health</a:t>
            </a:r>
            <a:endParaRPr lang="en-US" sz="1800" dirty="0" smtClean="0"/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Emergency preparedness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Preventive care 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Pre-natal care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Dental care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Mental health care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Health promotion (tobacco, obesity, etc.)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Improving the built environment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 </a:t>
            </a: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b="1" u="sng" dirty="0" smtClean="0"/>
              <a:t>Information systems</a:t>
            </a:r>
            <a:endParaRPr lang="en-US" sz="1800" dirty="0" smtClean="0"/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Quality monitoring 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Format for electronic records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Privacy of personal health records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Health information exchange networks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b="1" u="sng" dirty="0" smtClean="0"/>
              <a:t>Other issues</a:t>
            </a:r>
            <a:endParaRPr lang="en-US" sz="1800" dirty="0" smtClean="0"/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Employment &amp; economic conditions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Equity; urban/rural disparities</a:t>
            </a:r>
          </a:p>
          <a:p>
            <a:pPr marL="91440" indent="-91440">
              <a:lnSpc>
                <a:spcPct val="80000"/>
              </a:lnSpc>
            </a:pPr>
            <a:r>
              <a:rPr lang="en-US" sz="1800" dirty="0" smtClean="0"/>
              <a:t>Legal culture (malpractice, regulation)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B0300D6-50B7-472F-9F82-06C29A0151F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3976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Understanding the Dynamics of Collaborative Stewardship 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smtClean="0"/>
              <a:t>The range of participation and cooperation </a:t>
            </a:r>
            <a:r>
              <a:rPr lang="en-US" sz="2400" dirty="0" smtClean="0"/>
              <a:t>will </a:t>
            </a:r>
            <a:r>
              <a:rPr lang="en-US" sz="2400" b="1" u="sng" dirty="0" smtClean="0"/>
              <a:t>expand or contract </a:t>
            </a:r>
            <a:r>
              <a:rPr lang="en-US" sz="2400" dirty="0" smtClean="0"/>
              <a:t>as </a:t>
            </a:r>
            <a:r>
              <a:rPr lang="en-US" sz="2400" b="1" dirty="0" smtClean="0"/>
              <a:t>new issues </a:t>
            </a:r>
            <a:r>
              <a:rPr lang="en-US" sz="2400" dirty="0" smtClean="0"/>
              <a:t>come under consideration</a:t>
            </a:r>
            <a:endParaRPr lang="en-US" sz="2400" b="1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Benefits of adding a new member, vs. higher transaction costs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Costs of removing existing members, vs. lower transaction costs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smtClean="0"/>
              <a:t>Once achieved, </a:t>
            </a:r>
            <a:r>
              <a:rPr lang="en-US" sz="2400" b="1" u="sng" dirty="0" smtClean="0"/>
              <a:t>sustainability</a:t>
            </a:r>
            <a:r>
              <a:rPr lang="en-US" sz="2400" dirty="0" smtClean="0"/>
              <a:t> of cooperation is always at risk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Group members with access to a commons have </a:t>
            </a:r>
            <a:r>
              <a:rPr lang="en-US" sz="2000" b="1" u="sng" dirty="0" smtClean="0">
                <a:solidFill>
                  <a:prstClr val="black"/>
                </a:solidFill>
              </a:rPr>
              <a:t>conflicting interests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in use of that resource, and differing capabilities in affecting outcomes.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Individual participants will continue to pursue their own self-interests, even while they are cooperating on other matters.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u="sng" dirty="0" smtClean="0">
                <a:solidFill>
                  <a:prstClr val="black"/>
                </a:solidFill>
              </a:rPr>
              <a:t>This tension never goes away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u="sng" dirty="0" smtClean="0"/>
              <a:t>Sustainability of self-regulatory stewardship efforts requires supporting conditions from both structure and process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BE79-CF76-4057-A99B-3DA9163EAC5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7921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We draw factors from four bodies of research/practice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Commons Research </a:t>
            </a:r>
            <a:r>
              <a:rPr lang="en-US" sz="2400" dirty="0" smtClean="0"/>
              <a:t>on small-scale communities where </a:t>
            </a:r>
          </a:p>
          <a:p>
            <a:pPr marL="914400" lvl="4" indent="-457200">
              <a:spcBef>
                <a:spcPts val="0"/>
              </a:spcBef>
            </a:pPr>
            <a:r>
              <a:rPr lang="en-US" dirty="0" smtClean="0"/>
              <a:t>Individual survival is dependent on continued access to that resource;</a:t>
            </a:r>
          </a:p>
          <a:p>
            <a:pPr marL="914400" lvl="4" indent="-457200">
              <a:spcBef>
                <a:spcPts val="0"/>
              </a:spcBef>
            </a:pPr>
            <a:r>
              <a:rPr lang="en-US" dirty="0" smtClean="0"/>
              <a:t>Family ties often generate concerns for long-term future sustainability,</a:t>
            </a:r>
          </a:p>
          <a:p>
            <a:pPr marL="914400" lvl="4" indent="-457200">
              <a:spcBef>
                <a:spcPts val="0"/>
              </a:spcBef>
            </a:pPr>
            <a:r>
              <a:rPr lang="en-US" dirty="0" smtClean="0"/>
              <a:t>Social ties among users are typically dense and salient,</a:t>
            </a:r>
          </a:p>
          <a:p>
            <a:pPr marL="914400" lvl="4" indent="-457200">
              <a:spcBef>
                <a:spcPts val="0"/>
              </a:spcBef>
            </a:pPr>
            <a:r>
              <a:rPr lang="en-US" dirty="0" smtClean="0"/>
              <a:t>Resource users are close to the action, facilitating monitoring and effectiveness of social sanctions.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Collective Action Theory:</a:t>
            </a:r>
            <a:r>
              <a:rPr lang="en-US" sz="2400" dirty="0" smtClean="0"/>
              <a:t> “best practices” for forming teams of collaborators who are not so closely linked,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Inter-Organizational Relations:</a:t>
            </a:r>
            <a:r>
              <a:rPr lang="en-US" sz="2400" dirty="0" smtClean="0"/>
              <a:t> where participants are agents representing the interests of private, public and voluntary organizations as well as more informal groups.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Healthcare Policy: </a:t>
            </a:r>
            <a:r>
              <a:rPr lang="en-US" sz="2400" dirty="0" smtClean="0"/>
              <a:t>factors specific to this policy area, including the unusually high prevalence of </a:t>
            </a:r>
            <a:r>
              <a:rPr lang="en-US" sz="2400" b="1" u="sng" dirty="0" smtClean="0"/>
              <a:t>compassion</a:t>
            </a:r>
            <a:r>
              <a:rPr lang="en-US" sz="2400" dirty="0" smtClean="0"/>
              <a:t> as an influence on those who choose to enter the healthcare professions.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00D6-50B7-472F-9F82-06C29A0151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Examples from Collective Action Theory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Generic process for collective action</a:t>
            </a:r>
          </a:p>
          <a:p>
            <a:pPr lvl="1"/>
            <a:r>
              <a:rPr lang="en-US" sz="2000" dirty="0" smtClean="0"/>
              <a:t>A group meets regularly to discuss their shared concerns and to </a:t>
            </a:r>
          </a:p>
          <a:p>
            <a:pPr lvl="1"/>
            <a:r>
              <a:rPr lang="en-US" sz="2000" dirty="0" smtClean="0"/>
              <a:t>Identify specific goals that they can accomplish together, </a:t>
            </a:r>
          </a:p>
          <a:p>
            <a:pPr lvl="1"/>
            <a:r>
              <a:rPr lang="en-US" sz="2000" dirty="0" smtClean="0"/>
              <a:t>Allocate tasks to members and follow up on implementation,</a:t>
            </a:r>
          </a:p>
          <a:p>
            <a:pPr lvl="1"/>
            <a:r>
              <a:rPr lang="en-US" sz="2000" dirty="0" smtClean="0"/>
              <a:t>Reassess the situation frequently and consider changes in plan,</a:t>
            </a:r>
          </a:p>
          <a:p>
            <a:pPr lvl="1"/>
            <a:r>
              <a:rPr lang="en-US" sz="2000" dirty="0" smtClean="0"/>
              <a:t>Enhance social ties and practices of effective communication within group,</a:t>
            </a:r>
          </a:p>
          <a:p>
            <a:pPr lvl="1"/>
            <a:r>
              <a:rPr lang="en-US" sz="2000" dirty="0" smtClean="0"/>
              <a:t>Inspire and nurture leaders from within the group to sustain these efforts.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Specific example: </a:t>
            </a:r>
            <a:r>
              <a:rPr lang="en-US" sz="2400" b="1" dirty="0" smtClean="0"/>
              <a:t>Relational Coordination </a:t>
            </a:r>
            <a:r>
              <a:rPr lang="en-US" sz="2400" dirty="0" smtClean="0"/>
              <a:t>in multi-</a:t>
            </a:r>
            <a:r>
              <a:rPr lang="en-US" sz="2400" dirty="0" err="1" smtClean="0"/>
              <a:t>speciality</a:t>
            </a:r>
            <a:r>
              <a:rPr lang="en-US" sz="2400" dirty="0" smtClean="0"/>
              <a:t> teams in patient-centered care, from Jody </a:t>
            </a:r>
            <a:r>
              <a:rPr lang="en-US" sz="2400" dirty="0" err="1" smtClean="0"/>
              <a:t>Gittell</a:t>
            </a:r>
            <a:r>
              <a:rPr lang="en-US" sz="2400" dirty="0" smtClean="0"/>
              <a:t>, </a:t>
            </a:r>
            <a:r>
              <a:rPr lang="en-US" sz="2400" i="1" dirty="0" smtClean="0"/>
              <a:t>High-Performance Healthcare</a:t>
            </a:r>
            <a:r>
              <a:rPr lang="en-US" sz="2400" dirty="0" smtClean="0"/>
              <a:t>, 2009.</a:t>
            </a:r>
          </a:p>
          <a:p>
            <a:pPr lvl="1"/>
            <a:r>
              <a:rPr lang="en-US" sz="2000" dirty="0" smtClean="0"/>
              <a:t>Communication is frequent and problem-focused,</a:t>
            </a:r>
          </a:p>
          <a:p>
            <a:pPr lvl="1"/>
            <a:r>
              <a:rPr lang="en-US" sz="2000" dirty="0" smtClean="0"/>
              <a:t>Participants have Shared Goals, Shared Knowledge, and Mutual Respect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BE79-CF76-4057-A99B-3DA9163EAC5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Examples from Inter-Organizational Relations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Principles for Successful Public-Private-Nonprofit Collaboration in Governance Networks: </a:t>
            </a:r>
            <a:r>
              <a:rPr lang="en-US" sz="2400" dirty="0" smtClean="0"/>
              <a:t>from Bryson, Crosby, and Stone, “The Design and Implementation of Cross-Sector Collaborations,” </a:t>
            </a:r>
            <a:r>
              <a:rPr lang="en-US" sz="2400" i="1" dirty="0" smtClean="0"/>
              <a:t>Public Administration Review </a:t>
            </a:r>
            <a:r>
              <a:rPr lang="en-US" sz="2400" dirty="0" smtClean="0"/>
              <a:t>2006.</a:t>
            </a:r>
          </a:p>
          <a:p>
            <a:pPr lvl="1"/>
            <a:r>
              <a:rPr lang="en-US" sz="2200" dirty="0" smtClean="0"/>
              <a:t>Have committed sponsors and effective champions at many levels,</a:t>
            </a:r>
          </a:p>
          <a:p>
            <a:pPr lvl="1"/>
            <a:r>
              <a:rPr lang="en-US" sz="2200" dirty="0" smtClean="0"/>
              <a:t>Build leadership, legitimacy, and trust, </a:t>
            </a:r>
          </a:p>
          <a:p>
            <a:pPr lvl="1"/>
            <a:r>
              <a:rPr lang="en-US" sz="2200" dirty="0" smtClean="0"/>
              <a:t>Engage in deliberate planning but remain flexible and resilient,</a:t>
            </a:r>
          </a:p>
          <a:p>
            <a:pPr lvl="1"/>
            <a:r>
              <a:rPr lang="en-US" sz="2200" dirty="0" smtClean="0"/>
              <a:t>Use resources to cope with power imbalances, conflict, and shocks,</a:t>
            </a:r>
          </a:p>
          <a:p>
            <a:pPr lvl="1"/>
            <a:r>
              <a:rPr lang="en-US" sz="2200" dirty="0" smtClean="0"/>
              <a:t>Remain responsive to key stakeholders &amp; build on distinctive competencies,</a:t>
            </a:r>
          </a:p>
          <a:p>
            <a:pPr lvl="1"/>
            <a:r>
              <a:rPr lang="en-US" sz="2200" dirty="0" smtClean="0"/>
              <a:t>Engage in regular reassessments, and </a:t>
            </a:r>
          </a:p>
          <a:p>
            <a:pPr lvl="1"/>
            <a:r>
              <a:rPr lang="en-US" sz="2200" dirty="0" smtClean="0"/>
              <a:t>Have an accountability system that uses a variety of methods to track and interpret data on inputs, processes, and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BE79-CF76-4057-A99B-3DA9163EAC5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Some Complications Related to Health and the Delivery of Medical Services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Preventive care </a:t>
            </a:r>
            <a:r>
              <a:rPr lang="en-US" sz="2800" dirty="0" smtClean="0"/>
              <a:t>is critical for health and for reduction of costs in the long term, but the medical care system focuses on treating people only after they become sick</a:t>
            </a:r>
          </a:p>
          <a:p>
            <a:r>
              <a:rPr lang="en-US" sz="2800" dirty="0" smtClean="0"/>
              <a:t>Individuals seek a </a:t>
            </a:r>
            <a:r>
              <a:rPr lang="en-US" sz="2800" b="1" dirty="0" smtClean="0"/>
              <a:t>personal relationship </a:t>
            </a:r>
            <a:r>
              <a:rPr lang="en-US" sz="2800" dirty="0" smtClean="0"/>
              <a:t>with their primary care provider, but physician incentives discourage long consultations </a:t>
            </a:r>
          </a:p>
          <a:p>
            <a:r>
              <a:rPr lang="en-US" sz="2800" b="1" dirty="0" smtClean="0"/>
              <a:t>Technological innovation </a:t>
            </a:r>
            <a:r>
              <a:rPr lang="en-US" sz="2800" dirty="0" smtClean="0"/>
              <a:t>drives higher costs</a:t>
            </a:r>
          </a:p>
          <a:p>
            <a:r>
              <a:rPr lang="en-US" sz="2800" b="1" dirty="0" smtClean="0"/>
              <a:t>Third-party payers and bundled reimbursement policies </a:t>
            </a:r>
            <a:r>
              <a:rPr lang="en-US" sz="2800" dirty="0" smtClean="0"/>
              <a:t>separate cost considerations from patient and physician decisions, so having better information is critical for reform</a:t>
            </a:r>
          </a:p>
          <a:p>
            <a:r>
              <a:rPr lang="en-US" sz="2800" dirty="0" smtClean="0"/>
              <a:t>There is </a:t>
            </a:r>
            <a:r>
              <a:rPr lang="en-US" sz="2800" b="1" dirty="0" smtClean="0"/>
              <a:t>no obvious institutional home for regulation</a:t>
            </a:r>
            <a:r>
              <a:rPr lang="en-US" sz="2800" dirty="0" smtClean="0"/>
              <a:t> of medical services at the local/regional level</a:t>
            </a:r>
            <a:endParaRPr lang="en-US" sz="2800" b="1" dirty="0" smtClean="0"/>
          </a:p>
          <a:p>
            <a:r>
              <a:rPr lang="en-US" sz="2800" b="1" dirty="0" smtClean="0"/>
              <a:t>Compassion</a:t>
            </a:r>
            <a:r>
              <a:rPr lang="en-US" sz="2800" dirty="0" smtClean="0"/>
              <a:t> as a potential resource to support improved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Conditions for Collaborative Stewardship of a Health  Commons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534400" cy="914400"/>
          </a:xfrm>
          <a:ln w="3175">
            <a:solidFill>
              <a:schemeClr val="tx1"/>
            </a:solidFill>
          </a:ln>
        </p:spPr>
        <p:txBody>
          <a:bodyPr numCol="2">
            <a:noAutofit/>
          </a:bodyPr>
          <a:lstStyle/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Local autonomy is recognized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Group membership flexible and expandable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Sufficient physical, human, and social capital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Regular forums and multiple channels for communication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Sense of community &amp; shared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819400"/>
            <a:ext cx="8534400" cy="2057400"/>
          </a:xfrm>
          <a:ln w="3175">
            <a:solidFill>
              <a:schemeClr val="tx1"/>
            </a:solidFill>
          </a:ln>
        </p:spPr>
        <p:txBody>
          <a:bodyPr numCol="2">
            <a:noAutofit/>
          </a:bodyPr>
          <a:lstStyle/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Leadership emerges from local group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Stewardship team builds norms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Open discussion in a secure environment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Routine monitoring of actions and outcomes</a:t>
            </a:r>
          </a:p>
          <a:p>
            <a:pPr marL="182880" indent="-182880">
              <a:buFont typeface="+mj-lt"/>
              <a:buAutoNum type="arabicPeriod" startAt="5"/>
            </a:pPr>
            <a:r>
              <a:rPr lang="en-US" sz="1700" dirty="0" smtClean="0"/>
              <a:t>Share information widely</a:t>
            </a:r>
          </a:p>
          <a:p>
            <a:pPr marL="182880" indent="-182880">
              <a:buFont typeface="+mj-lt"/>
              <a:buAutoNum type="arabicPeriod" startAt="5"/>
            </a:pPr>
            <a:r>
              <a:rPr lang="en-US" sz="1700" dirty="0" smtClean="0"/>
              <a:t>Graduated sanctions allow rule violators to regain trust of others</a:t>
            </a:r>
          </a:p>
          <a:p>
            <a:pPr marL="182880" indent="-182880">
              <a:buFont typeface="+mj-lt"/>
              <a:buAutoNum type="arabicPeriod" startAt="5"/>
            </a:pPr>
            <a:r>
              <a:rPr lang="en-US" sz="1700" dirty="0" smtClean="0"/>
              <a:t>Members of stewardship group maintain commitment of home organizations</a:t>
            </a:r>
          </a:p>
          <a:p>
            <a:pPr marL="182880" indent="-182880">
              <a:buFont typeface="+mj-lt"/>
              <a:buAutoNum type="arabicPeriod" startAt="5"/>
            </a:pPr>
            <a:r>
              <a:rPr lang="en-US" sz="1700" dirty="0" smtClean="0"/>
              <a:t>Leverage core competencies of all partners</a:t>
            </a:r>
          </a:p>
          <a:p>
            <a:pPr marL="182880" indent="-182880">
              <a:buFont typeface="+mj-lt"/>
              <a:buAutoNum type="arabicPeriod" startAt="5"/>
            </a:pPr>
            <a:r>
              <a:rPr lang="en-US" sz="1700" dirty="0" smtClean="0"/>
              <a:t>Respect vital interests of all stakeholder groups and organizations</a:t>
            </a:r>
          </a:p>
          <a:p>
            <a:pPr marL="182880" indent="-182880">
              <a:buFont typeface="+mj-lt"/>
              <a:buAutoNum type="arabicPeriod" startAt="5"/>
            </a:pPr>
            <a:r>
              <a:rPr lang="en-US" sz="1700" dirty="0" smtClean="0"/>
              <a:t>Maintain focus on core mission &amp; avoid chasing after new programs</a:t>
            </a:r>
            <a:endParaRPr lang="en-US" sz="17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5562600"/>
            <a:ext cx="8513064" cy="8771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Record of success in realizing specific and practical goals.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Trust is developed and reinforced.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Rules fit local conditions. 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Rules seen as fair and reasonable.</a:t>
            </a:r>
          </a:p>
          <a:p>
            <a:pPr marL="182880" indent="-182880">
              <a:buFont typeface="+mj-lt"/>
              <a:buAutoNum type="arabicPeriod"/>
            </a:pPr>
            <a:r>
              <a:rPr lang="en-US" sz="1700" dirty="0" smtClean="0"/>
              <a:t>Continuous learning and innovation.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1336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small" dirty="0" smtClean="0"/>
              <a:t>Support</a:t>
            </a:r>
          </a:p>
          <a:p>
            <a:pPr algn="ctr"/>
            <a:r>
              <a:rPr lang="en-US" sz="2000" b="1" cap="small" dirty="0" smtClean="0"/>
              <a:t>Processes of Interaction</a:t>
            </a:r>
            <a:endParaRPr lang="en-US" sz="2000" b="1" cap="small" dirty="0"/>
          </a:p>
        </p:txBody>
      </p:sp>
      <p:sp>
        <p:nvSpPr>
          <p:cNvPr id="9" name="Down Arrow 8"/>
          <p:cNvSpPr/>
          <p:nvPr/>
        </p:nvSpPr>
        <p:spPr>
          <a:xfrm>
            <a:off x="2895600" y="4953000"/>
            <a:ext cx="332232" cy="609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019800" y="4953000"/>
            <a:ext cx="332232" cy="609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Down Arrow 10"/>
          <p:cNvSpPr/>
          <p:nvPr/>
        </p:nvSpPr>
        <p:spPr>
          <a:xfrm>
            <a:off x="2819400" y="2209800"/>
            <a:ext cx="332232" cy="57733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943600" y="2209800"/>
            <a:ext cx="332232" cy="57733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3800" y="4876800"/>
            <a:ext cx="1575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small" dirty="0" smtClean="0"/>
              <a:t>Enable</a:t>
            </a:r>
          </a:p>
          <a:p>
            <a:pPr algn="ctr"/>
            <a:r>
              <a:rPr lang="en-US" sz="2000" b="1" cap="small" dirty="0" smtClean="0"/>
              <a:t>Results</a:t>
            </a:r>
            <a:endParaRPr lang="en-US" sz="2000" b="1" cap="small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8382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small" dirty="0" smtClean="0"/>
              <a:t>Background Conditions (Structure)</a:t>
            </a:r>
            <a:endParaRPr lang="en-US" sz="2000" b="1" cap="smal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90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4873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 Regional Approach to Health Reform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181600"/>
          </a:xfrm>
        </p:spPr>
        <p:txBody>
          <a:bodyPr>
            <a:noAutofit/>
          </a:bodyPr>
          <a:lstStyle/>
          <a:p>
            <a:r>
              <a:rPr lang="en-US" sz="2200" b="1" u="sng" dirty="0" smtClean="0"/>
              <a:t>Health and medical care are intrinsically local or regional.</a:t>
            </a:r>
            <a:r>
              <a:rPr lang="en-US" sz="2200" b="1" dirty="0" smtClean="0"/>
              <a:t> </a:t>
            </a:r>
            <a:endParaRPr lang="en-US" sz="2200" b="1" u="sng" dirty="0" smtClean="0"/>
          </a:p>
          <a:p>
            <a:r>
              <a:rPr lang="en-US" sz="2200" dirty="0" smtClean="0"/>
              <a:t>Researchers have documented a </a:t>
            </a:r>
            <a:r>
              <a:rPr lang="en-US" sz="2200" b="1" u="sng" dirty="0" smtClean="0"/>
              <a:t>wide range of regional variation</a:t>
            </a:r>
            <a:r>
              <a:rPr lang="en-US" sz="2200" dirty="0" smtClean="0"/>
              <a:t> in many measures of healthcare input measures (especially costs) and the overall quality of medical services within the U.S. </a:t>
            </a:r>
          </a:p>
          <a:p>
            <a:pPr lvl="1"/>
            <a:r>
              <a:rPr lang="en-US" sz="2000" dirty="0" smtClean="0"/>
              <a:t>When we began examining health policy, we were introduced to officials from two of the communities which were recognized as having managed to achieve unusually </a:t>
            </a:r>
            <a:r>
              <a:rPr lang="en-US" sz="2000" u="sng" dirty="0" smtClean="0"/>
              <a:t>high levels of quality in medical services at below average costs</a:t>
            </a:r>
            <a:r>
              <a:rPr lang="en-US" sz="2000" dirty="0" smtClean="0"/>
              <a:t>: </a:t>
            </a:r>
            <a:r>
              <a:rPr lang="en-US" sz="2000" b="1" dirty="0" smtClean="0"/>
              <a:t>Grand Junction, Colorado </a:t>
            </a:r>
            <a:r>
              <a:rPr lang="en-US" sz="2000" dirty="0" smtClean="0"/>
              <a:t>and</a:t>
            </a:r>
            <a:r>
              <a:rPr lang="en-US" sz="2000" b="1" dirty="0" smtClean="0"/>
              <a:t> Cedar Rapids, Iowa. </a:t>
            </a:r>
          </a:p>
          <a:p>
            <a:pPr lvl="1"/>
            <a:r>
              <a:rPr lang="en-US" sz="2000" dirty="0" smtClean="0"/>
              <a:t>The general presumption was that </a:t>
            </a:r>
            <a:r>
              <a:rPr lang="en-US" sz="2000" b="1" i="1" dirty="0" smtClean="0"/>
              <a:t>they did something</a:t>
            </a:r>
            <a:r>
              <a:rPr lang="en-US" sz="2000" dirty="0" smtClean="0"/>
              <a:t> that contributed to these positive outcomes, specifically that they had developed </a:t>
            </a:r>
            <a:r>
              <a:rPr lang="en-US" sz="2000" b="1" i="1" u="sng" dirty="0" smtClean="0"/>
              <a:t>informal mechanisms</a:t>
            </a:r>
            <a:r>
              <a:rPr lang="en-US" sz="2000" b="1" u="sng" dirty="0" smtClean="0"/>
              <a:t> </a:t>
            </a:r>
            <a:r>
              <a:rPr lang="en-US" sz="2000" b="1" i="1" u="sng" dirty="0" smtClean="0"/>
              <a:t>of collaborative stewardship at the community level</a:t>
            </a:r>
            <a:r>
              <a:rPr lang="en-US" sz="2000" dirty="0" smtClean="0"/>
              <a:t>. </a:t>
            </a:r>
          </a:p>
          <a:p>
            <a:r>
              <a:rPr lang="en-US" sz="2200" dirty="0" smtClean="0"/>
              <a:t>We proposed a research project to learn more about the process of this regional-level stewardship.</a:t>
            </a:r>
          </a:p>
          <a:p>
            <a:pPr lvl="1"/>
            <a:r>
              <a:rPr lang="en-US" sz="2000" dirty="0" smtClean="0"/>
              <a:t>At the same time, we began investigating </a:t>
            </a:r>
            <a:r>
              <a:rPr lang="en-US" sz="2000" b="1" dirty="0" smtClean="0"/>
              <a:t>Bloomington, Indiana</a:t>
            </a:r>
            <a:r>
              <a:rPr lang="en-US" sz="2000" dirty="0" smtClean="0"/>
              <a:t>, since we had an opportunity to dig even more deeply, here in our local region.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00D6-50B7-472F-9F82-06C29A0151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600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Case Studies: Preliminary Findings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BE79-CF76-4057-A99B-3DA9163EAC5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Institutional Diversity in Study Sites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6388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GJ (Grand Junction, Colorado): </a:t>
            </a:r>
          </a:p>
          <a:p>
            <a:pPr lvl="1"/>
            <a:r>
              <a:rPr lang="en-US" sz="2000" dirty="0" smtClean="0"/>
              <a:t>National reputation for excellence in high quality, low cost care</a:t>
            </a:r>
          </a:p>
          <a:p>
            <a:pPr lvl="1"/>
            <a:r>
              <a:rPr lang="en-US" sz="2000" dirty="0" smtClean="0"/>
              <a:t>County and regional leadership board in place for decades, </a:t>
            </a:r>
          </a:p>
          <a:p>
            <a:pPr lvl="1"/>
            <a:r>
              <a:rPr lang="en-US" sz="2000" dirty="0" smtClean="0"/>
              <a:t>Coordination led by locally-based insurance/HMO plan (Rocky), but some recent defections because of cost increases,</a:t>
            </a:r>
          </a:p>
          <a:p>
            <a:r>
              <a:rPr lang="en-US" sz="2400" b="1" dirty="0" smtClean="0"/>
              <a:t>CR (Cedar Rapids, Iowa): </a:t>
            </a:r>
          </a:p>
          <a:p>
            <a:pPr lvl="1"/>
            <a:r>
              <a:rPr lang="en-US" sz="2000" dirty="0" smtClean="0"/>
              <a:t>“Gang of Six” led by key hospital administrators and private employers</a:t>
            </a:r>
          </a:p>
          <a:p>
            <a:pPr lvl="1"/>
            <a:r>
              <a:rPr lang="en-US" sz="2000" dirty="0" smtClean="0"/>
              <a:t>Community collaboration inspired by major flood a few years ago, </a:t>
            </a:r>
          </a:p>
          <a:p>
            <a:pPr lvl="1"/>
            <a:r>
              <a:rPr lang="en-US" sz="2000" dirty="0" smtClean="0"/>
              <a:t>Recent misunderstandings concerning new cancer clinics, </a:t>
            </a:r>
          </a:p>
          <a:p>
            <a:pPr lvl="1"/>
            <a:r>
              <a:rPr lang="en-US" sz="2000" dirty="0" smtClean="0"/>
              <a:t>Concern about influence of university hospital in neighboring county</a:t>
            </a:r>
          </a:p>
          <a:p>
            <a:r>
              <a:rPr lang="en-US" sz="2400" b="1" dirty="0" smtClean="0"/>
              <a:t>BL (Bloomington, IN):</a:t>
            </a:r>
          </a:p>
          <a:p>
            <a:pPr lvl="1"/>
            <a:r>
              <a:rPr lang="en-US" sz="2000" dirty="0" smtClean="0"/>
              <a:t>Extensive community cooperation, including voluntary clinic (VIM)</a:t>
            </a:r>
          </a:p>
          <a:p>
            <a:pPr lvl="1"/>
            <a:r>
              <a:rPr lang="en-US" sz="2000" dirty="0" smtClean="0"/>
              <a:t>Leadership in health information exchange, </a:t>
            </a:r>
          </a:p>
          <a:p>
            <a:pPr lvl="1"/>
            <a:r>
              <a:rPr lang="en-US" sz="2000" dirty="0" smtClean="0"/>
              <a:t>Healthcare market dominated by single hospital (with home office in state capital), major physicians alliance, and dominant employer (in Bloomington)</a:t>
            </a:r>
          </a:p>
          <a:p>
            <a:pPr lvl="1"/>
            <a:r>
              <a:rPr lang="en-US" sz="2000" dirty="0" smtClean="0"/>
              <a:t>State-level competition among consolidated hospital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AFF7-BE30-4A58-95BE-11CC885ED16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Initial Application of </a:t>
            </a:r>
            <a:r>
              <a:rPr lang="en-US" sz="2400" b="1" u="sng" dirty="0" smtClean="0"/>
              <a:t>Resource Design Principles</a:t>
            </a:r>
            <a:r>
              <a:rPr lang="en-US" sz="2400" dirty="0" smtClean="0"/>
              <a:t> (Oct. 2010)</a:t>
            </a:r>
            <a:endParaRPr lang="en-US" sz="2400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609600"/>
          <a:ext cx="8610600" cy="578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63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Commons: Design Principles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Grand Junction Health Care System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 Clear</a:t>
                      </a:r>
                      <a:r>
                        <a:rPr lang="en-US" sz="1800" b="1" baseline="0" dirty="0" smtClean="0"/>
                        <a:t> boundaries </a:t>
                      </a:r>
                      <a:r>
                        <a:rPr lang="en-US" sz="1800" baseline="0" dirty="0" smtClean="0"/>
                        <a:t>(resource and users)</a:t>
                      </a:r>
                      <a:endParaRPr lang="en-US" sz="18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1" dirty="0" smtClean="0"/>
                        <a:t>Physical</a:t>
                      </a:r>
                      <a:r>
                        <a:rPr lang="en-US" sz="1800" b="1" baseline="0" dirty="0" smtClean="0"/>
                        <a:t> barriers </a:t>
                      </a:r>
                      <a:r>
                        <a:rPr lang="en-US" sz="1800" baseline="0" dirty="0" smtClean="0"/>
                        <a:t>help create sense of shared community</a:t>
                      </a:r>
                      <a:endParaRPr lang="en-US" sz="1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Routine collaboration of health care professionals</a:t>
                      </a:r>
                      <a:endParaRPr lang="en-US" sz="18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2. Local </a:t>
                      </a:r>
                      <a:r>
                        <a:rPr lang="en-US" sz="1800" b="1" baseline="0" dirty="0" smtClean="0"/>
                        <a:t>autonomy</a:t>
                      </a:r>
                      <a:r>
                        <a:rPr lang="en-US" sz="1800" baseline="0" dirty="0" smtClean="0"/>
                        <a:t> recognized</a:t>
                      </a:r>
                      <a:endParaRPr lang="en-US" sz="18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FTC consent decree in </a:t>
                      </a:r>
                      <a:r>
                        <a:rPr lang="en-US" sz="1800" baseline="0" dirty="0" smtClean="0"/>
                        <a:t>1998 (</a:t>
                      </a:r>
                      <a:r>
                        <a:rPr lang="en-US" sz="1800" b="1" baseline="0" dirty="0" smtClean="0"/>
                        <a:t>anti-trust exemption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 </a:t>
                      </a:r>
                      <a:r>
                        <a:rPr lang="en-US" sz="1800" b="1" dirty="0" smtClean="0"/>
                        <a:t>Participation</a:t>
                      </a:r>
                      <a:r>
                        <a:rPr lang="en-US" sz="1800" dirty="0" smtClean="0"/>
                        <a:t> in collective choice</a:t>
                      </a:r>
                      <a:endParaRPr lang="en-US" sz="18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Leadership by primary care physicians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Risk-sharing in physician payment system (salaried)</a:t>
                      </a:r>
                      <a:endParaRPr lang="en-US" sz="18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 </a:t>
                      </a:r>
                      <a:r>
                        <a:rPr lang="en-US" sz="1800" b="1" dirty="0" smtClean="0"/>
                        <a:t>Monitoring</a:t>
                      </a:r>
                      <a:r>
                        <a:rPr lang="en-US" sz="1800" dirty="0" smtClean="0"/>
                        <a:t> by participants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Locally developed system</a:t>
                      </a:r>
                      <a:r>
                        <a:rPr lang="en-US" sz="1800" baseline="0" dirty="0" smtClean="0"/>
                        <a:t> for p</a:t>
                      </a:r>
                      <a:r>
                        <a:rPr lang="en-US" sz="1800" dirty="0" smtClean="0"/>
                        <a:t>atient health information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1" dirty="0" smtClean="0"/>
                        <a:t>Physician</a:t>
                      </a:r>
                      <a:r>
                        <a:rPr lang="en-US" sz="1800" b="1" baseline="0" dirty="0" smtClean="0"/>
                        <a:t> cost profiles </a:t>
                      </a:r>
                      <a:r>
                        <a:rPr lang="en-US" sz="1800" baseline="0" dirty="0" smtClean="0"/>
                        <a:t>available to consumers &amp; clinicians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Local clinician training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 Graduated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="1" baseline="0" dirty="0" smtClean="0"/>
                        <a:t>sanctions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Informal (esp.</a:t>
                      </a:r>
                      <a:r>
                        <a:rPr lang="en-US" sz="1800" baseline="0" dirty="0" smtClean="0"/>
                        <a:t> lack of patient referral)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 </a:t>
                      </a:r>
                      <a:r>
                        <a:rPr lang="en-US" sz="1800" b="1" dirty="0" smtClean="0"/>
                        <a:t>Dispute resolution </a:t>
                      </a:r>
                      <a:r>
                        <a:rPr lang="en-US" sz="1800" dirty="0" smtClean="0"/>
                        <a:t>mechanisms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Informal committee of</a:t>
                      </a:r>
                      <a:r>
                        <a:rPr lang="en-US" sz="1800" baseline="0" dirty="0" smtClean="0"/>
                        <a:t> local physicians and other healthcare professionals resolve disputes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 </a:t>
                      </a:r>
                      <a:r>
                        <a:rPr lang="en-US" sz="1800" b="1" dirty="0" smtClean="0"/>
                        <a:t>Nested enterprises</a:t>
                      </a:r>
                      <a:endParaRPr lang="en-US" sz="1800" b="1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To</a:t>
                      </a:r>
                      <a:r>
                        <a:rPr lang="en-US" sz="1800" baseline="0" dirty="0" smtClean="0"/>
                        <a:t> be evaluated by research</a:t>
                      </a:r>
                      <a:endParaRPr lang="en-US" sz="18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 </a:t>
                      </a:r>
                      <a:r>
                        <a:rPr lang="en-US" sz="1800" b="1" dirty="0" smtClean="0"/>
                        <a:t>Congruence</a:t>
                      </a:r>
                      <a:r>
                        <a:rPr lang="en-US" sz="1800" baseline="0" dirty="0" smtClean="0"/>
                        <a:t> with local conditions and fairness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1" dirty="0" smtClean="0"/>
                        <a:t>Equal </a:t>
                      </a:r>
                      <a:r>
                        <a:rPr lang="en-US" sz="1800" b="1" baseline="0" dirty="0" smtClean="0"/>
                        <a:t>payment </a:t>
                      </a:r>
                      <a:r>
                        <a:rPr lang="en-US" sz="1800" baseline="0" dirty="0" smtClean="0"/>
                        <a:t>for Medicare, Medicaid, insured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Attention paid to high-cost care, especially end-of-life care, and high-return care, like prenatal care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Reward primary care physicians for hospital visits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Limit number of facilities to efficiencies of scale 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3246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Rearrangement of slide from </a:t>
            </a:r>
            <a:r>
              <a:rPr lang="en-US" sz="1400" b="1" u="sng" dirty="0" smtClean="0"/>
              <a:t>Oct. 10, 2010</a:t>
            </a:r>
            <a:r>
              <a:rPr lang="en-US" sz="1400" b="1" dirty="0" smtClean="0"/>
              <a:t> </a:t>
            </a:r>
            <a:r>
              <a:rPr lang="en-US" sz="1400" dirty="0" smtClean="0"/>
              <a:t>presentation, Michael McGinnis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BE79-CF76-4057-A99B-3DA9163EAC5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Background Conditions/Structure</a:t>
            </a:r>
            <a:endParaRPr lang="en-US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Grand</a:t>
                      </a:r>
                      <a:r>
                        <a:rPr lang="en-US" sz="1800" baseline="0" dirty="0" smtClean="0">
                          <a:latin typeface="+mn-lt"/>
                        </a:rPr>
                        <a:t> Junction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Cedar Rapids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Bloomington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Local autonomy is recognized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Relatively</a:t>
                      </a:r>
                      <a:r>
                        <a:rPr lang="en-US" sz="1800" baseline="0" dirty="0" smtClean="0">
                          <a:latin typeface="+mn-lt"/>
                        </a:rPr>
                        <a:t> isolated; FTC consent decree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Problematic</a:t>
                      </a:r>
                      <a:r>
                        <a:rPr lang="en-US" sz="1800" baseline="0" dirty="0" smtClean="0">
                          <a:latin typeface="+mn-lt"/>
                        </a:rPr>
                        <a:t> role of CON requirements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10 county</a:t>
                      </a:r>
                      <a:r>
                        <a:rPr lang="en-US" sz="1800" baseline="0" dirty="0" smtClean="0">
                          <a:latin typeface="+mn-lt"/>
                        </a:rPr>
                        <a:t> region; Dominant hospital part of state-wide system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Group membership flexible and expandable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Long established leadership consortium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Gang of Six slowly expanding;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Cedar Rapids Healthcare Alliance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ACHIEVE team (CDC)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Sufficient physical, human, and social capital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Regular forums and channels of communication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Yes; Board Interlock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“Supermarket Syndrome”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yes, for public health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Sense of community, 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commitment to shared values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 (especially after 2008 flood)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Processes/Interactions (1)</a:t>
            </a:r>
            <a:endParaRPr lang="en-US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Grand</a:t>
                      </a:r>
                      <a:r>
                        <a:rPr lang="en-US" sz="1800" baseline="0" dirty="0" smtClean="0">
                          <a:latin typeface="+mn-lt"/>
                        </a:rPr>
                        <a:t> Junction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Cedar Rapids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Bloomington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Leadership emerges from local group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 (but “nifty 50” is aging)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Yes,</a:t>
                      </a:r>
                      <a:r>
                        <a:rPr lang="en-US" sz="1800" baseline="0" dirty="0" smtClean="0">
                          <a:latin typeface="+mn-lt"/>
                        </a:rPr>
                        <a:t> for community issues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Stewardship team develops and reinforces norms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At risk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In process of development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Open discussion in a secure environment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Pre-Cancer Clinic decision discussions incomplete</a:t>
                      </a:r>
                      <a:r>
                        <a:rPr lang="en-US" sz="1800" baseline="0" dirty="0" smtClean="0">
                          <a:latin typeface="+mn-lt"/>
                        </a:rPr>
                        <a:t>?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Routine monitoring of actions and outcomes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Share information widely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 (physician profiles)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Coordinator keeps</a:t>
                      </a:r>
                      <a:r>
                        <a:rPr lang="en-US" sz="1800" baseline="0" dirty="0" smtClean="0">
                          <a:latin typeface="+mn-lt"/>
                        </a:rPr>
                        <a:t> participants informed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Graduated sanctions allow rule violators to regain trust of others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Cadre</a:t>
                      </a:r>
                      <a:r>
                        <a:rPr lang="en-US" sz="1800" baseline="0" dirty="0" smtClean="0">
                          <a:latin typeface="+mn-lt"/>
                        </a:rPr>
                        <a:t> of “arm twisters” </a:t>
                      </a:r>
                      <a:r>
                        <a:rPr lang="en-US" sz="1800" dirty="0" smtClean="0">
                          <a:latin typeface="+mn-lt"/>
                        </a:rPr>
                        <a:t>(</a:t>
                      </a:r>
                      <a:r>
                        <a:rPr lang="en-US" sz="1800" baseline="0" dirty="0" smtClean="0">
                          <a:latin typeface="+mn-lt"/>
                        </a:rPr>
                        <a:t>violators tend to leave area)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Remains</a:t>
                      </a:r>
                      <a:r>
                        <a:rPr lang="en-US" sz="1800" baseline="0" dirty="0" smtClean="0">
                          <a:latin typeface="+mn-lt"/>
                        </a:rPr>
                        <a:t> to be seen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No clear examples</a:t>
                      </a:r>
                      <a:r>
                        <a:rPr lang="en-US" sz="1800" baseline="0" dirty="0" smtClean="0">
                          <a:latin typeface="+mn-lt"/>
                        </a:rPr>
                        <a:t> of rule violations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Processes/Interactions (2)</a:t>
            </a:r>
            <a:endParaRPr lang="en-US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Grand</a:t>
                      </a:r>
                      <a:r>
                        <a:rPr lang="en-US" sz="1800" baseline="0" dirty="0" smtClean="0">
                          <a:latin typeface="+mn-lt"/>
                        </a:rPr>
                        <a:t> Junction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Cedar Rapids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Bloomington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Members of stewardship group maintain commitment of home organizations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In process of development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Buy-in</a:t>
                      </a:r>
                      <a:r>
                        <a:rPr lang="en-US" sz="1800" baseline="0" dirty="0" smtClean="0">
                          <a:latin typeface="+mn-lt"/>
                        </a:rPr>
                        <a:t> for ACHIEVE tea m programs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Leverage core competencies of all partners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Clear Given Cancer Center Dispute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No: for-profit</a:t>
                      </a:r>
                      <a:r>
                        <a:rPr lang="en-US" sz="1800" baseline="0" dirty="0" smtClean="0">
                          <a:latin typeface="+mn-lt"/>
                        </a:rPr>
                        <a:t> hospital seems isolated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Respect vital interests of all stakeholder groups and organizations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Not clear given Cancer Clinic dispute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Repeated</a:t>
                      </a:r>
                      <a:r>
                        <a:rPr lang="en-US" sz="1800" baseline="0" dirty="0" smtClean="0">
                          <a:latin typeface="+mn-lt"/>
                        </a:rPr>
                        <a:t> disputes between physician association and health plan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Maintain focus on core mission &amp; avoid chasing after new programs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 (several initiatives to recruit and retain primary care physicians)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yes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Concerns with program</a:t>
                      </a:r>
                      <a:r>
                        <a:rPr lang="en-US" sz="1800" baseline="0" dirty="0" smtClean="0">
                          <a:latin typeface="+mn-lt"/>
                        </a:rPr>
                        <a:t> sustainability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Results</a:t>
            </a:r>
            <a:endParaRPr lang="en-US" sz="24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685800"/>
          <a:ext cx="8534400" cy="5916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286000"/>
                <a:gridCol w="2133600"/>
                <a:gridCol w="2133600"/>
              </a:tblGrid>
              <a:tr h="350879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Grand</a:t>
                      </a:r>
                      <a:r>
                        <a:rPr lang="en-US" sz="1600" baseline="0" dirty="0" smtClean="0">
                          <a:latin typeface="+mn-lt"/>
                        </a:rPr>
                        <a:t> Junction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Cedar Rapids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Bloomington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13842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Record of success in realizing specific and practical goals.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Long record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Successful Collaborations Since 1971, including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aseline="0" dirty="0" smtClean="0">
                          <a:latin typeface="+mn-lt"/>
                        </a:rPr>
                        <a:t>capital for community clinics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Success in</a:t>
                      </a:r>
                      <a:r>
                        <a:rPr lang="en-US" sz="1600" baseline="0" dirty="0" smtClean="0">
                          <a:latin typeface="+mn-lt"/>
                        </a:rPr>
                        <a:t> health promotion; less so in medical services (except VIM &amp; HIE)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865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Trust is developed and reinforced.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General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</a:rPr>
                        <a:t>“annealing” from boom-bust </a:t>
                      </a:r>
                      <a:r>
                        <a:rPr lang="en-US" sz="1600" baseline="0" dirty="0" smtClean="0">
                          <a:latin typeface="+mn-lt"/>
                        </a:rPr>
                        <a:t>economic cycles, but not w/r health care per 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Remains</a:t>
                      </a:r>
                      <a:r>
                        <a:rPr lang="en-US" sz="1600" baseline="0" dirty="0" smtClean="0">
                          <a:latin typeface="+mn-lt"/>
                        </a:rPr>
                        <a:t> to be seen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1124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Rules fit local conditions.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Equal payment for physicians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Is success sustainable?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Physicians express concern with fee for service, lack of</a:t>
                      </a:r>
                      <a:r>
                        <a:rPr lang="en-US" sz="1600" baseline="0" dirty="0" smtClean="0">
                          <a:latin typeface="+mn-lt"/>
                        </a:rPr>
                        <a:t> primary care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865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Rules seen as fair and reasonable.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Yes (but recent concern</a:t>
                      </a:r>
                      <a:r>
                        <a:rPr lang="en-US" sz="1600" baseline="0" dirty="0" smtClean="0">
                          <a:latin typeface="+mn-lt"/>
                        </a:rPr>
                        <a:t> with health plan costs)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In dispute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Concern</a:t>
                      </a:r>
                      <a:r>
                        <a:rPr lang="en-US" sz="1600" baseline="0" dirty="0" smtClean="0">
                          <a:latin typeface="+mn-lt"/>
                        </a:rPr>
                        <a:t> with poverty and access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1124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Continuous learning and innovation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Yes;</a:t>
                      </a:r>
                      <a:r>
                        <a:rPr lang="en-US" sz="1600" baseline="0" dirty="0" smtClean="0">
                          <a:latin typeface="+mn-lt"/>
                        </a:rPr>
                        <a:t> regular “lessons learned” sessions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 tools developed by providers, NGOs, county government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Next Steps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Consultations</a:t>
            </a:r>
            <a:r>
              <a:rPr lang="en-US" dirty="0" smtClean="0"/>
              <a:t> with Community Advisory Boards in late Nov. or early Dec. </a:t>
            </a:r>
          </a:p>
          <a:p>
            <a:r>
              <a:rPr lang="en-US" b="1" dirty="0" smtClean="0"/>
              <a:t>Focus groups </a:t>
            </a:r>
            <a:r>
              <a:rPr lang="en-US" dirty="0" smtClean="0"/>
              <a:t>in Bloomington, concept map techniques</a:t>
            </a:r>
          </a:p>
          <a:p>
            <a:r>
              <a:rPr lang="en-US" dirty="0" smtClean="0"/>
              <a:t>Bloomington </a:t>
            </a:r>
            <a:r>
              <a:rPr lang="en-US" b="1" dirty="0" smtClean="0"/>
              <a:t>public forum </a:t>
            </a:r>
            <a:r>
              <a:rPr lang="en-US" dirty="0" smtClean="0"/>
              <a:t>in spring</a:t>
            </a:r>
          </a:p>
          <a:p>
            <a:r>
              <a:rPr lang="en-US" dirty="0" smtClean="0"/>
              <a:t>Work with </a:t>
            </a:r>
            <a:r>
              <a:rPr lang="en-US" b="1" dirty="0" smtClean="0"/>
              <a:t>Sam Joseph </a:t>
            </a:r>
            <a:r>
              <a:rPr lang="en-US" dirty="0" smtClean="0"/>
              <a:t>on “soft systems analysis” to explore “mental maps” of participants (drawing on ownership in international development programs)</a:t>
            </a:r>
          </a:p>
          <a:p>
            <a:r>
              <a:rPr lang="en-US" dirty="0" smtClean="0"/>
              <a:t>Systematic evaluation of themes from interviews, using </a:t>
            </a:r>
            <a:r>
              <a:rPr lang="en-US" b="1" dirty="0" smtClean="0"/>
              <a:t>NVIVO </a:t>
            </a:r>
            <a:r>
              <a:rPr lang="en-US" dirty="0" smtClean="0"/>
              <a:t>and other Qualitative Analysis Software </a:t>
            </a:r>
            <a:endParaRPr lang="en-US" b="1" dirty="0" smtClean="0"/>
          </a:p>
          <a:p>
            <a:r>
              <a:rPr lang="en-US" dirty="0" smtClean="0"/>
              <a:t>Analyses of </a:t>
            </a:r>
            <a:r>
              <a:rPr lang="en-US" b="1" dirty="0" smtClean="0"/>
              <a:t>social network connections </a:t>
            </a:r>
            <a:r>
              <a:rPr lang="en-US" dirty="0" smtClean="0"/>
              <a:t>from interviews and other data sources (including archives) </a:t>
            </a:r>
          </a:p>
          <a:p>
            <a:r>
              <a:rPr lang="en-US" dirty="0" smtClean="0"/>
              <a:t>Develop and field test </a:t>
            </a:r>
            <a:r>
              <a:rPr lang="en-US" b="1" dirty="0" smtClean="0"/>
              <a:t>self-assessment tool </a:t>
            </a:r>
            <a:r>
              <a:rPr lang="en-US" dirty="0" smtClean="0"/>
              <a:t>with all three communities, for potential use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4111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Format for a Community Self-Assessment Tool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3657600" cy="5638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/>
              <a:t>[1] Ask representatives of </a:t>
            </a:r>
            <a:r>
              <a:rPr lang="en-US" sz="2200" b="1" dirty="0" smtClean="0">
                <a:hlinkClick r:id="rId2" action="ppaction://hlinksldjump"/>
              </a:rPr>
              <a:t>local stakeholder groups </a:t>
            </a:r>
            <a:r>
              <a:rPr lang="en-US" sz="2200" b="1" dirty="0" smtClean="0"/>
              <a:t>familiar with past or ongoing efforts of collaborative stewardship,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/>
              <a:t>[2] whether or not their interactions on each of these </a:t>
            </a:r>
            <a:r>
              <a:rPr lang="en-US" sz="2200" b="1" dirty="0" smtClean="0">
                <a:hlinkClick r:id="rId3" action="ppaction://hlinksldjump"/>
              </a:rPr>
              <a:t>topical areas</a:t>
            </a:r>
            <a:r>
              <a:rPr lang="en-US" sz="2200" b="1" dirty="0" smtClean="0"/>
              <a:t>: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Allocation of human capital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Healthcare facilities and physical capital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Financial issues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Public/community health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Information systems</a:t>
            </a:r>
          </a:p>
          <a:p>
            <a:pPr marL="274320" indent="-274320">
              <a:buFont typeface="+mj-lt"/>
              <a:buAutoNum type="arabicPeriod"/>
            </a:pPr>
            <a:r>
              <a:rPr lang="en-US" sz="2000" dirty="0" smtClean="0"/>
              <a:t>Other issues (employment, equity, legal culture)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86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smtClean="0"/>
              <a:t>[3] show evidence of the presence of these </a:t>
            </a:r>
            <a:r>
              <a:rPr lang="en-US" sz="2200" b="1" dirty="0" smtClean="0">
                <a:hlinkClick r:id="rId4" action="ppaction://hlinksldjump"/>
              </a:rPr>
              <a:t>facilitating conditions</a:t>
            </a:r>
            <a:r>
              <a:rPr lang="en-US" sz="2200" b="1" dirty="0" smtClean="0"/>
              <a:t>:</a:t>
            </a:r>
          </a:p>
          <a:p>
            <a:r>
              <a:rPr lang="en-US" sz="2200" dirty="0" smtClean="0"/>
              <a:t>Background Conditions/ Structure </a:t>
            </a:r>
          </a:p>
          <a:p>
            <a:r>
              <a:rPr lang="en-US" sz="2200" dirty="0" smtClean="0"/>
              <a:t>Processes of Interactions</a:t>
            </a:r>
          </a:p>
          <a:p>
            <a:r>
              <a:rPr lang="en-US" sz="2200" dirty="0" smtClean="0"/>
              <a:t>Results 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400" b="1" dirty="0" smtClean="0"/>
              <a:t>[4] </a:t>
            </a:r>
            <a:r>
              <a:rPr lang="en-US" sz="2400" dirty="0" smtClean="0"/>
              <a:t>and use their answers to help them </a:t>
            </a:r>
            <a:r>
              <a:rPr lang="en-US" sz="2400" b="1" dirty="0" smtClean="0"/>
              <a:t>identify gaps in their capacity for collaborative stewardship </a:t>
            </a:r>
            <a:r>
              <a:rPr lang="en-US" sz="2400" dirty="0" smtClean="0"/>
              <a:t>of their local/regional health commons.</a:t>
            </a:r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429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 </a:t>
            </a:r>
          </a:p>
          <a:p>
            <a:pPr algn="ctr">
              <a:buNone/>
            </a:pPr>
            <a:r>
              <a:rPr lang="en-US" dirty="0" smtClean="0"/>
              <a:t>This research project on </a:t>
            </a:r>
          </a:p>
          <a:p>
            <a:pPr algn="ctr">
              <a:buNone/>
            </a:pPr>
            <a:r>
              <a:rPr lang="en-US" b="1" dirty="0" smtClean="0"/>
              <a:t>Managing the Health Commons</a:t>
            </a:r>
          </a:p>
          <a:p>
            <a:pPr algn="ctr">
              <a:buNone/>
            </a:pPr>
            <a:r>
              <a:rPr lang="en-US" dirty="0" smtClean="0"/>
              <a:t>is part of </a:t>
            </a:r>
          </a:p>
          <a:p>
            <a:pPr algn="ctr">
              <a:buNone/>
            </a:pPr>
            <a:r>
              <a:rPr lang="en-US" b="1" dirty="0" err="1" smtClean="0"/>
              <a:t>ReThink</a:t>
            </a:r>
            <a:r>
              <a:rPr lang="en-US" b="1" dirty="0" smtClean="0"/>
              <a:t> Health</a:t>
            </a:r>
            <a:r>
              <a:rPr lang="en-US" dirty="0" smtClean="0"/>
              <a:t> (</a:t>
            </a:r>
            <a:r>
              <a:rPr lang="en-US" u="sng" dirty="0" smtClean="0">
                <a:hlinkClick r:id="rId2"/>
              </a:rPr>
              <a:t>http://www.rethinkhealth.org/</a:t>
            </a:r>
            <a:r>
              <a:rPr lang="en-US" dirty="0" smtClean="0"/>
              <a:t>), </a:t>
            </a:r>
          </a:p>
          <a:p>
            <a:pPr algn="ctr">
              <a:buNone/>
            </a:pPr>
            <a:r>
              <a:rPr lang="en-US" dirty="0" smtClean="0"/>
              <a:t>a collaborative research and action initiative funded by </a:t>
            </a:r>
          </a:p>
          <a:p>
            <a:pPr algn="ctr">
              <a:buNone/>
            </a:pPr>
            <a:r>
              <a:rPr lang="en-US" b="1" dirty="0" smtClean="0"/>
              <a:t>The Fannie E. </a:t>
            </a:r>
            <a:r>
              <a:rPr lang="en-US" b="1" dirty="0" err="1" smtClean="0"/>
              <a:t>Rippel</a:t>
            </a:r>
            <a:r>
              <a:rPr lang="en-US" b="1" dirty="0" smtClean="0"/>
              <a:t> Foundation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u="sng" dirty="0" smtClean="0">
                <a:hlinkClick r:id="rId3"/>
              </a:rPr>
              <a:t>http://www.rippelfoundation.org/</a:t>
            </a:r>
            <a:r>
              <a:rPr lang="en-US" dirty="0" smtClean="0"/>
              <a:t>).</a:t>
            </a:r>
          </a:p>
          <a:p>
            <a:pPr algn="ctr"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876800"/>
            <a:ext cx="5038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5334000"/>
            <a:ext cx="3952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5638800"/>
            <a:ext cx="2466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59436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304801"/>
            <a:ext cx="2743200" cy="113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6397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Capacity for Collective Action is the Focus of this Analysis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562600"/>
          </a:xfrm>
        </p:spPr>
        <p:txBody>
          <a:bodyPr>
            <a:normAutofit/>
          </a:bodyPr>
          <a:lstStyle/>
          <a:p>
            <a:pPr lvl="0"/>
            <a:r>
              <a:rPr lang="en-US" sz="2200" dirty="0" smtClean="0">
                <a:solidFill>
                  <a:prstClr val="black"/>
                </a:solidFill>
              </a:rPr>
              <a:t>For this </a:t>
            </a:r>
            <a:r>
              <a:rPr lang="en-US" sz="2200" b="1" dirty="0" smtClean="0">
                <a:solidFill>
                  <a:prstClr val="black"/>
                </a:solidFill>
              </a:rPr>
              <a:t>exploratory study, </a:t>
            </a:r>
            <a:r>
              <a:rPr lang="en-US" sz="2200" dirty="0" smtClean="0">
                <a:solidFill>
                  <a:prstClr val="black"/>
                </a:solidFill>
              </a:rPr>
              <a:t>we presume that better coordination at the local or regional level tends to generate positive health &amp; healthcare outcomes.</a:t>
            </a:r>
          </a:p>
          <a:p>
            <a:pPr lvl="0"/>
            <a:r>
              <a:rPr lang="en-US" sz="2200" b="1" dirty="0" smtClean="0">
                <a:solidFill>
                  <a:prstClr val="black"/>
                </a:solidFill>
              </a:rPr>
              <a:t>We focus on understanding the factors that facilitate coordination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Since it is not based on a random sample of cases, this study by itself cannot substantiate conclusions about the </a:t>
            </a:r>
            <a:r>
              <a:rPr lang="en-US" sz="1900" b="1" dirty="0" smtClean="0">
                <a:solidFill>
                  <a:prstClr val="black"/>
                </a:solidFill>
              </a:rPr>
              <a:t>causal impact </a:t>
            </a:r>
            <a:r>
              <a:rPr lang="en-US" sz="1900" dirty="0" smtClean="0">
                <a:solidFill>
                  <a:prstClr val="black"/>
                </a:solidFill>
              </a:rPr>
              <a:t>of community collaboration on medical services or overall health outcomes. 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</a:rPr>
              <a:t>Because of our focus on collective action, </a:t>
            </a:r>
            <a:r>
              <a:rPr lang="en-US" sz="2200" b="1" dirty="0" smtClean="0">
                <a:solidFill>
                  <a:prstClr val="black"/>
                </a:solidFill>
              </a:rPr>
              <a:t>we do NOT draw explicit comparisons among specific measures of the quality of medical care </a:t>
            </a:r>
            <a:r>
              <a:rPr lang="en-US" sz="2200" dirty="0" smtClean="0">
                <a:solidFill>
                  <a:prstClr val="black"/>
                </a:solidFill>
              </a:rPr>
              <a:t>(such as readmission rates or declines in medical errors) </a:t>
            </a:r>
            <a:r>
              <a:rPr lang="en-US" sz="2200" b="1" dirty="0" smtClean="0">
                <a:solidFill>
                  <a:prstClr val="black"/>
                </a:solidFill>
              </a:rPr>
              <a:t>or in overall health outcomes </a:t>
            </a:r>
            <a:r>
              <a:rPr lang="en-US" sz="2200" dirty="0" smtClean="0">
                <a:solidFill>
                  <a:prstClr val="black"/>
                </a:solidFill>
              </a:rPr>
              <a:t>observed in these three communities. </a:t>
            </a:r>
          </a:p>
          <a:p>
            <a:pPr lvl="1"/>
            <a:r>
              <a:rPr lang="en-US" sz="1800" dirty="0" smtClean="0">
                <a:solidFill>
                  <a:prstClr val="black"/>
                </a:solidFill>
              </a:rPr>
              <a:t>Many professional consultants and other organizations work in these specialized areas; our niche lies in macro-level analysis of policy organizations. 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</a:rPr>
              <a:t>Our key analytical task is to identify the factors that affect </a:t>
            </a:r>
            <a:r>
              <a:rPr lang="en-US" sz="2200" b="1" u="sng" dirty="0" smtClean="0">
                <a:solidFill>
                  <a:prstClr val="black"/>
                </a:solidFill>
              </a:rPr>
              <a:t>capacity for collective action</a:t>
            </a:r>
            <a:r>
              <a:rPr lang="en-US" sz="2200" dirty="0" smtClean="0">
                <a:solidFill>
                  <a:prstClr val="black"/>
                </a:solidFill>
              </a:rPr>
              <a:t> regarding the local/regional regulation of medical services.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Collaboration With Study Communities and Future Projects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solidFill>
                  <a:prstClr val="black"/>
                </a:solidFill>
              </a:rPr>
              <a:t>In each community we work with a </a:t>
            </a:r>
            <a:r>
              <a:rPr lang="en-US" sz="2300" b="1" u="sng" dirty="0" smtClean="0">
                <a:solidFill>
                  <a:prstClr val="black"/>
                </a:solidFill>
              </a:rPr>
              <a:t>community advisory board</a:t>
            </a:r>
            <a:r>
              <a:rPr lang="en-US" sz="2300" dirty="0" smtClean="0">
                <a:solidFill>
                  <a:prstClr val="black"/>
                </a:solidFill>
              </a:rPr>
              <a:t> to identify interview subjects and to help us evaluate our findings. </a:t>
            </a:r>
          </a:p>
          <a:p>
            <a:pPr lvl="1"/>
            <a:r>
              <a:rPr lang="en-US" sz="1800" dirty="0" smtClean="0"/>
              <a:t>Our interview questions focus on eliciting their own positive and negative experiences with </a:t>
            </a:r>
            <a:r>
              <a:rPr lang="en-US" sz="1800" b="1" dirty="0" smtClean="0"/>
              <a:t>multi-stakeholder collaborations</a:t>
            </a:r>
            <a:r>
              <a:rPr lang="en-US" sz="1800" dirty="0" smtClean="0"/>
              <a:t>.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Our cases are NOT a random sample, but instead a </a:t>
            </a:r>
            <a:r>
              <a:rPr lang="en-US" sz="1900" b="1" u="sng" dirty="0" smtClean="0">
                <a:solidFill>
                  <a:prstClr val="black"/>
                </a:solidFill>
              </a:rPr>
              <a:t>convenience sample</a:t>
            </a:r>
            <a:r>
              <a:rPr lang="en-US" sz="1900" dirty="0" smtClean="0">
                <a:solidFill>
                  <a:prstClr val="black"/>
                </a:solidFill>
              </a:rPr>
              <a:t>, chosen because we had access to community leaders.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</a:rPr>
              <a:t>We hope to develop the foundation for </a:t>
            </a:r>
            <a:r>
              <a:rPr lang="en-US" sz="2200" b="1" dirty="0" smtClean="0">
                <a:solidFill>
                  <a:prstClr val="black"/>
                </a:solidFill>
              </a:rPr>
              <a:t>two follow-on projects</a:t>
            </a:r>
            <a:r>
              <a:rPr lang="en-US" sz="2200" dirty="0" smtClean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A </a:t>
            </a:r>
            <a:r>
              <a:rPr lang="en-US" sz="2000" b="1" dirty="0" smtClean="0">
                <a:solidFill>
                  <a:prstClr val="black"/>
                </a:solidFill>
              </a:rPr>
              <a:t>community self-assessment tool</a:t>
            </a:r>
            <a:r>
              <a:rPr lang="en-US" sz="2000" dirty="0" smtClean="0">
                <a:solidFill>
                  <a:prstClr val="black"/>
                </a:solidFill>
              </a:rPr>
              <a:t>, for use in conjunction with community leadership teams, to help them identify potential issues for further cooperation and the resources they need to develop or enhance to accomplish those tasks.</a:t>
            </a:r>
          </a:p>
          <a:p>
            <a:pPr lvl="1"/>
            <a:r>
              <a:rPr lang="en-US" sz="2000" dirty="0" smtClean="0"/>
              <a:t>Identification of variables to be included in a </a:t>
            </a:r>
            <a:r>
              <a:rPr lang="en-US" sz="2000" b="1" dirty="0" smtClean="0"/>
              <a:t>rigorous test </a:t>
            </a:r>
            <a:r>
              <a:rPr lang="en-US" sz="2000" dirty="0" smtClean="0"/>
              <a:t>of the effect of this capacity for collective action on the quality and costs of medical services in a randomized sample of communities in the United States. 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Clarification: We Study Coordination of the Medical Services Industry as a Whole, not just Public Health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Health is </a:t>
            </a:r>
            <a:r>
              <a:rPr lang="en-US" sz="2600" b="1" u="sng" dirty="0" smtClean="0"/>
              <a:t>not</a:t>
            </a:r>
            <a:r>
              <a:rPr lang="en-US" sz="2600" dirty="0" smtClean="0"/>
              <a:t> a product that can be purchased from suppliers, instead health emerges from </a:t>
            </a:r>
            <a:r>
              <a:rPr lang="en-US" sz="2600" b="1" u="sng" dirty="0" smtClean="0"/>
              <a:t>co-production</a:t>
            </a:r>
            <a:r>
              <a:rPr lang="en-US" sz="2600" dirty="0" smtClean="0"/>
              <a:t>, with individuals actively contributing to determining their own health.</a:t>
            </a:r>
          </a:p>
          <a:p>
            <a:pPr lvl="1"/>
            <a:r>
              <a:rPr lang="en-US" sz="2400" dirty="0" smtClean="0"/>
              <a:t>Ultimately, a person’s health is a product not just of the medical care he/she receives but primarily of his/her </a:t>
            </a:r>
            <a:r>
              <a:rPr lang="en-US" sz="2400" b="1" dirty="0" smtClean="0"/>
              <a:t>decisions between healthy and unhealthy behavior</a:t>
            </a:r>
            <a:r>
              <a:rPr lang="en-US" sz="2400" dirty="0" smtClean="0"/>
              <a:t>, within the constraints set by genetics, socio-economic status, and environmental factors.</a:t>
            </a:r>
          </a:p>
          <a:p>
            <a:pPr lvl="1"/>
            <a:r>
              <a:rPr lang="en-US" sz="2400" dirty="0" smtClean="0"/>
              <a:t>These decisions can be influenced by the </a:t>
            </a:r>
            <a:r>
              <a:rPr lang="en-US" sz="2400" b="1" dirty="0" smtClean="0"/>
              <a:t>built environment </a:t>
            </a:r>
            <a:r>
              <a:rPr lang="en-US" sz="2400" dirty="0" smtClean="0"/>
              <a:t>within which individuals choose, and public health officials routinely consider how social structures and biophysical conditions affect health.</a:t>
            </a:r>
          </a:p>
          <a:p>
            <a:pPr lvl="1"/>
            <a:r>
              <a:rPr lang="en-US" sz="2400" b="1" dirty="0" smtClean="0"/>
              <a:t>Public health officials </a:t>
            </a:r>
            <a:r>
              <a:rPr lang="en-US" sz="2400" dirty="0" smtClean="0"/>
              <a:t>already think in terms of understanding the system as a whole, and appreciate the need to act as responsible stewards of community resources.</a:t>
            </a:r>
          </a:p>
          <a:p>
            <a:r>
              <a:rPr lang="en-US" sz="2600" b="1" dirty="0" smtClean="0"/>
              <a:t>But in the U.S., public health officials have no authority over the delivery of medical services</a:t>
            </a:r>
            <a:r>
              <a:rPr lang="en-US" sz="2600" dirty="0" smtClean="0"/>
              <a:t>. That is where the costs of health care are determined, in decisions made by physicians, hospital administrators, insurance company officials, and employers.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Markets and Common Resources in the Healthcare Industry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Health care</a:t>
            </a:r>
            <a:r>
              <a:rPr lang="en-US" sz="1600" dirty="0" smtClean="0"/>
              <a:t> (or medical services) can be seen as a </a:t>
            </a:r>
            <a:r>
              <a:rPr lang="en-US" sz="1600" b="1" dirty="0" smtClean="0"/>
              <a:t>private good</a:t>
            </a:r>
            <a:r>
              <a:rPr lang="en-US" sz="1600" dirty="0" smtClean="0"/>
              <a:t>, involving service transactions between patients and </a:t>
            </a:r>
            <a:r>
              <a:rPr lang="en-US" sz="1600" b="1" dirty="0" smtClean="0"/>
              <a:t>healthcare professionals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But these are </a:t>
            </a:r>
            <a:r>
              <a:rPr lang="en-US" sz="1600" b="1" dirty="0" smtClean="0"/>
              <a:t>not merely private goods</a:t>
            </a:r>
            <a:r>
              <a:rPr lang="en-US" sz="1600" dirty="0" smtClean="0"/>
              <a:t>, given the need for consumers to be actively engaged in producing their own health outcomes (</a:t>
            </a:r>
            <a:r>
              <a:rPr lang="en-US" sz="1600" b="1" dirty="0" smtClean="0"/>
              <a:t>co-production</a:t>
            </a:r>
            <a:r>
              <a:rPr lang="en-US" sz="1600" dirty="0" smtClean="0"/>
              <a:t>).</a:t>
            </a:r>
          </a:p>
          <a:p>
            <a:pPr lvl="1"/>
            <a:r>
              <a:rPr lang="en-US" sz="1600" dirty="0" smtClean="0"/>
              <a:t>And </a:t>
            </a:r>
            <a:r>
              <a:rPr lang="en-US" sz="1600" b="1" dirty="0" smtClean="0"/>
              <a:t>healthcare markets </a:t>
            </a:r>
            <a:r>
              <a:rPr lang="en-US" sz="1600" dirty="0" smtClean="0"/>
              <a:t>are typically inefficient in providing the optimal mix of services, for a variety of reasons, such as  the difficulty of measuring quality, the technical complexity of evaluating alternative procedures, and a payment structure that make costs far from transparent to consumers and/or professional clinicians.  </a:t>
            </a:r>
          </a:p>
          <a:p>
            <a:pPr lvl="1"/>
            <a:r>
              <a:rPr lang="en-US" sz="1600" dirty="0" smtClean="0"/>
              <a:t>In sum</a:t>
            </a:r>
            <a:r>
              <a:rPr lang="en-US" sz="1600" b="1" dirty="0" smtClean="0"/>
              <a:t>, regulation </a:t>
            </a:r>
            <a:r>
              <a:rPr lang="en-US" sz="1600" dirty="0" smtClean="0"/>
              <a:t>is especially important for healthcare markets.</a:t>
            </a:r>
          </a:p>
          <a:p>
            <a:pPr lvl="0"/>
            <a:r>
              <a:rPr lang="en-US" sz="1600" dirty="0" smtClean="0"/>
              <a:t>Other aspects of health care (especially medical insurance) have properties known in economic theory to create problems related to </a:t>
            </a:r>
            <a:r>
              <a:rPr lang="en-US" sz="1600" b="1" dirty="0" smtClean="0"/>
              <a:t>overuse of services  </a:t>
            </a:r>
            <a:r>
              <a:rPr lang="en-US" sz="1600" dirty="0" smtClean="0"/>
              <a:t>or</a:t>
            </a:r>
            <a:r>
              <a:rPr lang="en-US" sz="1600" b="1" dirty="0" smtClean="0"/>
              <a:t> </a:t>
            </a:r>
            <a:r>
              <a:rPr lang="en-US" sz="1600" dirty="0" smtClean="0"/>
              <a:t>suffer from </a:t>
            </a:r>
            <a:r>
              <a:rPr lang="en-US" sz="1600" b="1" dirty="0" smtClean="0"/>
              <a:t>adverse selection problems in the client pool</a:t>
            </a:r>
            <a:r>
              <a:rPr lang="en-US" sz="1600" dirty="0" smtClean="0"/>
              <a:t> – both leading to an upward spiraling of insurance costs.</a:t>
            </a:r>
          </a:p>
          <a:p>
            <a:pPr lvl="0"/>
            <a:r>
              <a:rPr lang="en-US" sz="1600" dirty="0" smtClean="0"/>
              <a:t>Still other aspects are similar to </a:t>
            </a:r>
            <a:r>
              <a:rPr lang="en-US" sz="1600" b="1" dirty="0" smtClean="0"/>
              <a:t>common-pool resources</a:t>
            </a:r>
            <a:r>
              <a:rPr lang="en-US" sz="1600" dirty="0" smtClean="0"/>
              <a:t>, in which individuals extract resources without full payment, like ER services for a significant subset of the population.</a:t>
            </a:r>
          </a:p>
          <a:p>
            <a:pPr lvl="0"/>
            <a:r>
              <a:rPr lang="en-US" sz="1600" b="1" dirty="0" smtClean="0"/>
              <a:t>Public health officials </a:t>
            </a:r>
            <a:r>
              <a:rPr lang="en-US" sz="1600" dirty="0" smtClean="0"/>
              <a:t>routinely promote </a:t>
            </a:r>
            <a:r>
              <a:rPr lang="en-US" sz="1600" b="1" dirty="0" smtClean="0"/>
              <a:t>population health, </a:t>
            </a:r>
            <a:r>
              <a:rPr lang="en-US" sz="1600" dirty="0" smtClean="0"/>
              <a:t>which is</a:t>
            </a:r>
            <a:r>
              <a:rPr lang="en-US" sz="1600" b="1" dirty="0" smtClean="0"/>
              <a:t> </a:t>
            </a:r>
            <a:r>
              <a:rPr lang="en-US" sz="1600" dirty="0" smtClean="0"/>
              <a:t>widely recognized as a </a:t>
            </a:r>
            <a:r>
              <a:rPr lang="en-US" sz="1600" b="1" dirty="0" smtClean="0"/>
              <a:t>public good (a good with positive externalities ), </a:t>
            </a:r>
            <a:r>
              <a:rPr lang="en-US" sz="1600" dirty="0" smtClean="0"/>
              <a:t>where individuals may under-invest in health maintenance from the perspective of society.</a:t>
            </a:r>
          </a:p>
          <a:p>
            <a:pPr>
              <a:buNone/>
            </a:pPr>
            <a:r>
              <a:rPr lang="en-US" sz="1600" b="1" dirty="0" smtClean="0"/>
              <a:t>We argue that the overall system of health and the delivery of healthcare (medical) services is best understood as </a:t>
            </a:r>
            <a:r>
              <a:rPr lang="en-US" sz="1600" b="1" u="sng" dirty="0" smtClean="0"/>
              <a:t>a commons that encompasses multiple types of resources</a:t>
            </a:r>
            <a:r>
              <a:rPr lang="en-US" sz="1600" b="1" dirty="0" smtClean="0"/>
              <a:t> and many types of goods and services. </a:t>
            </a:r>
            <a:r>
              <a:rPr lang="en-US" sz="1600" dirty="0" smtClean="0"/>
              <a:t>Such a commons definitely requires some form of </a:t>
            </a:r>
            <a:r>
              <a:rPr lang="en-US" sz="1600" b="1" dirty="0" smtClean="0"/>
              <a:t>stewardship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Collaborative stewardship is effectively a form of </a:t>
            </a:r>
            <a:r>
              <a:rPr lang="en-US" sz="1600" b="1" dirty="0" smtClean="0"/>
              <a:t>self-regulation of a commons.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D0CCD-C96F-4D37-B7A4-D2549A5CE4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What is a Commons?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562600"/>
          </a:xfrm>
        </p:spPr>
        <p:txBody>
          <a:bodyPr>
            <a:normAutofit lnSpcReduction="10000"/>
          </a:bodyPr>
          <a:lstStyle/>
          <a:p>
            <a:pPr marL="640080" lvl="1" indent="-457200">
              <a:buFont typeface="+mj-lt"/>
              <a:buAutoNum type="arabicPeriod"/>
            </a:pPr>
            <a:r>
              <a:rPr lang="en-US" sz="2400" dirty="0" smtClean="0"/>
              <a:t>A resource or system of resources to which members of a group share </a:t>
            </a:r>
            <a:r>
              <a:rPr lang="en-US" sz="2400" b="1" dirty="0" smtClean="0"/>
              <a:t>access</a:t>
            </a:r>
            <a:r>
              <a:rPr lang="en-US" sz="2400" dirty="0" smtClean="0"/>
              <a:t>, and which they either (a) consume jointly or (b) use as a common pool from which they extract units for private consumption; </a:t>
            </a:r>
          </a:p>
          <a:p>
            <a:pPr marL="640080" lvl="1" indent="-457200">
              <a:buFont typeface="+mj-lt"/>
              <a:buAutoNum type="arabicPeriod"/>
            </a:pPr>
            <a:r>
              <a:rPr lang="en-US" sz="2400" dirty="0" smtClean="0"/>
              <a:t>This common resource </a:t>
            </a:r>
            <a:r>
              <a:rPr lang="en-US" sz="2400" b="1" dirty="0" smtClean="0"/>
              <a:t>can be exhausted or degraded by over-use </a:t>
            </a:r>
            <a:r>
              <a:rPr lang="en-US" sz="2400" dirty="0" smtClean="0"/>
              <a:t>(of resources) </a:t>
            </a:r>
            <a:r>
              <a:rPr lang="en-US" sz="2400" b="1" dirty="0" smtClean="0"/>
              <a:t>or under-investment</a:t>
            </a:r>
            <a:r>
              <a:rPr lang="en-US" sz="2400" dirty="0" smtClean="0"/>
              <a:t> (in resource replenishment and/or contributions to public goods);</a:t>
            </a:r>
          </a:p>
          <a:p>
            <a:pPr marL="640080" lvl="1" indent="-457200">
              <a:buFont typeface="+mj-lt"/>
              <a:buAutoNum type="arabicPeriod"/>
            </a:pPr>
            <a:r>
              <a:rPr lang="en-US" sz="2400" dirty="0" smtClean="0"/>
              <a:t>Efforts to </a:t>
            </a:r>
            <a:r>
              <a:rPr lang="en-US" sz="2400" b="1" dirty="0" smtClean="0"/>
              <a:t>replenish or maintain </a:t>
            </a:r>
            <a:r>
              <a:rPr lang="en-US" sz="2400" dirty="0" smtClean="0"/>
              <a:t>the relevant resources are </a:t>
            </a:r>
            <a:r>
              <a:rPr lang="en-US" sz="2400" b="1" dirty="0" smtClean="0"/>
              <a:t>costly</a:t>
            </a:r>
            <a:r>
              <a:rPr lang="en-US" sz="2400" dirty="0" smtClean="0"/>
              <a:t>;</a:t>
            </a:r>
          </a:p>
          <a:p>
            <a:pPr marL="640080" lvl="1" indent="-457200">
              <a:buFont typeface="+mj-lt"/>
              <a:buAutoNum type="arabicPeriod"/>
            </a:pPr>
            <a:r>
              <a:rPr lang="en-US" sz="2400" dirty="0" smtClean="0"/>
              <a:t>And these costs will be paid only by someone with an </a:t>
            </a:r>
            <a:r>
              <a:rPr lang="en-US" sz="2400" b="1" dirty="0" smtClean="0"/>
              <a:t>incentive to consider long-term consequences </a:t>
            </a:r>
            <a:r>
              <a:rPr lang="en-US" sz="2400" dirty="0" smtClean="0"/>
              <a:t>of current actions.</a:t>
            </a:r>
          </a:p>
          <a:p>
            <a:pPr marL="240030" indent="-457200">
              <a:buNone/>
            </a:pPr>
            <a:r>
              <a:rPr lang="en-US" sz="2000" b="1" dirty="0" smtClean="0"/>
              <a:t>Examples: </a:t>
            </a:r>
          </a:p>
          <a:p>
            <a:pPr marL="582930" lvl="1" indent="-182880"/>
            <a:r>
              <a:rPr lang="en-US" sz="2000" b="1" dirty="0" smtClean="0"/>
              <a:t>Natural resource commons</a:t>
            </a:r>
            <a:r>
              <a:rPr lang="en-US" sz="2000" dirty="0" smtClean="0"/>
              <a:t> (fisheries, common grazing land, forests); </a:t>
            </a:r>
          </a:p>
          <a:p>
            <a:pPr marL="582930" lvl="1" indent="-182880"/>
            <a:r>
              <a:rPr lang="en-US" sz="2000" b="1" dirty="0" smtClean="0"/>
              <a:t>Constructed commons</a:t>
            </a:r>
            <a:r>
              <a:rPr lang="en-US" sz="2000" dirty="0" smtClean="0"/>
              <a:t> (irrigation systems, technical infrastructures, information systems)</a:t>
            </a:r>
          </a:p>
          <a:p>
            <a:pPr marL="240030" indent="-457200"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00D6-50B7-472F-9F82-06C29A0151F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Health as a Commons (In Need of Self-Regulation)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>
            <a:noAutofit/>
          </a:bodyPr>
          <a:lstStyle/>
          <a:p>
            <a:pPr marL="274320" lvl="1" indent="-274320">
              <a:buFont typeface="+mj-lt"/>
              <a:buAutoNum type="arabicPeriod"/>
            </a:pPr>
            <a:r>
              <a:rPr lang="en-US" sz="2200" b="1" dirty="0" smtClean="0"/>
              <a:t>Residents share access to local &amp; regional resources for medical care</a:t>
            </a:r>
            <a:r>
              <a:rPr lang="en-US" sz="2200" dirty="0" smtClean="0"/>
              <a:t>:</a:t>
            </a:r>
          </a:p>
          <a:p>
            <a:pPr marL="742950" lvl="2" indent="-342900">
              <a:buFont typeface="+mj-lt"/>
              <a:buAutoNum type="arabicParenR"/>
            </a:pPr>
            <a:r>
              <a:rPr lang="en-US" sz="2200" dirty="0" smtClean="0"/>
              <a:t>trained healthcare professionals, </a:t>
            </a:r>
          </a:p>
          <a:p>
            <a:pPr marL="742950" lvl="2" indent="-342900">
              <a:buFont typeface="+mj-lt"/>
              <a:buAutoNum type="arabicParenR"/>
            </a:pPr>
            <a:r>
              <a:rPr lang="en-US" sz="2200" dirty="0" smtClean="0"/>
              <a:t>hospitals, clinics &amp; test facilities, </a:t>
            </a:r>
          </a:p>
          <a:p>
            <a:pPr marL="742950" lvl="2" indent="-342900">
              <a:buFont typeface="+mj-lt"/>
              <a:buAutoNum type="arabicParenR"/>
            </a:pPr>
            <a:r>
              <a:rPr lang="en-US" sz="2200" dirty="0" smtClean="0"/>
              <a:t>financial support (insurance, government programs). </a:t>
            </a:r>
          </a:p>
          <a:p>
            <a:pPr marL="274320" lvl="1" indent="-274320">
              <a:buFont typeface="+mj-lt"/>
              <a:buAutoNum type="arabicPeriod"/>
            </a:pPr>
            <a:r>
              <a:rPr lang="en-US" sz="2200" b="1" dirty="0" smtClean="0"/>
              <a:t>Congestion</a:t>
            </a:r>
            <a:r>
              <a:rPr lang="en-US" sz="2200" dirty="0" smtClean="0"/>
              <a:t> can be common and </a:t>
            </a:r>
            <a:r>
              <a:rPr lang="en-US" sz="2200" b="1" dirty="0" smtClean="0"/>
              <a:t>service degradation </a:t>
            </a:r>
            <a:r>
              <a:rPr lang="en-US" sz="2200" dirty="0" smtClean="0"/>
              <a:t>can be severe because there is a </a:t>
            </a:r>
            <a:r>
              <a:rPr lang="en-US" sz="2200" b="1" dirty="0" smtClean="0"/>
              <a:t>limited number</a:t>
            </a:r>
            <a:r>
              <a:rPr lang="en-US" sz="2200" dirty="0" smtClean="0"/>
              <a:t> of clinicians, hospital beds, emergency rooms, insurance programs, etc.</a:t>
            </a:r>
          </a:p>
          <a:p>
            <a:pPr marL="274320" lvl="1" indent="-274320">
              <a:buFont typeface="+mj-lt"/>
              <a:buAutoNum type="arabicPeriod"/>
            </a:pPr>
            <a:r>
              <a:rPr lang="en-US" sz="2200" dirty="0" smtClean="0"/>
              <a:t>These resources can be </a:t>
            </a:r>
            <a:r>
              <a:rPr lang="en-US" sz="2200" b="1" dirty="0" smtClean="0"/>
              <a:t>reallocated</a:t>
            </a:r>
            <a:r>
              <a:rPr lang="en-US" sz="2200" dirty="0" smtClean="0"/>
              <a:t> to achieve more efficient or equitable outcomes, but any significant reform will face resistance from entrenched interests. </a:t>
            </a:r>
          </a:p>
          <a:p>
            <a:pPr marL="274320" lvl="1" indent="-274320">
              <a:buFont typeface="+mj-lt"/>
              <a:buAutoNum type="arabicPeriod"/>
            </a:pPr>
            <a:r>
              <a:rPr lang="en-US" sz="2200" dirty="0" smtClean="0"/>
              <a:t>Who can act as </a:t>
            </a:r>
            <a:r>
              <a:rPr lang="en-US" sz="2200" b="1" dirty="0" smtClean="0"/>
              <a:t>stewards</a:t>
            </a:r>
            <a:r>
              <a:rPr lang="en-US" sz="2200" dirty="0" smtClean="0"/>
              <a:t> of these common resources? </a:t>
            </a:r>
          </a:p>
          <a:p>
            <a:pPr marL="674370" lvl="2" indent="-274320"/>
            <a:r>
              <a:rPr lang="en-US" sz="2200" dirty="0" smtClean="0"/>
              <a:t>Research of Lin Ostrom &amp; others on </a:t>
            </a:r>
            <a:r>
              <a:rPr lang="en-US" sz="2200" b="1" u="sng" dirty="0" smtClean="0"/>
              <a:t>Commons Theory </a:t>
            </a:r>
            <a:r>
              <a:rPr lang="en-US" sz="2200" dirty="0" smtClean="0"/>
              <a:t>suggests that </a:t>
            </a:r>
            <a:r>
              <a:rPr lang="en-US" sz="2200" u="sng" dirty="0" smtClean="0"/>
              <a:t>key stakeholders can work together to craft, monitor, and enforce rules that ensure the continued viability of common resources</a:t>
            </a:r>
            <a:r>
              <a:rPr lang="en-US" sz="22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00D6-50B7-472F-9F82-06C29A0151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33400"/>
          </a:xfrm>
        </p:spPr>
        <p:txBody>
          <a:bodyPr>
            <a:noAutofit/>
          </a:bodyPr>
          <a:lstStyle/>
          <a:p>
            <a:pPr lvl="0"/>
            <a:r>
              <a:rPr lang="en-US" sz="2800" b="1" u="sng" dirty="0" smtClean="0"/>
              <a:t>Key Local Stakeholder Groups</a:t>
            </a:r>
            <a:endParaRPr lang="en-US" sz="2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715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400" b="1" u="sng" dirty="0" smtClean="0">
                <a:ea typeface="Calibri"/>
                <a:cs typeface="Times New Roman"/>
              </a:rPr>
              <a:t>Physicians and Other Healthcare Professionals</a:t>
            </a:r>
            <a:endParaRPr lang="en-US" sz="2400" u="sng" dirty="0" smtClean="0"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  <a:tabLst>
                <a:tab pos="914400" algn="l"/>
                <a:tab pos="11430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Primary care professionals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  <a:tabLst>
                <a:tab pos="914400" algn="l"/>
                <a:tab pos="11430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Specialists in secondary or tertiary care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  <a:tabLst>
                <a:tab pos="914400" algn="l"/>
                <a:tab pos="11430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Other health professions (nurses, pharmacists, dentists, allied health, etc.)</a:t>
            </a:r>
          </a:p>
          <a:p>
            <a:pPr lvl="1">
              <a:spcBef>
                <a:spcPts val="0"/>
              </a:spcBef>
              <a:buFont typeface="+mj-lt"/>
              <a:buAutoNum type="alphaLcPeriod"/>
              <a:tabLst>
                <a:tab pos="914400" algn="l"/>
                <a:tab pos="11430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Independent clinicians vs. physician associations or cooperatives</a:t>
            </a: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400" b="1" u="sng" dirty="0" smtClean="0">
                <a:ea typeface="Calibri"/>
                <a:cs typeface="Times New Roman"/>
              </a:rPr>
              <a:t>Administrators</a:t>
            </a:r>
            <a:r>
              <a:rPr lang="en-US" sz="2400" u="sng" dirty="0" smtClean="0">
                <a:ea typeface="Calibri"/>
                <a:cs typeface="Times New Roman"/>
              </a:rPr>
              <a:t> </a:t>
            </a:r>
            <a:r>
              <a:rPr lang="en-US" sz="2400" b="1" u="sng" dirty="0" smtClean="0">
                <a:ea typeface="Calibri"/>
                <a:cs typeface="Times New Roman"/>
              </a:rPr>
              <a:t>of facilities </a:t>
            </a:r>
            <a:r>
              <a:rPr lang="en-US" sz="2400" dirty="0" smtClean="0">
                <a:ea typeface="Calibri"/>
                <a:cs typeface="Times New Roman"/>
              </a:rPr>
              <a:t>from the following categories: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  <a:tabLst>
                <a:tab pos="914400" algn="l"/>
                <a:tab pos="11430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Specialized clinics and general-purpose hospitals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  <a:tabLst>
                <a:tab pos="914400" algn="l"/>
                <a:tab pos="11430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For-Profit and Non-Profit (including free clinics)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  <a:tabLst>
                <a:tab pos="914400" algn="l"/>
                <a:tab pos="11430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Academic and Community and Government-Owned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  <a:tabLst>
                <a:tab pos="914400" algn="l"/>
                <a:tab pos="1143000" algn="l"/>
              </a:tabLst>
            </a:pPr>
            <a:r>
              <a:rPr lang="en-US" sz="2000" dirty="0" smtClean="0">
                <a:ea typeface="Calibri"/>
                <a:cs typeface="Times New Roman"/>
              </a:rPr>
              <a:t>Stand-alone or Consolidated Hospital Systems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400" b="1" u="sng" dirty="0" smtClean="0">
                <a:ea typeface="Calibri"/>
                <a:cs typeface="Times New Roman"/>
              </a:rPr>
              <a:t>Insurers</a:t>
            </a:r>
            <a:r>
              <a:rPr lang="en-US" sz="2400" dirty="0" smtClean="0">
                <a:ea typeface="Calibri"/>
                <a:cs typeface="Times New Roman"/>
              </a:rPr>
              <a:t> (Private and Public)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400" b="1" u="sng" dirty="0" smtClean="0">
                <a:ea typeface="Calibri"/>
                <a:cs typeface="Times New Roman"/>
              </a:rPr>
              <a:t>Employers</a:t>
            </a:r>
            <a:r>
              <a:rPr lang="en-US" sz="2400" b="1" dirty="0" smtClean="0">
                <a:ea typeface="Calibri"/>
                <a:cs typeface="Times New Roman"/>
              </a:rPr>
              <a:t> </a:t>
            </a:r>
            <a:r>
              <a:rPr lang="en-US" sz="2400" dirty="0" smtClean="0">
                <a:ea typeface="Calibri"/>
                <a:cs typeface="Times New Roman"/>
              </a:rPr>
              <a:t>(primarily as purchasers of insurance)</a:t>
            </a:r>
            <a:endParaRPr lang="en-US" sz="2400" dirty="0" smtClean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400" b="1" u="sng" dirty="0" smtClean="0">
                <a:ea typeface="Calibri"/>
                <a:cs typeface="Times New Roman"/>
              </a:rPr>
              <a:t>Public health officials</a:t>
            </a:r>
            <a:r>
              <a:rPr lang="en-US" sz="2400" dirty="0" smtClean="0">
                <a:ea typeface="Calibri"/>
                <a:cs typeface="Times New Roman"/>
              </a:rPr>
              <a:t> (and state and local program officials)</a:t>
            </a:r>
            <a:endParaRPr lang="en-US" sz="2400" u="sng" dirty="0" smtClean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400" b="1" u="sng" dirty="0" smtClean="0">
                <a:ea typeface="Calibri"/>
                <a:cs typeface="Times New Roman"/>
              </a:rPr>
              <a:t>Health Information Exchanges (HIEs)</a:t>
            </a: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400" b="1" u="sng" dirty="0" smtClean="0">
                <a:ea typeface="Calibri"/>
                <a:cs typeface="Times New Roman"/>
              </a:rPr>
              <a:t>Community Service Organizations (CSOs)</a:t>
            </a: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en-US" sz="2400" b="1" u="sng" dirty="0" smtClean="0">
                <a:ea typeface="Calibri"/>
                <a:cs typeface="Times New Roman"/>
              </a:rPr>
              <a:t>Individual Citizens</a:t>
            </a:r>
            <a:r>
              <a:rPr lang="en-US" sz="2400" dirty="0" smtClean="0">
                <a:ea typeface="Calibri"/>
                <a:cs typeface="Times New Roman"/>
              </a:rPr>
              <a:t> (</a:t>
            </a:r>
            <a:r>
              <a:rPr lang="en-US" sz="2000" dirty="0" smtClean="0">
                <a:ea typeface="Calibri"/>
                <a:cs typeface="Times New Roman"/>
              </a:rPr>
              <a:t>critical for overall health but limited influence over the details of the medical services industry</a:t>
            </a:r>
            <a:r>
              <a:rPr lang="en-US" sz="2400" dirty="0" smtClean="0">
                <a:ea typeface="Calibri"/>
                <a:cs typeface="Times New Roman"/>
              </a:rPr>
              <a:t>)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None/>
              <a:tabLst>
                <a:tab pos="457200" algn="l"/>
                <a:tab pos="685800" algn="l"/>
              </a:tabLst>
            </a:pPr>
            <a:r>
              <a:rPr lang="en-US" sz="1600" b="1" dirty="0" smtClean="0">
                <a:ea typeface="Times New Roman"/>
                <a:cs typeface="Times New Roman"/>
              </a:rPr>
              <a:t>Note: 	</a:t>
            </a:r>
            <a:r>
              <a:rPr lang="en-US" sz="1600" dirty="0" smtClean="0">
                <a:ea typeface="Times New Roman"/>
                <a:cs typeface="Times New Roman"/>
              </a:rPr>
              <a:t>Other categories of relevant actors have been excluded in order to simplify analysis.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317A29DA-687F-4413-9A63-F4BAFBC392F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43691&quot;&gt;&lt;object type=&quot;3&quot; unique_id=&quot;43692&quot;&gt;&lt;property id=&quot;20148&quot; value=&quot;5&quot;/&gt;&lt;property id=&quot;20300&quot; value=&quot;Slide 1 - &amp;quot;Webinar on Managing the Health Commons: &amp;#x0D;&amp;#x0A;An Interim Report&amp;quot;&quot;/&gt;&lt;property id=&quot;20307&quot; value=&quot;257&quot;/&gt;&lt;/object&gt;&lt;object type=&quot;3&quot; unique_id=&quot;43714&quot;&gt;&lt;property id=&quot;20148&quot; value=&quot;5&quot;/&gt;&lt;property id=&quot;20300&quot; value=&quot;Slide 3 - &amp;quot;Capacity for Collective Action is the Focus of this Analysis&amp;quot;&quot;/&gt;&lt;property id=&quot;20307&quot; value=&quot;259&quot;/&gt;&lt;/object&gt;&lt;object type=&quot;3&quot; unique_id=&quot;43715&quot;&gt;&lt;property id=&quot;20148&quot; value=&quot;5&quot;/&gt;&lt;property id=&quot;20300&quot; value=&quot;Slide 29&quot;/&gt;&lt;property id=&quot;20307&quot; value=&quot;258&quot;/&gt;&lt;/object&gt;&lt;object type=&quot;3&quot; unique_id=&quot;43799&quot;&gt;&lt;property id=&quot;20148&quot; value=&quot;5&quot;/&gt;&lt;property id=&quot;20300&quot; value=&quot;Slide 2 - &amp;quot;A Regional Approach to Health Reform&amp;quot;&quot;/&gt;&lt;property id=&quot;20307&quot; value=&quot;260&quot;/&gt;&lt;/object&gt;&lt;object type=&quot;3&quot; unique_id=&quot;43800&quot;&gt;&lt;property id=&quot;20148&quot; value=&quot;5&quot;/&gt;&lt;property id=&quot;20300&quot; value=&quot;Slide 4 - &amp;quot;Collaboration With Study Communities and Future Projects&amp;quot;&quot;/&gt;&lt;property id=&quot;20307&quot; value=&quot;262&quot;/&gt;&lt;/object&gt;&lt;object type=&quot;3&quot; unique_id=&quot;43801&quot;&gt;&lt;property id=&quot;20148&quot; value=&quot;5&quot;/&gt;&lt;property id=&quot;20300&quot; value=&quot;Slide 5 - &amp;quot;Clarification: We Study Coordination of the Medical Services Industry as a Whole, not just Public Health&amp;quot;&quot;/&gt;&lt;property id=&quot;20307&quot; value=&quot;261&quot;/&gt;&lt;/object&gt;&lt;object type=&quot;3&quot; unique_id=&quot;43946&quot;&gt;&lt;property id=&quot;20148&quot; value=&quot;5&quot;/&gt;&lt;property id=&quot;20300&quot; value=&quot;Slide 6 - &amp;quot;Markets and Common Resources in the Healthcare Industry&amp;quot;&quot;/&gt;&lt;property id=&quot;20307&quot; value=&quot;263&quot;/&gt;&lt;/object&gt;&lt;object type=&quot;3&quot; unique_id=&quot;44028&quot;&gt;&lt;property id=&quot;20148&quot; value=&quot;5&quot;/&gt;&lt;property id=&quot;20300&quot; value=&quot;Slide 8 - &amp;quot;Health as a Commons (In Need of Self-Regulation)&amp;quot;&quot;/&gt;&lt;property id=&quot;20307&quot; value=&quot;269&quot;/&gt;&lt;/object&gt;&lt;object type=&quot;3&quot; unique_id=&quot;44029&quot;&gt;&lt;property id=&quot;20148&quot; value=&quot;5&quot;/&gt;&lt;property id=&quot;20300&quot; value=&quot;Slide 9 - &amp;quot;Key Local Stakeholder Groups&amp;quot;&quot;/&gt;&lt;property id=&quot;20307&quot; value=&quot;270&quot;/&gt;&lt;/object&gt;&lt;object type=&quot;3&quot; unique_id=&quot;44030&quot;&gt;&lt;property id=&quot;20148&quot; value=&quot;5&quot;/&gt;&lt;property id=&quot;20300&quot; value=&quot;Slide 11 - &amp;quot;Is Local Autonomy Plausible in Healthcare Policy?&amp;quot;&quot;/&gt;&lt;property id=&quot;20307&quot; value=&quot;264&quot;/&gt;&lt;/object&gt;&lt;object type=&quot;3&quot; unique_id=&quot;44031&quot;&gt;&lt;property id=&quot;20148&quot; value=&quot;5&quot;/&gt;&lt;property id=&quot;20300&quot; value=&quot;Slide 12 - &amp;quot;Local Levers of Allocation and Power&amp;quot;&quot;/&gt;&lt;property id=&quot;20307&quot; value=&quot;265&quot;/&gt;&lt;/object&gt;&lt;object type=&quot;3&quot; unique_id=&quot;44032&quot;&gt;&lt;property id=&quot;20148&quot; value=&quot;5&quot;/&gt;&lt;property id=&quot;20300&quot; value=&quot;Slide 13 - &amp;quot;How often are these local resource allocation decisions guided by considerations of long-term effects or systemic &quot;/&gt;&lt;property id=&quot;20307&quot; value=&quot;267&quot;/&gt;&lt;/object&gt;&lt;object type=&quot;3&quot; unique_id=&quot;44033&quot;&gt;&lt;property id=&quot;20148&quot; value=&quot;5&quot;/&gt;&lt;property id=&quot;20300&quot; value=&quot;Slide 14 - &amp;quot;Understanding the Dynamics of Collaborative Stewardship &amp;quot;&quot;/&gt;&lt;property id=&quot;20307&quot; value=&quot;268&quot;/&gt;&lt;/object&gt;&lt;object type=&quot;3&quot; unique_id=&quot;44453&quot;&gt;&lt;property id=&quot;20148&quot; value=&quot;5&quot;/&gt;&lt;property id=&quot;20300&quot; value=&quot;Slide 19 - &amp;quot;Conditions for Collaborative Stewardship of a Health  Commons&amp;quot;&quot;/&gt;&lt;property id=&quot;20307&quot; value=&quot;275&quot;/&gt;&lt;/object&gt;&lt;object type=&quot;3&quot; unique_id=&quot;44624&quot;&gt;&lt;property id=&quot;20148&quot; value=&quot;5&quot;/&gt;&lt;property id=&quot;20300&quot; value=&quot;Slide 15 - &amp;quot;We draw factors from four bodies of research/practice&amp;quot;&quot;/&gt;&lt;property id=&quot;20307&quot; value=&quot;284&quot;/&gt;&lt;/object&gt;&lt;object type=&quot;3&quot; unique_id=&quot;44626&quot;&gt;&lt;property id=&quot;20148&quot; value=&quot;5&quot;/&gt;&lt;property id=&quot;20300&quot; value=&quot;Slide 20 - &amp;quot;Case Studies: Preliminary Findings&amp;quot;&quot;/&gt;&lt;property id=&quot;20307&quot; value=&quot;286&quot;/&gt;&lt;/object&gt;&lt;object type=&quot;3&quot; unique_id=&quot;44627&quot;&gt;&lt;property id=&quot;20148&quot; value=&quot;5&quot;/&gt;&lt;property id=&quot;20300&quot; value=&quot;Slide 21 - &amp;quot;Institutional Diversity in Study Sites&amp;quot;&quot;/&gt;&lt;property id=&quot;20307&quot; value=&quot;287&quot;/&gt;&lt;/object&gt;&lt;object type=&quot;3&quot; unique_id=&quot;44721&quot;&gt;&lt;property id=&quot;20148&quot; value=&quot;5&quot;/&gt;&lt;property id=&quot;20300&quot; value=&quot;Slide 22 - &amp;quot;Initial Application of Resource Design Principles (Oct. 2010)&amp;quot;&quot;/&gt;&lt;property id=&quot;20307&quot; value=&quot;288&quot;/&gt;&lt;/object&gt;&lt;object type=&quot;3&quot; unique_id=&quot;45416&quot;&gt;&lt;property id=&quot;20148&quot; value=&quot;5&quot;/&gt;&lt;property id=&quot;20300&quot; value=&quot;Slide 23 - &amp;quot;Background Conditions/Structure&amp;quot;&quot;/&gt;&lt;property id=&quot;20307&quot; value=&quot;289&quot;/&gt;&lt;/object&gt;&lt;object type=&quot;3&quot; unique_id=&quot;45417&quot;&gt;&lt;property id=&quot;20148&quot; value=&quot;5&quot;/&gt;&lt;property id=&quot;20300&quot; value=&quot;Slide 24 - &amp;quot;Processes/Interactions (1)&amp;quot;&quot;/&gt;&lt;property id=&quot;20307&quot; value=&quot;290&quot;/&gt;&lt;/object&gt;&lt;object type=&quot;3&quot; unique_id=&quot;45418&quot;&gt;&lt;property id=&quot;20148&quot; value=&quot;5&quot;/&gt;&lt;property id=&quot;20300&quot; value=&quot;Slide 25 - &amp;quot;Processes/Interactions (2)&amp;quot;&quot;/&gt;&lt;property id=&quot;20307&quot; value=&quot;291&quot;/&gt;&lt;/object&gt;&lt;object type=&quot;3&quot; unique_id=&quot;45419&quot;&gt;&lt;property id=&quot;20148&quot; value=&quot;5&quot;/&gt;&lt;property id=&quot;20300&quot; value=&quot;Slide 26 - &amp;quot;Results&amp;quot;&quot;/&gt;&lt;property id=&quot;20307&quot; value=&quot;292&quot;/&gt;&lt;/object&gt;&lt;object type=&quot;3&quot; unique_id=&quot;46105&quot;&gt;&lt;property id=&quot;20148&quot; value=&quot;5&quot;/&gt;&lt;property id=&quot;20300&quot; value=&quot;Slide 27 - &amp;quot;Next Steps&amp;quot;&quot;/&gt;&lt;property id=&quot;20307&quot; value=&quot;295&quot;/&gt;&lt;/object&gt;&lt;object type=&quot;3&quot; unique_id=&quot;46106&quot;&gt;&lt;property id=&quot;20148&quot; value=&quot;5&quot;/&gt;&lt;property id=&quot;20300&quot; value=&quot;Slide 28 - &amp;quot;Format for a Community Self-Assessment Tool&amp;quot;&quot;/&gt;&lt;property id=&quot;20307&quot; value=&quot;296&quot;/&gt;&lt;/object&gt;&lt;object type=&quot;3&quot; unique_id=&quot;46856&quot;&gt;&lt;property id=&quot;20148&quot; value=&quot;5&quot;/&gt;&lt;property id=&quot;20300&quot; value=&quot;Slide 16 - &amp;quot;Examples from Collective Action Theory&amp;quot;&quot;/&gt;&lt;property id=&quot;20307&quot; value=&quot;297&quot;/&gt;&lt;/object&gt;&lt;object type=&quot;3&quot; unique_id=&quot;46857&quot;&gt;&lt;property id=&quot;20148&quot; value=&quot;5&quot;/&gt;&lt;property id=&quot;20300&quot; value=&quot;Slide 17 - &amp;quot;Examples from Inter-Organizational Relations&amp;quot;&quot;/&gt;&lt;property id=&quot;20307&quot; value=&quot;298&quot;/&gt;&lt;/object&gt;&lt;object type=&quot;3&quot; unique_id=&quot;46858&quot;&gt;&lt;property id=&quot;20148&quot; value=&quot;5&quot;/&gt;&lt;property id=&quot;20300&quot; value=&quot;Slide 18 - &amp;quot;Some Complications Related to Health and the Delivery of Medical Services&amp;quot;&quot;/&gt;&lt;property id=&quot;20307&quot; value=&quot;299&quot;/&gt;&lt;/object&gt;&lt;object type=&quot;3&quot; unique_id=&quot;46860&quot;&gt;&lt;property id=&quot;20148&quot; value=&quot;5&quot;/&gt;&lt;property id=&quot;20300&quot; value=&quot;Slide 7 - &amp;quot;What is a Commons?&amp;quot;&quot;/&gt;&lt;property id=&quot;20307&quot; value=&quot;300&quot;/&gt;&lt;/object&gt;&lt;object type=&quot;3&quot; unique_id=&quot;46861&quot;&gt;&lt;property id=&quot;20148&quot; value=&quot;5&quot;/&gt;&lt;property id=&quot;20300&quot; value=&quot;Slide 10 - &amp;quot;In This Project We Focused on Healthcare Professionals&amp;quot;&quot;/&gt;&lt;property id=&quot;20307&quot; value=&quot;301&quot;/&gt;&lt;/object&gt;&lt;/object&gt;&lt;object type=&quot;8&quot; unique_id=&quot;4369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3507</Words>
  <Application>Microsoft Office PowerPoint</Application>
  <PresentationFormat>On-screen Show (4:3)</PresentationFormat>
  <Paragraphs>415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Webinar on Managing the Health Commons:  An Interim Report</vt:lpstr>
      <vt:lpstr>A Regional Approach to Health Reform</vt:lpstr>
      <vt:lpstr>Capacity for Collective Action is the Focus of this Analysis</vt:lpstr>
      <vt:lpstr>Collaboration With Study Communities and Future Projects</vt:lpstr>
      <vt:lpstr>Clarification: We Study Coordination of the Medical Services Industry as a Whole, not just Public Health</vt:lpstr>
      <vt:lpstr>Markets and Common Resources in the Healthcare Industry</vt:lpstr>
      <vt:lpstr>What is a Commons?</vt:lpstr>
      <vt:lpstr>Health as a Commons (In Need of Self-Regulation)</vt:lpstr>
      <vt:lpstr>Key Local Stakeholder Groups</vt:lpstr>
      <vt:lpstr>In This Project We Focused on Healthcare Professionals</vt:lpstr>
      <vt:lpstr>Is Local Autonomy Plausible in Healthcare Policy?</vt:lpstr>
      <vt:lpstr>Local Levers of Allocation and Power</vt:lpstr>
      <vt:lpstr>How often are these local resource allocation decisions guided by considerations of long-term effects or systemic stewardship?</vt:lpstr>
      <vt:lpstr>Understanding the Dynamics of Collaborative Stewardship </vt:lpstr>
      <vt:lpstr>We draw factors from four bodies of research/practice</vt:lpstr>
      <vt:lpstr>Examples from Collective Action Theory</vt:lpstr>
      <vt:lpstr>Examples from Inter-Organizational Relations</vt:lpstr>
      <vt:lpstr>Some Complications Related to Health and the Delivery of Medical Services</vt:lpstr>
      <vt:lpstr>Conditions for Collaborative Stewardship of a Health  Commons</vt:lpstr>
      <vt:lpstr>Case Studies: Preliminary Findings</vt:lpstr>
      <vt:lpstr>Institutional Diversity in Study Sites</vt:lpstr>
      <vt:lpstr>Initial Application of Resource Design Principles (Oct. 2010)</vt:lpstr>
      <vt:lpstr>Background Conditions/Structure</vt:lpstr>
      <vt:lpstr>Processes/Interactions (1)</vt:lpstr>
      <vt:lpstr>Processes/Interactions (2)</vt:lpstr>
      <vt:lpstr>Results</vt:lpstr>
      <vt:lpstr>Next Steps</vt:lpstr>
      <vt:lpstr>Format for a Community Self-Assessment Tool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on Managing the Health Commons:  An Interim Report</dc:title>
  <dc:creator>Mike McGinnis</dc:creator>
  <cp:lastModifiedBy>Mike McGinnis</cp:lastModifiedBy>
  <cp:revision>84</cp:revision>
  <dcterms:created xsi:type="dcterms:W3CDTF">2011-10-17T19:12:19Z</dcterms:created>
  <dcterms:modified xsi:type="dcterms:W3CDTF">2011-10-23T11:46:41Z</dcterms:modified>
</cp:coreProperties>
</file>