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29"/>
  </p:notesMasterIdLst>
  <p:handoutMasterIdLst>
    <p:handoutMasterId r:id="rId30"/>
  </p:handoutMasterIdLst>
  <p:sldIdLst>
    <p:sldId id="302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27" r:id="rId11"/>
    <p:sldId id="326" r:id="rId12"/>
    <p:sldId id="314" r:id="rId13"/>
    <p:sldId id="328" r:id="rId14"/>
    <p:sldId id="329" r:id="rId15"/>
    <p:sldId id="315" r:id="rId16"/>
    <p:sldId id="318" r:id="rId17"/>
    <p:sldId id="334" r:id="rId18"/>
    <p:sldId id="335" r:id="rId19"/>
    <p:sldId id="336" r:id="rId20"/>
    <p:sldId id="337" r:id="rId21"/>
    <p:sldId id="338" r:id="rId22"/>
    <p:sldId id="339" r:id="rId23"/>
    <p:sldId id="330" r:id="rId24"/>
    <p:sldId id="331" r:id="rId25"/>
    <p:sldId id="332" r:id="rId26"/>
    <p:sldId id="333" r:id="rId27"/>
    <p:sldId id="258" r:id="rId28"/>
  </p:sldIdLst>
  <p:sldSz cx="9144000" cy="6858000" type="screen4x3"/>
  <p:notesSz cx="7010400" cy="9296400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8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70D34-6CD2-456A-B124-1E3784BF285F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1CB01-024C-4542-96F3-6EBDF53150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39F08DF-C770-4F56-AB56-73EADB0D8EEF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322C1E2-E195-46E0-A1FB-B8C6F29E5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FA935-0765-4171-9EAB-522877094E82}" type="datetime1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D9C5-5950-415A-845B-9758978FB45F}" type="datetime1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5AE0-3CB9-4192-8565-E60D10FBD2F5}" type="datetime1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7FA756-14B1-40A9-A136-BD1139C0EBAB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7FA756-14B1-40A9-A136-BD1139C0EBAB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7FA756-14B1-40A9-A136-BD1139C0EBAB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7FA756-14B1-40A9-A136-BD1139C0EBAB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7FA756-14B1-40A9-A136-BD1139C0EBAB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7FA756-14B1-40A9-A136-BD1139C0EBAB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7FA756-14B1-40A9-A136-BD1139C0EBAB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89EA-8279-42CC-A1DC-8FE7C34DAD9C}" type="datetime1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7FA756-14B1-40A9-A136-BD1139C0EBAB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7FA756-14B1-40A9-A136-BD1139C0EBAB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7FA756-14B1-40A9-A136-BD1139C0EBAB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FED1D-5027-46FE-BB44-6DA22CB738D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A5D6-D2D6-43CE-A0AE-060645E4FF3C}" type="datetime1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A15F-D7F9-42E2-8909-4DB5014DF3E8}" type="datetime1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FFEA-474D-468A-86FC-1BB26F21FE55}" type="datetime1">
              <a:rPr lang="en-US" smtClean="0"/>
              <a:pPr/>
              <a:t>11/21/2011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0EB52-EC79-42A5-87F7-A339B15C07F7}" type="datetime1">
              <a:rPr lang="en-US" smtClean="0"/>
              <a:pPr/>
              <a:t>11/21/2011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C394-0BF1-4C9C-B2B8-B2AE294558B1}" type="datetime1">
              <a:rPr lang="en-US" smtClean="0"/>
              <a:pPr/>
              <a:t>11/21/2011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2A9C-95DA-4C8F-94CD-DAE86E536DC1}" type="datetime1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32ACC-7A92-46FE-B991-F7079999249F}" type="datetime1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66E4B-826B-401A-8D6B-D178505AF7E2}" type="datetime1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D0CCD-C96F-4D37-B7A4-D2549A5CE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324091"/>
            <a:ext cx="8229600" cy="6829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ReThink Logo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162800" y="6205728"/>
            <a:ext cx="1600200" cy="576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lnSpc>
          <a:spcPts val="4000"/>
        </a:lnSpc>
        <a:spcBef>
          <a:spcPct val="0"/>
        </a:spcBef>
        <a:buNone/>
        <a:defRPr sz="3600" b="1" kern="1200">
          <a:solidFill>
            <a:srgbClr val="00B0F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mcginnis@indiana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ppelfoundation.org/" TargetMode="External"/><Relationship Id="rId2" Type="http://schemas.openxmlformats.org/officeDocument/2006/relationships/hyperlink" Target="http://www.rethinkhealth.org/" TargetMode="Externa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5.xml"/><Relationship Id="rId4" Type="http://schemas.openxmlformats.org/officeDocument/2006/relationships/slide" Target="slide18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rippelfoundation.org/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://www.rethinkhealth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76400"/>
            <a:ext cx="8382000" cy="3657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smtClean="0"/>
              <a:t>Webinar on Managing the Health Commons: </a:t>
            </a:r>
            <a:br>
              <a:rPr lang="en-US" sz="3200" b="1" dirty="0" smtClean="0"/>
            </a:br>
            <a:r>
              <a:rPr lang="en-US" sz="2400" b="1" dirty="0" smtClean="0"/>
              <a:t>An Interim </a:t>
            </a:r>
            <a:r>
              <a:rPr lang="en-US" sz="2400" b="1" dirty="0" smtClean="0"/>
              <a:t>Report on Conditions for </a:t>
            </a:r>
            <a:r>
              <a:rPr lang="en-US" sz="2400" b="1" dirty="0" smtClean="0"/>
              <a:t>Collaborative </a:t>
            </a:r>
            <a:r>
              <a:rPr lang="en-US" sz="2400" b="1" dirty="0"/>
              <a:t>Stewardship 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3000" b="1" dirty="0" smtClean="0">
                <a:solidFill>
                  <a:schemeClr val="tx2"/>
                </a:solidFill>
              </a:rPr>
              <a:t>Michael </a:t>
            </a:r>
            <a:r>
              <a:rPr lang="en-US" sz="3000" b="1" dirty="0" smtClean="0">
                <a:solidFill>
                  <a:schemeClr val="tx2"/>
                </a:solidFill>
              </a:rPr>
              <a:t>D. McGinnis, Ph.D.</a:t>
            </a: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2000" dirty="0" err="1" smtClean="0">
                <a:solidFill>
                  <a:schemeClr val="tx1"/>
                </a:solidFill>
              </a:rPr>
              <a:t>ReThink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Health, Fannie E. Rippel Foundation, and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Workshop in Political Theory and Policy Analysis, Indiana University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hlinkClick r:id="rId2"/>
              </a:rPr>
              <a:t>mcginnis@indiana.edu</a:t>
            </a:r>
            <a:r>
              <a:rPr lang="en-US" sz="2000" dirty="0" smtClean="0"/>
              <a:t> </a:t>
            </a:r>
            <a:endParaRPr lang="en-US" sz="2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410200"/>
            <a:ext cx="8534400" cy="914400"/>
          </a:xfrm>
        </p:spPr>
        <p:txBody>
          <a:bodyPr>
            <a:normAutofit lnSpcReduction="10000"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Nov. 21, 2011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Updated Version of Slides from an Oct. 21, 2011, Webina</a:t>
            </a:r>
            <a:r>
              <a:rPr lang="en-US" sz="1600" dirty="0" smtClean="0">
                <a:solidFill>
                  <a:schemeClr val="tx1"/>
                </a:solidFill>
              </a:rPr>
              <a:t>r Presentation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© Michael McGinnis, 2011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999" y="304801"/>
            <a:ext cx="2764461" cy="114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1" y="381000"/>
            <a:ext cx="914399" cy="872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533400"/>
          </a:xfrm>
        </p:spPr>
        <p:txBody>
          <a:bodyPr>
            <a:noAutofit/>
          </a:bodyPr>
          <a:lstStyle/>
          <a:p>
            <a:pPr lvl="0"/>
            <a:r>
              <a:rPr lang="en-US" sz="3200" b="1" dirty="0" smtClean="0"/>
              <a:t>Key Local Stakeholder Groups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334000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  <a:tab pos="685800" algn="l"/>
              </a:tabLst>
            </a:pPr>
            <a:r>
              <a:rPr lang="en-US" sz="2600" b="1" dirty="0" smtClean="0">
                <a:ea typeface="Calibri"/>
                <a:cs typeface="Times New Roman"/>
              </a:rPr>
              <a:t>Physicians and Other Healthcare Professionals</a:t>
            </a:r>
            <a:endParaRPr lang="en-US" sz="2600" dirty="0" smtClean="0">
              <a:ea typeface="Times New Roman"/>
              <a:cs typeface="Times New Roman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  <a:tab pos="685800" algn="l"/>
              </a:tabLst>
            </a:pPr>
            <a:r>
              <a:rPr lang="en-US" sz="2600" b="1" dirty="0" smtClean="0">
                <a:ea typeface="Calibri"/>
                <a:cs typeface="Times New Roman"/>
              </a:rPr>
              <a:t>Administrators</a:t>
            </a:r>
            <a:r>
              <a:rPr lang="en-US" sz="2600" dirty="0" smtClean="0">
                <a:ea typeface="Calibri"/>
                <a:cs typeface="Times New Roman"/>
              </a:rPr>
              <a:t> </a:t>
            </a:r>
            <a:r>
              <a:rPr lang="en-US" sz="2600" b="1" dirty="0" smtClean="0">
                <a:ea typeface="Calibri"/>
                <a:cs typeface="Times New Roman"/>
              </a:rPr>
              <a:t>of medical facilities</a:t>
            </a:r>
            <a:endParaRPr lang="en-US" sz="2600" dirty="0" smtClean="0">
              <a:ea typeface="Times New Roman"/>
              <a:cs typeface="Times New Roman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  <a:tab pos="685800" algn="l"/>
              </a:tabLst>
            </a:pPr>
            <a:r>
              <a:rPr lang="en-US" sz="2600" b="1" dirty="0" smtClean="0">
                <a:ea typeface="Calibri"/>
                <a:cs typeface="Times New Roman"/>
              </a:rPr>
              <a:t>Insurers</a:t>
            </a:r>
            <a:r>
              <a:rPr lang="en-US" sz="2600" dirty="0" smtClean="0">
                <a:ea typeface="Calibri"/>
                <a:cs typeface="Times New Roman"/>
              </a:rPr>
              <a:t> </a:t>
            </a:r>
            <a:r>
              <a:rPr lang="en-US" sz="2600" b="0" dirty="0" smtClean="0">
                <a:ea typeface="Calibri"/>
                <a:cs typeface="Times New Roman"/>
              </a:rPr>
              <a:t>(Private and Public)</a:t>
            </a:r>
            <a:endParaRPr lang="en-US" sz="2600" b="0" dirty="0" smtClean="0">
              <a:ea typeface="Times New Roman"/>
              <a:cs typeface="Times New Roman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  <a:tab pos="685800" algn="l"/>
              </a:tabLst>
            </a:pPr>
            <a:r>
              <a:rPr lang="en-US" sz="2600" b="1" dirty="0" smtClean="0">
                <a:ea typeface="Calibri"/>
                <a:cs typeface="Times New Roman"/>
              </a:rPr>
              <a:t>Employers </a:t>
            </a:r>
            <a:r>
              <a:rPr lang="en-US" sz="2600" b="0" dirty="0" smtClean="0">
                <a:ea typeface="Calibri"/>
                <a:cs typeface="Times New Roman"/>
              </a:rPr>
              <a:t>(primarily as purchasers of insurance)</a:t>
            </a:r>
            <a:endParaRPr lang="en-US" sz="2600" b="0" dirty="0" smtClean="0"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  <a:tab pos="685800" algn="l"/>
              </a:tabLst>
            </a:pPr>
            <a:r>
              <a:rPr lang="en-US" sz="2600" b="1" dirty="0" smtClean="0">
                <a:ea typeface="Calibri"/>
                <a:cs typeface="Times New Roman"/>
              </a:rPr>
              <a:t>Public health officials</a:t>
            </a:r>
            <a:endParaRPr lang="en-US" sz="2600" b="0" dirty="0" smtClean="0"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  <a:tab pos="685800" algn="l"/>
              </a:tabLst>
            </a:pPr>
            <a:r>
              <a:rPr lang="en-US" sz="2600" dirty="0" smtClean="0">
                <a:ea typeface="Calibri"/>
                <a:cs typeface="Times New Roman"/>
              </a:rPr>
              <a:t>Community Service Organizations (CSOs)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  <a:tab pos="685800" algn="l"/>
              </a:tabLst>
            </a:pPr>
            <a:r>
              <a:rPr lang="en-US" sz="2600" b="1" dirty="0" smtClean="0">
                <a:ea typeface="Calibri"/>
                <a:cs typeface="Times New Roman"/>
              </a:rPr>
              <a:t>Health Information Exchanges (HIEs)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  <a:tab pos="685800" algn="l"/>
              </a:tabLst>
            </a:pPr>
            <a:endParaRPr lang="en-US" sz="2600" b="1" dirty="0" smtClean="0">
              <a:ea typeface="Calibri"/>
              <a:cs typeface="Times New Roman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  <a:tab pos="685800" algn="l"/>
              </a:tabLst>
            </a:pPr>
            <a:r>
              <a:rPr lang="en-US" sz="2600" b="1" dirty="0" smtClean="0">
                <a:ea typeface="Calibri"/>
                <a:cs typeface="Times New Roman"/>
              </a:rPr>
              <a:t>Individual Citizens</a:t>
            </a:r>
            <a:r>
              <a:rPr lang="en-US" sz="2600" dirty="0" smtClean="0">
                <a:ea typeface="Calibri"/>
                <a:cs typeface="Times New Roman"/>
              </a:rPr>
              <a:t> </a:t>
            </a:r>
            <a:r>
              <a:rPr lang="en-US" sz="2600" b="0" dirty="0" smtClean="0">
                <a:ea typeface="Calibri"/>
                <a:cs typeface="Times New Roman"/>
              </a:rPr>
              <a:t>(critical for overall health but limited influence over details of the medical services industry</a:t>
            </a:r>
            <a:r>
              <a:rPr lang="en-US" sz="2600" dirty="0" smtClean="0">
                <a:ea typeface="Calibri"/>
                <a:cs typeface="Times New Roman"/>
              </a:rPr>
              <a:t>)</a:t>
            </a:r>
          </a:p>
          <a:p>
            <a:pPr lvl="0">
              <a:spcBef>
                <a:spcPts val="0"/>
              </a:spcBef>
              <a:buNone/>
              <a:tabLst>
                <a:tab pos="457200" algn="l"/>
                <a:tab pos="685800" algn="l"/>
              </a:tabLst>
            </a:pPr>
            <a:r>
              <a:rPr lang="en-US" sz="1800" b="1" dirty="0" smtClean="0">
                <a:ea typeface="Times New Roman"/>
                <a:cs typeface="Times New Roman"/>
              </a:rPr>
              <a:t>Note: 	</a:t>
            </a:r>
            <a:r>
              <a:rPr lang="en-US" sz="1800" dirty="0" smtClean="0">
                <a:ea typeface="Times New Roman"/>
                <a:cs typeface="Times New Roman"/>
              </a:rPr>
              <a:t>Other categories of relevant actors have been excluded to simplify initial analysis.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305800" y="6356350"/>
            <a:ext cx="381000" cy="365125"/>
          </a:xfrm>
          <a:prstGeom prst="rect">
            <a:avLst/>
          </a:prstGeom>
        </p:spPr>
        <p:txBody>
          <a:bodyPr/>
          <a:lstStyle/>
          <a:p>
            <a:fld id="{317A29DA-687F-4413-9A63-F4BAFBC392F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0300D6-50B7-472F-9F82-06C29A0151F1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4091"/>
            <a:ext cx="8534400" cy="514109"/>
          </a:xfrm>
        </p:spPr>
        <p:txBody>
          <a:bodyPr>
            <a:noAutofit/>
          </a:bodyPr>
          <a:lstStyle/>
          <a:p>
            <a:r>
              <a:rPr lang="en-US" sz="2800" dirty="0" smtClean="0"/>
              <a:t>In This Project We </a:t>
            </a:r>
            <a:r>
              <a:rPr lang="en-US" sz="2800" dirty="0" smtClean="0"/>
              <a:t>Focus </a:t>
            </a:r>
            <a:r>
              <a:rPr lang="en-US" sz="2800" dirty="0" smtClean="0"/>
              <a:t>on Healthcare Professionals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b="0" dirty="0" smtClean="0">
                <a:solidFill>
                  <a:prstClr val="black"/>
                </a:solidFill>
              </a:rPr>
              <a:t>In the short term, </a:t>
            </a:r>
            <a:r>
              <a:rPr lang="en-US" u="sng" dirty="0" smtClean="0">
                <a:solidFill>
                  <a:prstClr val="black"/>
                </a:solidFill>
              </a:rPr>
              <a:t>collaborative stewardship among professional stakeholders</a:t>
            </a:r>
            <a:r>
              <a:rPr lang="en-US" dirty="0" smtClean="0">
                <a:solidFill>
                  <a:prstClr val="black"/>
                </a:solidFill>
              </a:rPr>
              <a:t> is critical to reducing costs and improving the quality of health care.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500" b="0" dirty="0" smtClean="0">
                <a:solidFill>
                  <a:prstClr val="black"/>
                </a:solidFill>
              </a:rPr>
              <a:t>Among the stakeholder groups we interview are leaders of </a:t>
            </a:r>
            <a:r>
              <a:rPr lang="en-US" sz="2500" dirty="0" smtClean="0">
                <a:solidFill>
                  <a:prstClr val="black"/>
                </a:solidFill>
              </a:rPr>
              <a:t>community organizations</a:t>
            </a:r>
            <a:r>
              <a:rPr lang="en-US" sz="2500" b="0" dirty="0" smtClean="0">
                <a:solidFill>
                  <a:prstClr val="black"/>
                </a:solidFill>
              </a:rPr>
              <a:t>, so the concerns of the general public are not totally overlooked in our analysis.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prstClr val="black"/>
                </a:solidFill>
              </a:rPr>
              <a:t>In the long run</a:t>
            </a:r>
            <a:r>
              <a:rPr lang="en-US" b="0" dirty="0" smtClean="0">
                <a:solidFill>
                  <a:prstClr val="black"/>
                </a:solidFill>
              </a:rPr>
              <a:t>, the </a:t>
            </a:r>
            <a:r>
              <a:rPr lang="en-US" u="sng" dirty="0" smtClean="0">
                <a:solidFill>
                  <a:prstClr val="black"/>
                </a:solidFill>
              </a:rPr>
              <a:t>active participation of ordinary citizens</a:t>
            </a:r>
            <a:r>
              <a:rPr lang="en-US" b="0" dirty="0" smtClean="0">
                <a:solidFill>
                  <a:prstClr val="black"/>
                </a:solidFill>
              </a:rPr>
              <a:t> is critical for controlling costs and achieving better health outcomes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500" b="0" dirty="0" smtClean="0">
                <a:solidFill>
                  <a:prstClr val="black"/>
                </a:solidFill>
              </a:rPr>
              <a:t>Especially their choices between healthy and unhealthy behaviors.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500" b="0" dirty="0" smtClean="0">
                <a:solidFill>
                  <a:prstClr val="black"/>
                </a:solidFill>
              </a:rPr>
              <a:t>Health is not a product that can be purchased from suppliers, it emerges from </a:t>
            </a:r>
            <a:r>
              <a:rPr lang="en-US" sz="2500" u="sng" dirty="0" smtClean="0">
                <a:solidFill>
                  <a:prstClr val="black"/>
                </a:solidFill>
              </a:rPr>
              <a:t>co-production</a:t>
            </a:r>
            <a:r>
              <a:rPr lang="en-US" sz="2500" b="0" dirty="0" smtClean="0">
                <a:solidFill>
                  <a:prstClr val="black"/>
                </a:solidFill>
              </a:rPr>
              <a:t>, in which individuals actively contribute to determining their own health.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prstClr val="black"/>
                </a:solidFill>
              </a:rPr>
              <a:t>In later stages of this project, and in subsequent projects</a:t>
            </a:r>
            <a:r>
              <a:rPr lang="en-US" b="0" dirty="0" smtClean="0">
                <a:solidFill>
                  <a:prstClr val="black"/>
                </a:solidFill>
              </a:rPr>
              <a:t>, we plan to expand coverage to citizen interviews, focus groups, and public forums. But we can’t do everything at once</a:t>
            </a:r>
            <a:r>
              <a:rPr lang="en-US" b="0" dirty="0" smtClean="0">
                <a:solidFill>
                  <a:prstClr val="black"/>
                </a:solidFill>
              </a:rPr>
              <a:t>.</a:t>
            </a:r>
            <a:endParaRPr lang="en-US" b="0" dirty="0" smtClean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0300D6-50B7-472F-9F82-06C29A0151F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6858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External Constraints on Local Autonomy in Healthcare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4864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Technological innovation in medical testing, treatments, and drugs;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National policy initiatives (health insurance reform, ACO program details, changes in Medicare and Medicaid, drug approval, etc.);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State policy changes (esp. Medicaid reimbursement, but also changes in legal requirements and certification);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Professional standards and best practices, including limits on size of classes in medical or nursing schools;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Corporate decisions regarding advertising (esp. for new drugs) and location of and content of products in restaurants &amp; grocery stores;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Consolidation and other trends within healthcare delivery, insurance, and related financial sectors;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Demographic and cultural changes;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Economic upturns and recessions.</a:t>
            </a:r>
          </a:p>
          <a:p>
            <a:pPr marL="457200" indent="-457200">
              <a:buNone/>
            </a:pPr>
            <a:r>
              <a:rPr lang="en-US" sz="3500" b="1" cap="small" dirty="0" smtClean="0"/>
              <a:t>But local health stakeholders are NOT powerless.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0300D6-50B7-472F-9F82-06C29A0151F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45720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Important resource allocation decisions are made in </a:t>
            </a:r>
            <a:r>
              <a:rPr lang="en-US" sz="2700" u="sng" dirty="0" smtClean="0"/>
              <a:t>local</a:t>
            </a:r>
            <a:r>
              <a:rPr lang="en-US" sz="2700" dirty="0" smtClean="0"/>
              <a:t> settings: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686800" cy="5638800"/>
          </a:xfrm>
        </p:spPr>
        <p:txBody>
          <a:bodyPr>
            <a:noAutofit/>
          </a:bodyPr>
          <a:lstStyle/>
          <a:p>
            <a:pPr marL="274320" indent="-274320">
              <a:buFont typeface="+mj-lt"/>
              <a:buAutoNum type="arabicPeriod"/>
            </a:pPr>
            <a:r>
              <a:rPr lang="en-US" sz="2200" dirty="0" smtClean="0"/>
              <a:t>Recruitment of professionals in different specializations;</a:t>
            </a:r>
          </a:p>
          <a:p>
            <a:pPr marL="274320" indent="-274320">
              <a:buFont typeface="+mj-lt"/>
              <a:buAutoNum type="arabicPeriod"/>
            </a:pPr>
            <a:r>
              <a:rPr lang="en-US" sz="2200" b="1" dirty="0" smtClean="0"/>
              <a:t>Corporate decisions to build new facilities or to consolidate</a:t>
            </a:r>
            <a:r>
              <a:rPr lang="en-US" sz="2200" dirty="0" smtClean="0"/>
              <a:t>;</a:t>
            </a:r>
          </a:p>
          <a:p>
            <a:pPr marL="274320" indent="-274320">
              <a:buFont typeface="+mj-lt"/>
              <a:buAutoNum type="arabicPeriod"/>
            </a:pPr>
            <a:r>
              <a:rPr lang="en-US" sz="2200" dirty="0" smtClean="0"/>
              <a:t>Negotiations between hospitals, physician groups, and insurance plans regarding  reimbursement levels and partnerships;</a:t>
            </a:r>
          </a:p>
          <a:p>
            <a:pPr marL="274320" indent="-274320">
              <a:buFont typeface="+mj-lt"/>
              <a:buAutoNum type="arabicPeriod"/>
            </a:pPr>
            <a:r>
              <a:rPr lang="en-US" sz="2200" dirty="0" smtClean="0"/>
              <a:t>Procedures established within hospitals or physician groups (regarding quality control, reducing medical errors, hospitalists, etc.);</a:t>
            </a:r>
          </a:p>
          <a:p>
            <a:pPr marL="274320" indent="-274320">
              <a:buFont typeface="+mj-lt"/>
              <a:buAutoNum type="arabicPeriod"/>
            </a:pPr>
            <a:r>
              <a:rPr lang="en-US" sz="2200" dirty="0" smtClean="0"/>
              <a:t>Consultations among medical professionals (especially how care is coordinated among physicians, nurses, pharmacists, therapists, etc.);</a:t>
            </a:r>
          </a:p>
          <a:p>
            <a:pPr marL="274320" indent="-274320">
              <a:buFont typeface="+mj-lt"/>
              <a:buAutoNum type="arabicPeriod"/>
            </a:pPr>
            <a:r>
              <a:rPr lang="en-US" sz="2200" b="1" u="sng" dirty="0" smtClean="0"/>
              <a:t>Interactions between individual patients and clinicians</a:t>
            </a:r>
            <a:r>
              <a:rPr lang="en-US" sz="2200" dirty="0" smtClean="0"/>
              <a:t> (especially regarding referrals to specialists or testing facilities);</a:t>
            </a:r>
          </a:p>
          <a:p>
            <a:pPr marL="274320" indent="-274320">
              <a:buFont typeface="+mj-lt"/>
              <a:buAutoNum type="arabicPeriod"/>
            </a:pPr>
            <a:r>
              <a:rPr lang="en-US" sz="2200" dirty="0" smtClean="0"/>
              <a:t>Interactions between patients and employers or government agencies offering health insurance coverage or wellness plans;</a:t>
            </a:r>
          </a:p>
          <a:p>
            <a:pPr marL="274320" indent="-274320">
              <a:buFont typeface="+mj-lt"/>
              <a:buAutoNum type="arabicPeriod"/>
            </a:pPr>
            <a:r>
              <a:rPr lang="en-US" sz="2200" dirty="0" smtClean="0"/>
              <a:t>Location of parks, bike paths, food stores, and other aspects of the “built environment” that affect personal choices for healthy behavior;</a:t>
            </a:r>
          </a:p>
          <a:p>
            <a:pPr marL="274320" indent="-274320">
              <a:buFont typeface="+mj-lt"/>
              <a:buAutoNum type="arabicPeriod"/>
            </a:pPr>
            <a:r>
              <a:rPr lang="en-US" sz="2200" b="1" u="sng" dirty="0" smtClean="0"/>
              <a:t>Personal choices between healthy and unhealthy behaviors</a:t>
            </a:r>
            <a:r>
              <a:rPr lang="en-US" sz="2200" u="sng" dirty="0" smtClean="0"/>
              <a:t>.</a:t>
            </a: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0300D6-50B7-472F-9F82-06C29A0151F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68290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/>
              <a:t>How often are these local resource allocation decisions guided by considerations of long-term effects or systemic stewardship?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4191000" cy="5562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800" u="sng" dirty="0" smtClean="0"/>
              <a:t>Allocation of human capital</a:t>
            </a:r>
            <a:endParaRPr lang="en-US" sz="1800" dirty="0" smtClean="0"/>
          </a:p>
          <a:p>
            <a:pPr marL="91440" indent="-91440">
              <a:spcBef>
                <a:spcPts val="0"/>
              </a:spcBef>
            </a:pPr>
            <a:r>
              <a:rPr lang="en-US" sz="1800" b="0" dirty="0" smtClean="0"/>
              <a:t>Availability of primary care</a:t>
            </a:r>
          </a:p>
          <a:p>
            <a:pPr marL="91440" indent="-91440">
              <a:spcBef>
                <a:spcPts val="0"/>
              </a:spcBef>
            </a:pPr>
            <a:r>
              <a:rPr lang="en-US" sz="1800" b="0" dirty="0" smtClean="0"/>
              <a:t>Physician training &amp; recruitment</a:t>
            </a:r>
          </a:p>
          <a:p>
            <a:pPr marL="91440" indent="-91440">
              <a:spcBef>
                <a:spcPts val="0"/>
              </a:spcBef>
            </a:pPr>
            <a:r>
              <a:rPr lang="en-US" sz="1800" b="0" dirty="0" smtClean="0"/>
              <a:t>Referral patterns (for specialty care)</a:t>
            </a:r>
          </a:p>
          <a:p>
            <a:pPr marL="91440" indent="-91440">
              <a:spcBef>
                <a:spcPts val="0"/>
              </a:spcBef>
            </a:pPr>
            <a:r>
              <a:rPr lang="en-US" sz="1800" b="0" dirty="0" smtClean="0"/>
              <a:t>Hospital-physician relations</a:t>
            </a:r>
          </a:p>
          <a:p>
            <a:pPr marL="91440" indent="-91440">
              <a:spcBef>
                <a:spcPts val="0"/>
              </a:spcBef>
            </a:pPr>
            <a:r>
              <a:rPr lang="en-US" sz="1800" b="0" dirty="0" smtClean="0"/>
              <a:t>Care transitions</a:t>
            </a:r>
          </a:p>
          <a:p>
            <a:pPr>
              <a:spcBef>
                <a:spcPts val="0"/>
              </a:spcBef>
            </a:pPr>
            <a:endParaRPr lang="en-US" sz="1800" dirty="0" smtClean="0"/>
          </a:p>
          <a:p>
            <a:pPr>
              <a:spcBef>
                <a:spcPts val="0"/>
              </a:spcBef>
              <a:buNone/>
            </a:pPr>
            <a:r>
              <a:rPr lang="en-US" sz="1800" u="sng" dirty="0" smtClean="0"/>
              <a:t>Healthcare facilities &amp; physical capital</a:t>
            </a:r>
            <a:endParaRPr lang="en-US" sz="1800" dirty="0" smtClean="0"/>
          </a:p>
          <a:p>
            <a:pPr marL="91440" indent="-91440">
              <a:spcBef>
                <a:spcPts val="0"/>
              </a:spcBef>
            </a:pPr>
            <a:r>
              <a:rPr lang="en-US" sz="1800" b="0" dirty="0" smtClean="0"/>
              <a:t>Coordination of emergency care</a:t>
            </a:r>
          </a:p>
          <a:p>
            <a:pPr marL="91440" indent="-91440">
              <a:spcBef>
                <a:spcPts val="0"/>
              </a:spcBef>
            </a:pPr>
            <a:r>
              <a:rPr lang="en-US" sz="1800" b="0" dirty="0" smtClean="0"/>
              <a:t>Quality improvement and cost-cutting procedures (e.g., reducing medical errors)</a:t>
            </a:r>
          </a:p>
          <a:p>
            <a:pPr marL="91440" indent="-91440">
              <a:spcBef>
                <a:spcPts val="0"/>
              </a:spcBef>
            </a:pPr>
            <a:r>
              <a:rPr lang="en-US" sz="1800" b="0" dirty="0" smtClean="0"/>
              <a:t>Facility construction</a:t>
            </a:r>
          </a:p>
          <a:p>
            <a:pPr marL="91440" indent="-91440">
              <a:spcBef>
                <a:spcPts val="0"/>
              </a:spcBef>
            </a:pPr>
            <a:r>
              <a:rPr lang="en-US" sz="1800" b="0" dirty="0" smtClean="0"/>
              <a:t>Consolidation of hospital systems</a:t>
            </a:r>
          </a:p>
          <a:p>
            <a:pPr marL="91440" indent="-91440">
              <a:spcBef>
                <a:spcPts val="0"/>
              </a:spcBef>
            </a:pPr>
            <a:r>
              <a:rPr lang="en-US" sz="1800" b="0" dirty="0" smtClean="0"/>
              <a:t>Market concentration; anti-trust 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/>
              <a:t> </a:t>
            </a:r>
          </a:p>
          <a:p>
            <a:pPr>
              <a:spcBef>
                <a:spcPts val="0"/>
              </a:spcBef>
              <a:buNone/>
            </a:pPr>
            <a:r>
              <a:rPr lang="en-US" sz="1800" u="sng" dirty="0" smtClean="0"/>
              <a:t>Financial issues</a:t>
            </a:r>
            <a:endParaRPr lang="en-US" sz="1800" dirty="0" smtClean="0"/>
          </a:p>
          <a:p>
            <a:pPr marL="91440" indent="-91440">
              <a:spcBef>
                <a:spcPts val="0"/>
              </a:spcBef>
            </a:pPr>
            <a:r>
              <a:rPr lang="en-US" sz="1800" b="0" dirty="0" smtClean="0"/>
              <a:t>Cost of chronic and end-of-life care</a:t>
            </a:r>
          </a:p>
          <a:p>
            <a:pPr marL="91440" indent="-91440">
              <a:spcBef>
                <a:spcPts val="0"/>
              </a:spcBef>
            </a:pPr>
            <a:r>
              <a:rPr lang="en-US" sz="1800" b="0" dirty="0" smtClean="0"/>
              <a:t>Cost of care for uninsured patients</a:t>
            </a:r>
          </a:p>
          <a:p>
            <a:pPr marL="91440" indent="-91440">
              <a:spcBef>
                <a:spcPts val="0"/>
              </a:spcBef>
            </a:pPr>
            <a:r>
              <a:rPr lang="en-US" sz="1800" b="0" dirty="0" smtClean="0"/>
              <a:t>Safety net for catastrophic bills</a:t>
            </a:r>
          </a:p>
          <a:p>
            <a:pPr marL="91440" indent="-91440">
              <a:spcBef>
                <a:spcPts val="0"/>
              </a:spcBef>
            </a:pPr>
            <a:r>
              <a:rPr lang="en-US" sz="1800" b="0" dirty="0" smtClean="0"/>
              <a:t>Reimbursement and rates for care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486400"/>
          </a:xfrm>
        </p:spPr>
        <p:txBody>
          <a:bodyPr>
            <a:normAutofit/>
          </a:bodyPr>
          <a:lstStyle/>
          <a:p>
            <a:pPr lvl="0">
              <a:lnSpc>
                <a:spcPct val="80000"/>
              </a:lnSpc>
              <a:buNone/>
            </a:pPr>
            <a:r>
              <a:rPr lang="en-US" sz="1800" u="sng" dirty="0" smtClean="0">
                <a:solidFill>
                  <a:prstClr val="black"/>
                </a:solidFill>
              </a:rPr>
              <a:t>Public/population health</a:t>
            </a:r>
            <a:endParaRPr lang="en-US" sz="1800" b="0" dirty="0" smtClean="0">
              <a:solidFill>
                <a:prstClr val="black"/>
              </a:solidFill>
            </a:endParaRPr>
          </a:p>
          <a:p>
            <a:pPr marL="91440" lvl="0" indent="-91440">
              <a:lnSpc>
                <a:spcPct val="80000"/>
              </a:lnSpc>
            </a:pPr>
            <a:r>
              <a:rPr lang="en-US" sz="1800" b="0" dirty="0" smtClean="0">
                <a:solidFill>
                  <a:prstClr val="black"/>
                </a:solidFill>
              </a:rPr>
              <a:t>Emergency preparedness</a:t>
            </a:r>
          </a:p>
          <a:p>
            <a:pPr marL="91440" lvl="0" indent="-91440">
              <a:lnSpc>
                <a:spcPct val="80000"/>
              </a:lnSpc>
            </a:pPr>
            <a:r>
              <a:rPr lang="en-US" sz="1800" b="0" dirty="0" smtClean="0">
                <a:solidFill>
                  <a:prstClr val="black"/>
                </a:solidFill>
              </a:rPr>
              <a:t>Preventive care </a:t>
            </a:r>
          </a:p>
          <a:p>
            <a:pPr marL="91440" lvl="0" indent="-91440">
              <a:lnSpc>
                <a:spcPct val="80000"/>
              </a:lnSpc>
            </a:pPr>
            <a:r>
              <a:rPr lang="en-US" sz="1800" b="0" dirty="0" smtClean="0">
                <a:solidFill>
                  <a:prstClr val="black"/>
                </a:solidFill>
              </a:rPr>
              <a:t>Pre-natal care</a:t>
            </a:r>
          </a:p>
          <a:p>
            <a:pPr marL="91440" lvl="0" indent="-91440">
              <a:lnSpc>
                <a:spcPct val="80000"/>
              </a:lnSpc>
            </a:pPr>
            <a:r>
              <a:rPr lang="en-US" sz="1800" b="0" dirty="0" smtClean="0">
                <a:solidFill>
                  <a:prstClr val="black"/>
                </a:solidFill>
              </a:rPr>
              <a:t>Dental care</a:t>
            </a:r>
          </a:p>
          <a:p>
            <a:pPr marL="91440" lvl="0" indent="-91440">
              <a:lnSpc>
                <a:spcPct val="80000"/>
              </a:lnSpc>
            </a:pPr>
            <a:r>
              <a:rPr lang="en-US" sz="1800" b="0" dirty="0" smtClean="0">
                <a:solidFill>
                  <a:prstClr val="black"/>
                </a:solidFill>
              </a:rPr>
              <a:t>Mental health care</a:t>
            </a:r>
          </a:p>
          <a:p>
            <a:pPr marL="91440" lvl="0" indent="-91440">
              <a:lnSpc>
                <a:spcPct val="80000"/>
              </a:lnSpc>
            </a:pPr>
            <a:r>
              <a:rPr lang="en-US" sz="1800" b="0" dirty="0" smtClean="0">
                <a:solidFill>
                  <a:prstClr val="black"/>
                </a:solidFill>
              </a:rPr>
              <a:t>Health promotion (tobacco, obesity, etc.)</a:t>
            </a:r>
          </a:p>
          <a:p>
            <a:pPr marL="91440" lvl="0" indent="-91440">
              <a:lnSpc>
                <a:spcPct val="80000"/>
              </a:lnSpc>
            </a:pPr>
            <a:r>
              <a:rPr lang="en-US" sz="1800" b="0" dirty="0" smtClean="0">
                <a:solidFill>
                  <a:prstClr val="black"/>
                </a:solidFill>
              </a:rPr>
              <a:t>Improving the built environment</a:t>
            </a:r>
          </a:p>
          <a:p>
            <a:pPr lvl="0">
              <a:lnSpc>
                <a:spcPct val="80000"/>
              </a:lnSpc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 </a:t>
            </a:r>
            <a:endParaRPr lang="en-US" sz="1800" b="0" dirty="0" smtClean="0">
              <a:solidFill>
                <a:prstClr val="black"/>
              </a:solidFill>
            </a:endParaRPr>
          </a:p>
          <a:p>
            <a:pPr lvl="0">
              <a:lnSpc>
                <a:spcPct val="80000"/>
              </a:lnSpc>
              <a:buNone/>
            </a:pPr>
            <a:r>
              <a:rPr lang="en-US" sz="1800" u="sng" dirty="0" smtClean="0">
                <a:solidFill>
                  <a:prstClr val="black"/>
                </a:solidFill>
              </a:rPr>
              <a:t>Information systems</a:t>
            </a:r>
            <a:endParaRPr lang="en-US" sz="1800" b="0" dirty="0" smtClean="0">
              <a:solidFill>
                <a:prstClr val="black"/>
              </a:solidFill>
            </a:endParaRPr>
          </a:p>
          <a:p>
            <a:pPr marL="91440" lvl="0" indent="-91440">
              <a:lnSpc>
                <a:spcPct val="80000"/>
              </a:lnSpc>
            </a:pPr>
            <a:r>
              <a:rPr lang="en-US" sz="1800" b="0" dirty="0" smtClean="0">
                <a:solidFill>
                  <a:prstClr val="black"/>
                </a:solidFill>
              </a:rPr>
              <a:t>Quality monitoring </a:t>
            </a:r>
          </a:p>
          <a:p>
            <a:pPr marL="91440" lvl="0" indent="-91440">
              <a:lnSpc>
                <a:spcPct val="80000"/>
              </a:lnSpc>
            </a:pPr>
            <a:r>
              <a:rPr lang="en-US" sz="1800" b="0" dirty="0" smtClean="0">
                <a:solidFill>
                  <a:prstClr val="black"/>
                </a:solidFill>
              </a:rPr>
              <a:t>Format for electronic records</a:t>
            </a:r>
          </a:p>
          <a:p>
            <a:pPr marL="91440" lvl="0" indent="-91440">
              <a:lnSpc>
                <a:spcPct val="80000"/>
              </a:lnSpc>
            </a:pPr>
            <a:r>
              <a:rPr lang="en-US" sz="1800" b="0" dirty="0" smtClean="0">
                <a:solidFill>
                  <a:prstClr val="black"/>
                </a:solidFill>
              </a:rPr>
              <a:t>Privacy of personal health records</a:t>
            </a:r>
          </a:p>
          <a:p>
            <a:pPr marL="91440" lvl="0" indent="-91440">
              <a:lnSpc>
                <a:spcPct val="80000"/>
              </a:lnSpc>
            </a:pPr>
            <a:r>
              <a:rPr lang="en-US" sz="1800" b="0" dirty="0" smtClean="0">
                <a:solidFill>
                  <a:prstClr val="black"/>
                </a:solidFill>
              </a:rPr>
              <a:t>Health information exchange networks</a:t>
            </a:r>
          </a:p>
          <a:p>
            <a:pPr lvl="0">
              <a:lnSpc>
                <a:spcPct val="80000"/>
              </a:lnSpc>
              <a:buNone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lvl="0">
              <a:lnSpc>
                <a:spcPct val="80000"/>
              </a:lnSpc>
              <a:buNone/>
            </a:pPr>
            <a:r>
              <a:rPr lang="en-US" sz="1800" u="sng" dirty="0" smtClean="0">
                <a:solidFill>
                  <a:prstClr val="black"/>
                </a:solidFill>
              </a:rPr>
              <a:t>Other issues</a:t>
            </a:r>
            <a:endParaRPr lang="en-US" sz="1800" b="0" dirty="0" smtClean="0">
              <a:solidFill>
                <a:prstClr val="black"/>
              </a:solidFill>
            </a:endParaRPr>
          </a:p>
          <a:p>
            <a:pPr marL="91440" lvl="0" indent="-91440">
              <a:lnSpc>
                <a:spcPct val="80000"/>
              </a:lnSpc>
            </a:pPr>
            <a:r>
              <a:rPr lang="en-US" sz="1800" b="0" dirty="0" smtClean="0">
                <a:solidFill>
                  <a:prstClr val="black"/>
                </a:solidFill>
              </a:rPr>
              <a:t>Employment &amp; economic conditions</a:t>
            </a:r>
          </a:p>
          <a:p>
            <a:pPr marL="91440" lvl="0" indent="-91440">
              <a:lnSpc>
                <a:spcPct val="80000"/>
              </a:lnSpc>
            </a:pPr>
            <a:r>
              <a:rPr lang="en-US" sz="1800" b="0" dirty="0" smtClean="0">
                <a:solidFill>
                  <a:prstClr val="black"/>
                </a:solidFill>
              </a:rPr>
              <a:t>Equity; urban/rural disparities</a:t>
            </a:r>
          </a:p>
          <a:p>
            <a:pPr marL="91440" lvl="0" indent="-91440">
              <a:lnSpc>
                <a:spcPct val="80000"/>
              </a:lnSpc>
            </a:pPr>
            <a:r>
              <a:rPr lang="en-US" sz="1800" b="0" dirty="0" smtClean="0">
                <a:solidFill>
                  <a:prstClr val="black"/>
                </a:solidFill>
              </a:rPr>
              <a:t>Legal culture (malpractice, regulation</a:t>
            </a:r>
            <a:r>
              <a:rPr lang="en-US" sz="1800" b="0" dirty="0" smtClean="0">
                <a:solidFill>
                  <a:prstClr val="black"/>
                </a:solidFill>
              </a:rPr>
              <a:t>)</a:t>
            </a:r>
            <a:endParaRPr lang="en-US" sz="1800" b="0" dirty="0" smtClean="0">
              <a:solidFill>
                <a:prstClr val="black"/>
              </a:solidFill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0300D6-50B7-472F-9F82-06C29A0151F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24091"/>
            <a:ext cx="8610600" cy="682906"/>
          </a:xfrm>
        </p:spPr>
        <p:txBody>
          <a:bodyPr>
            <a:noAutofit/>
          </a:bodyPr>
          <a:lstStyle/>
          <a:p>
            <a:r>
              <a:rPr lang="en-US" sz="2600" dirty="0" smtClean="0"/>
              <a:t>Understanding the Dynamics of Collaborative Stewardship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 smtClean="0"/>
              <a:t>The range of participation and cooperation will </a:t>
            </a:r>
            <a:r>
              <a:rPr lang="en-US" sz="2400" u="sng" dirty="0" smtClean="0"/>
              <a:t>expand or contract </a:t>
            </a:r>
            <a:r>
              <a:rPr lang="en-US" sz="2400" dirty="0" smtClean="0"/>
              <a:t>as new issues come under consideration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/>
              <a:t>Benefits of adding a new member, vs. higher transaction costs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/>
              <a:t>Costs of removing existing members, vs. lower transaction costs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 smtClean="0"/>
              <a:t>Once achieved, </a:t>
            </a:r>
            <a:r>
              <a:rPr lang="en-US" sz="2400" u="sng" dirty="0" smtClean="0"/>
              <a:t>sustainability</a:t>
            </a:r>
            <a:r>
              <a:rPr lang="en-US" sz="2400" dirty="0" smtClean="0"/>
              <a:t> of cooperation is always at risk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>
                <a:solidFill>
                  <a:prstClr val="black"/>
                </a:solidFill>
              </a:rPr>
              <a:t>Group members with access to a commons have </a:t>
            </a:r>
            <a:r>
              <a:rPr lang="en-US" sz="2000" u="sng" dirty="0" smtClean="0">
                <a:solidFill>
                  <a:prstClr val="black"/>
                </a:solidFill>
              </a:rPr>
              <a:t>conflicting interests</a:t>
            </a:r>
            <a:r>
              <a:rPr lang="en-US" sz="2000" dirty="0" smtClean="0">
                <a:solidFill>
                  <a:prstClr val="black"/>
                </a:solidFill>
              </a:rPr>
              <a:t> in use of that resource, and differing capabilities in affecting outcomes.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>
                <a:solidFill>
                  <a:prstClr val="black"/>
                </a:solidFill>
              </a:rPr>
              <a:t>Individual participants will continue to pursue their own self-interests, even while they are cooperating on other matters. 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u="sng" dirty="0" smtClean="0">
                <a:solidFill>
                  <a:prstClr val="black"/>
                </a:solidFill>
              </a:rPr>
              <a:t>This tension never goes away</a:t>
            </a:r>
            <a:r>
              <a:rPr lang="en-US" sz="2000" dirty="0" smtClean="0">
                <a:solidFill>
                  <a:prstClr val="black"/>
                </a:solidFill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u="sng" dirty="0" smtClean="0"/>
              <a:t>Sustainability of self-regulatory stewardship efforts requires supporting conditions from both structure and process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0300D6-50B7-472F-9F82-06C29A0151F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610600" cy="94456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 smtClean="0"/>
              <a:t>To evaluate a </a:t>
            </a:r>
            <a:r>
              <a:rPr lang="en-US" sz="2800" b="1" u="sng" dirty="0" smtClean="0"/>
              <a:t>community’s capacity for collective action</a:t>
            </a:r>
            <a:r>
              <a:rPr lang="en-US" sz="2800" b="1" dirty="0" smtClean="0"/>
              <a:t>, </a:t>
            </a:r>
            <a:br>
              <a:rPr lang="en-US" sz="2800" b="1" dirty="0" smtClean="0"/>
            </a:br>
            <a:r>
              <a:rPr lang="en-US" sz="2800" b="1" dirty="0" smtClean="0"/>
              <a:t>we draw factors from </a:t>
            </a:r>
            <a:r>
              <a:rPr lang="en-US" sz="2800" b="1" u="sng" dirty="0" smtClean="0"/>
              <a:t>four bodies of research/practice</a:t>
            </a:r>
            <a:endParaRPr lang="en-US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257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Commons Research </a:t>
            </a:r>
            <a:r>
              <a:rPr lang="en-US" sz="2400" dirty="0" smtClean="0"/>
              <a:t>on small-scale communities where </a:t>
            </a:r>
          </a:p>
          <a:p>
            <a:pPr marL="914400" lvl="4" indent="-457200">
              <a:spcBef>
                <a:spcPts val="0"/>
              </a:spcBef>
            </a:pPr>
            <a:r>
              <a:rPr lang="en-US" dirty="0" smtClean="0"/>
              <a:t>Individual survival is dependent on continued access to that resource;</a:t>
            </a:r>
          </a:p>
          <a:p>
            <a:pPr marL="914400" lvl="4" indent="-457200">
              <a:spcBef>
                <a:spcPts val="0"/>
              </a:spcBef>
            </a:pPr>
            <a:r>
              <a:rPr lang="en-US" dirty="0" smtClean="0"/>
              <a:t>Family ties often generate concerns for long-term future sustainability,</a:t>
            </a:r>
          </a:p>
          <a:p>
            <a:pPr marL="914400" lvl="4" indent="-457200">
              <a:spcBef>
                <a:spcPts val="0"/>
              </a:spcBef>
            </a:pPr>
            <a:r>
              <a:rPr lang="en-US" dirty="0" smtClean="0"/>
              <a:t>Social ties among users are typically dense and salient,</a:t>
            </a:r>
          </a:p>
          <a:p>
            <a:pPr marL="914400" lvl="4" indent="-457200">
              <a:spcBef>
                <a:spcPts val="0"/>
              </a:spcBef>
            </a:pPr>
            <a:r>
              <a:rPr lang="en-US" dirty="0" smtClean="0"/>
              <a:t>Resource users are close to the action, facilitating monitoring and effectiveness of social sanctions.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Collective Action Theory:</a:t>
            </a:r>
            <a:r>
              <a:rPr lang="en-US" sz="2400" dirty="0" smtClean="0"/>
              <a:t> “best practices” for forming teams of collaborators who are not so closely linked,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Inter-Organizational Relations:</a:t>
            </a:r>
            <a:r>
              <a:rPr lang="en-US" sz="2400" dirty="0" smtClean="0"/>
              <a:t> where participants are agents representing the interests of private, public and voluntary organizations as well as more informal groups.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Healthcare Policy: </a:t>
            </a:r>
            <a:r>
              <a:rPr lang="en-US" sz="2400" dirty="0" smtClean="0"/>
              <a:t>factors specific to this policy area.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0300D6-50B7-472F-9F82-06C29A0151F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411162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Design Principles for Sustainable </a:t>
            </a:r>
            <a:r>
              <a:rPr lang="en-US" sz="2200" b="1" u="sng" dirty="0" smtClean="0"/>
              <a:t>Resource Management</a:t>
            </a:r>
            <a:r>
              <a:rPr lang="en-US" sz="2200" b="1" dirty="0" smtClean="0"/>
              <a:t> (Ostrom 1990)</a:t>
            </a:r>
            <a:endParaRPr lang="en-US" sz="2200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762001"/>
            <a:ext cx="8458200" cy="5105400"/>
          </a:xfrm>
        </p:spPr>
        <p:txBody>
          <a:bodyPr>
            <a:noAutofit/>
          </a:bodyPr>
          <a:lstStyle/>
          <a:p>
            <a:pPr marL="182880" indent="-182880">
              <a:spcBef>
                <a:spcPts val="0"/>
              </a:spcBef>
              <a:buNone/>
            </a:pPr>
            <a:r>
              <a:rPr lang="en-US" sz="2200" b="1" u="sng" dirty="0" smtClean="0"/>
              <a:t>Background Conditions</a:t>
            </a:r>
          </a:p>
          <a:p>
            <a:pPr marL="914400" lvl="1" indent="-274320">
              <a:spcBef>
                <a:spcPts val="0"/>
              </a:spcBef>
              <a:buFont typeface="+mj-lt"/>
              <a:buAutoNum type="arabicPeriod"/>
            </a:pPr>
            <a:r>
              <a:rPr lang="en-US" sz="2200" dirty="0" smtClean="0"/>
              <a:t>A group of resource users in well-defined region</a:t>
            </a:r>
          </a:p>
          <a:p>
            <a:pPr marL="914400" lvl="1" indent="-274320">
              <a:spcBef>
                <a:spcPts val="0"/>
              </a:spcBef>
              <a:buFont typeface="+mj-lt"/>
              <a:buAutoNum type="arabicPeriod"/>
            </a:pPr>
            <a:r>
              <a:rPr lang="en-US" sz="2200" dirty="0" smtClean="0"/>
              <a:t>That has sufficient authority to manage available resources</a:t>
            </a:r>
          </a:p>
          <a:p>
            <a:pPr marL="182880" indent="-182880">
              <a:spcBef>
                <a:spcPts val="0"/>
              </a:spcBef>
              <a:buNone/>
            </a:pPr>
            <a:r>
              <a:rPr lang="en-US" sz="2200" b="1" u="sng" dirty="0" smtClean="0"/>
              <a:t>Patterns of Interaction</a:t>
            </a:r>
          </a:p>
          <a:p>
            <a:pPr marL="914400" lvl="1" indent="-274320">
              <a:spcBef>
                <a:spcPts val="0"/>
              </a:spcBef>
              <a:buFont typeface="+mj-lt"/>
              <a:buAutoNum type="arabicPeriod" startAt="3"/>
            </a:pPr>
            <a:r>
              <a:rPr lang="en-US" sz="2200" dirty="0" smtClean="0"/>
              <a:t>Does so by collectively crafting rules and procedures regarding levels and modes of resource extraction,</a:t>
            </a:r>
          </a:p>
          <a:p>
            <a:pPr marL="914400" lvl="1" indent="-274320">
              <a:spcBef>
                <a:spcPts val="0"/>
              </a:spcBef>
              <a:buFont typeface="+mj-lt"/>
              <a:buAutoNum type="arabicPeriod" startAt="3"/>
            </a:pPr>
            <a:r>
              <a:rPr lang="en-US" sz="2200" dirty="0" smtClean="0"/>
              <a:t>Sharing information generated through routine monitoring of user actions and resource outcomes,</a:t>
            </a:r>
          </a:p>
          <a:p>
            <a:pPr marL="914400" lvl="1" indent="-274320">
              <a:spcBef>
                <a:spcPts val="0"/>
              </a:spcBef>
              <a:buFont typeface="+mj-lt"/>
              <a:buAutoNum type="arabicPeriod" startAt="3"/>
            </a:pPr>
            <a:r>
              <a:rPr lang="en-US" sz="2200" dirty="0" smtClean="0"/>
              <a:t>Imposing graduated sanctions on  rule-breakers, </a:t>
            </a:r>
          </a:p>
          <a:p>
            <a:pPr marL="914400" lvl="1" indent="-274320">
              <a:spcBef>
                <a:spcPts val="0"/>
              </a:spcBef>
              <a:buFont typeface="+mj-lt"/>
              <a:buAutoNum type="arabicPeriod" startAt="3"/>
            </a:pPr>
            <a:r>
              <a:rPr lang="en-US" sz="2200" dirty="0" smtClean="0"/>
              <a:t>Resolving disputes directly or with the help of intermediaries,</a:t>
            </a:r>
          </a:p>
          <a:p>
            <a:pPr marL="914400" lvl="1" indent="-274320">
              <a:spcBef>
                <a:spcPts val="0"/>
              </a:spcBef>
              <a:buFont typeface="+mj-lt"/>
              <a:buAutoNum type="arabicPeriod" startAt="3"/>
            </a:pPr>
            <a:r>
              <a:rPr lang="en-US" sz="2200" dirty="0" smtClean="0"/>
              <a:t>Forming sub-groups to focus on particular problems,</a:t>
            </a:r>
          </a:p>
          <a:p>
            <a:pPr marL="182880" indent="-182880">
              <a:spcBef>
                <a:spcPts val="0"/>
              </a:spcBef>
              <a:buNone/>
            </a:pPr>
            <a:r>
              <a:rPr lang="en-US" sz="2200" b="1" u="sng" dirty="0" smtClean="0"/>
              <a:t>Outcomes and Evaluation</a:t>
            </a:r>
          </a:p>
          <a:p>
            <a:pPr marL="914400" lvl="1" indent="-274320">
              <a:spcBef>
                <a:spcPts val="0"/>
              </a:spcBef>
              <a:buFont typeface="+mj-lt"/>
              <a:buAutoNum type="arabicPeriod" startAt="8"/>
            </a:pPr>
            <a:r>
              <a:rPr lang="en-US" sz="2200" dirty="0" smtClean="0"/>
              <a:t>And these rules and procedures are appropriate for local circumstances and distribute the costs and benefits of their collective action in an equitable manner</a:t>
            </a:r>
            <a:r>
              <a:rPr lang="en-US" sz="2200" dirty="0"/>
              <a:t>.</a:t>
            </a:r>
            <a:endParaRPr lang="en-US" sz="2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28600" y="58674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Notes: Current background conditions emerge from past interactions and outcomes.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4D0CCD-C96F-4D37-B7A4-D2549A5CE4F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Examples from Collective Action Theory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41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Generic process for collective action</a:t>
            </a:r>
          </a:p>
          <a:p>
            <a:pPr lvl="1"/>
            <a:r>
              <a:rPr lang="en-US" sz="2000" dirty="0" smtClean="0"/>
              <a:t>A group meets regularly to discuss their shared concerns and to </a:t>
            </a:r>
          </a:p>
          <a:p>
            <a:pPr lvl="1"/>
            <a:r>
              <a:rPr lang="en-US" sz="2000" dirty="0" smtClean="0"/>
              <a:t>Identify specific goals that they can accomplish together, </a:t>
            </a:r>
          </a:p>
          <a:p>
            <a:pPr lvl="1"/>
            <a:r>
              <a:rPr lang="en-US" sz="2000" dirty="0" smtClean="0"/>
              <a:t>Allocate tasks to members and follow up on implementation,</a:t>
            </a:r>
          </a:p>
          <a:p>
            <a:pPr lvl="1"/>
            <a:r>
              <a:rPr lang="en-US" sz="2000" dirty="0" smtClean="0"/>
              <a:t>Reassess the situation frequently and consider changes in plan,</a:t>
            </a:r>
          </a:p>
          <a:p>
            <a:pPr lvl="1"/>
            <a:r>
              <a:rPr lang="en-US" sz="2000" dirty="0" smtClean="0"/>
              <a:t>Enhance social ties and practices of effective communication within group,</a:t>
            </a:r>
          </a:p>
          <a:p>
            <a:pPr lvl="1"/>
            <a:r>
              <a:rPr lang="en-US" sz="2000" dirty="0" smtClean="0"/>
              <a:t>Inspire and nurture leaders from within the group to sustain these efforts.</a:t>
            </a:r>
          </a:p>
          <a:p>
            <a:pPr>
              <a:buNone/>
            </a:pPr>
            <a:r>
              <a:rPr lang="en-US" sz="2400" dirty="0" smtClean="0"/>
              <a:t>Specific example: </a:t>
            </a:r>
            <a:r>
              <a:rPr lang="en-US" sz="2400" b="1" dirty="0" smtClean="0"/>
              <a:t>Relational Coordination </a:t>
            </a:r>
            <a:r>
              <a:rPr lang="en-US" sz="2400" dirty="0" smtClean="0"/>
              <a:t>in multi-</a:t>
            </a:r>
            <a:r>
              <a:rPr lang="en-US" sz="2400" dirty="0" err="1" smtClean="0"/>
              <a:t>speciality</a:t>
            </a:r>
            <a:r>
              <a:rPr lang="en-US" sz="2400" dirty="0" smtClean="0"/>
              <a:t> teams in patient-centered care, from Jody </a:t>
            </a:r>
            <a:r>
              <a:rPr lang="en-US" sz="2400" dirty="0" err="1" smtClean="0"/>
              <a:t>Gittell</a:t>
            </a:r>
            <a:r>
              <a:rPr lang="en-US" sz="2400" dirty="0" smtClean="0"/>
              <a:t>, </a:t>
            </a:r>
            <a:r>
              <a:rPr lang="en-US" sz="2400" i="1" dirty="0" smtClean="0"/>
              <a:t>High-Performance Healthcare</a:t>
            </a:r>
            <a:r>
              <a:rPr lang="en-US" sz="2400" dirty="0" smtClean="0"/>
              <a:t>, 2009.</a:t>
            </a:r>
          </a:p>
          <a:p>
            <a:pPr lvl="1"/>
            <a:r>
              <a:rPr lang="en-US" sz="2000" dirty="0" smtClean="0"/>
              <a:t>Communication is frequent and problem-focused,</a:t>
            </a:r>
          </a:p>
          <a:p>
            <a:pPr lvl="1"/>
            <a:r>
              <a:rPr lang="en-US" sz="2000" dirty="0" smtClean="0"/>
              <a:t>Participants have Shared Goals, Shared Knowledge, and Mutual Respect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EEBE79-CF76-4057-A99B-3DA9163EAC5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Examples from Inter-Organizational Relations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Principles for Successful Public-Private-Nonprofit Collaboration in Governance Networks: </a:t>
            </a:r>
            <a:r>
              <a:rPr lang="en-US" sz="2400" dirty="0" smtClean="0"/>
              <a:t>from Bryson, Crosby, and Stone, “The Design and Implementation of Cross-Sector Collaborations,” </a:t>
            </a:r>
            <a:r>
              <a:rPr lang="en-US" sz="2400" i="1" dirty="0" smtClean="0"/>
              <a:t>Public Administration Review </a:t>
            </a:r>
            <a:r>
              <a:rPr lang="en-US" sz="2400" dirty="0" smtClean="0"/>
              <a:t>2006.</a:t>
            </a:r>
          </a:p>
          <a:p>
            <a:pPr lvl="1"/>
            <a:r>
              <a:rPr lang="en-US" sz="2200" dirty="0" smtClean="0"/>
              <a:t>Have committed sponsors and effective champions at many levels,</a:t>
            </a:r>
          </a:p>
          <a:p>
            <a:pPr lvl="1"/>
            <a:r>
              <a:rPr lang="en-US" sz="2200" dirty="0" smtClean="0"/>
              <a:t>Build leadership, legitimacy, and trust, </a:t>
            </a:r>
          </a:p>
          <a:p>
            <a:pPr lvl="1"/>
            <a:r>
              <a:rPr lang="en-US" sz="2200" dirty="0" smtClean="0"/>
              <a:t>Engage in deliberate planning but remain flexible and resilient,</a:t>
            </a:r>
          </a:p>
          <a:p>
            <a:pPr lvl="1"/>
            <a:r>
              <a:rPr lang="en-US" sz="2200" dirty="0" smtClean="0"/>
              <a:t>Use resources to cope with power imbalances, conflict, and shocks,</a:t>
            </a:r>
          </a:p>
          <a:p>
            <a:pPr lvl="1"/>
            <a:r>
              <a:rPr lang="en-US" sz="2200" dirty="0" smtClean="0"/>
              <a:t>Remain responsive to key stakeholders &amp; build on distinctive competencies,</a:t>
            </a:r>
          </a:p>
          <a:p>
            <a:pPr lvl="1"/>
            <a:r>
              <a:rPr lang="en-US" sz="2200" dirty="0" smtClean="0"/>
              <a:t>Engage in regular reassessments, and </a:t>
            </a:r>
          </a:p>
          <a:p>
            <a:pPr lvl="1"/>
            <a:r>
              <a:rPr lang="en-US" sz="2200" dirty="0" smtClean="0"/>
              <a:t>Have an accountability system that uses a variety of methods to track and interpret data on inputs, processes, and outcomes.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EEBE79-CF76-4057-A99B-3DA9163EAC5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Research Collaborators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>
            <a:noAutofit/>
          </a:bodyPr>
          <a:lstStyle/>
          <a:p>
            <a:r>
              <a:rPr lang="en-US" sz="2200" dirty="0" smtClean="0"/>
              <a:t>This presentation draws on results generated by all members of the </a:t>
            </a:r>
            <a:r>
              <a:rPr lang="en-US" sz="2200" b="1" dirty="0" smtClean="0"/>
              <a:t>Managing the Health Commons (MHC) research team at </a:t>
            </a:r>
            <a:r>
              <a:rPr lang="en-US" sz="2200" dirty="0" smtClean="0"/>
              <a:t>Indiana University , composed of myself and</a:t>
            </a:r>
          </a:p>
          <a:p>
            <a:pPr lvl="1"/>
            <a:r>
              <a:rPr lang="en-US" sz="2200" b="1" dirty="0" smtClean="0"/>
              <a:t>Elinor Ostrom, </a:t>
            </a:r>
            <a:r>
              <a:rPr lang="en-US" sz="2200" dirty="0" smtClean="0"/>
              <a:t>Ph.D., Distinguished Professor, Political Science and Public and Environmental Affairs </a:t>
            </a:r>
          </a:p>
          <a:p>
            <a:pPr lvl="1"/>
            <a:r>
              <a:rPr lang="en-US" sz="2200" b="1" dirty="0" smtClean="0"/>
              <a:t>Joan Pong Linton</a:t>
            </a:r>
            <a:r>
              <a:rPr lang="en-US" sz="2200" dirty="0" smtClean="0"/>
              <a:t>, Ph.D., Associate Professor, English</a:t>
            </a:r>
          </a:p>
          <a:p>
            <a:pPr lvl="1"/>
            <a:r>
              <a:rPr lang="en-US" sz="2200" b="1" dirty="0" smtClean="0"/>
              <a:t>Claudia Brink</a:t>
            </a:r>
            <a:r>
              <a:rPr lang="en-US" sz="2200" dirty="0" smtClean="0"/>
              <a:t>, MBA, MPA, Ph.D. candidate in Public Policy, and Assistant Director, Workshop</a:t>
            </a:r>
          </a:p>
          <a:p>
            <a:pPr lvl="1"/>
            <a:r>
              <a:rPr lang="en-US" sz="2200" b="1" dirty="0" smtClean="0"/>
              <a:t>Carrie Ann Lawrence</a:t>
            </a:r>
            <a:r>
              <a:rPr lang="en-US" sz="2200" dirty="0" smtClean="0"/>
              <a:t>, Ph.D. candidate in Health Behavior</a:t>
            </a:r>
          </a:p>
          <a:p>
            <a:pPr lvl="1"/>
            <a:r>
              <a:rPr lang="en-US" sz="2200" b="1" dirty="0" smtClean="0"/>
              <a:t>Ryan Conway</a:t>
            </a:r>
            <a:r>
              <a:rPr lang="en-US" sz="2200" dirty="0" smtClean="0"/>
              <a:t>, Ph.D. candidate in Political Science</a:t>
            </a:r>
          </a:p>
          <a:p>
            <a:r>
              <a:rPr lang="en-US" sz="2200" dirty="0" smtClean="0"/>
              <a:t>We have also benefited greatly from our interactions with other research and research-action teams in the </a:t>
            </a:r>
            <a:r>
              <a:rPr lang="en-US" sz="2200" b="1" dirty="0" err="1" smtClean="0"/>
              <a:t>ReThink</a:t>
            </a:r>
            <a:r>
              <a:rPr lang="en-US" sz="2200" b="1" dirty="0" smtClean="0"/>
              <a:t> Health</a:t>
            </a:r>
            <a:r>
              <a:rPr lang="en-US" sz="2200" dirty="0" smtClean="0"/>
              <a:t> initiative (</a:t>
            </a:r>
            <a:r>
              <a:rPr lang="en-US" sz="2200" u="sng" dirty="0" smtClean="0">
                <a:hlinkClick r:id="rId2"/>
              </a:rPr>
              <a:t>http://www.rethinkhealth.org/</a:t>
            </a:r>
            <a:r>
              <a:rPr lang="en-US" sz="2200" dirty="0" smtClean="0"/>
              <a:t>), funded by </a:t>
            </a:r>
            <a:r>
              <a:rPr lang="en-US" sz="2200" b="1" dirty="0" smtClean="0"/>
              <a:t>The Fannie E. Rippel Foundation </a:t>
            </a:r>
            <a:r>
              <a:rPr lang="en-US" sz="2200" dirty="0" smtClean="0"/>
              <a:t>(</a:t>
            </a:r>
            <a:r>
              <a:rPr lang="en-US" sz="2200" u="sng" dirty="0" smtClean="0">
                <a:hlinkClick r:id="rId3"/>
              </a:rPr>
              <a:t>http://www.rippelfoundation.org/</a:t>
            </a:r>
            <a:r>
              <a:rPr lang="en-US" sz="2200" dirty="0" smtClean="0"/>
              <a:t>).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0300D6-50B7-472F-9F82-06C29A0151F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smtClean="0"/>
              <a:t>Key Complications Related to Health and </a:t>
            </a:r>
            <a:br>
              <a:rPr lang="en-US" sz="3200" b="1" dirty="0" smtClean="0"/>
            </a:br>
            <a:r>
              <a:rPr lang="en-US" sz="3200" b="1" dirty="0" smtClean="0"/>
              <a:t>the Delivery of Medical Services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2600" b="1" u="sng" dirty="0" smtClean="0"/>
              <a:t>Preventive care</a:t>
            </a:r>
            <a:r>
              <a:rPr lang="en-US" sz="2600" b="1" dirty="0" smtClean="0"/>
              <a:t> </a:t>
            </a:r>
            <a:r>
              <a:rPr lang="en-US" sz="2600" dirty="0" smtClean="0"/>
              <a:t>is critical for health and for reduction of costs in the long term, but the medical care system focuses on treating people only after they become sick</a:t>
            </a:r>
          </a:p>
          <a:p>
            <a:r>
              <a:rPr lang="en-US" sz="2600" u="sng" dirty="0" smtClean="0"/>
              <a:t>Third-party payers</a:t>
            </a:r>
            <a:r>
              <a:rPr lang="en-US" sz="2600" dirty="0" smtClean="0"/>
              <a:t> and bundled reimbursement policies separate cost considerations from patient and physician decisions, so having better information is critical for reform</a:t>
            </a:r>
          </a:p>
          <a:p>
            <a:r>
              <a:rPr lang="en-US" sz="2600" b="1" u="sng" dirty="0" smtClean="0"/>
              <a:t>Technological innovation</a:t>
            </a:r>
            <a:r>
              <a:rPr lang="en-US" sz="2600" b="1" dirty="0" smtClean="0"/>
              <a:t> </a:t>
            </a:r>
            <a:r>
              <a:rPr lang="en-US" sz="2600" dirty="0" smtClean="0"/>
              <a:t>can result in higher costs if high-tech facilities and techniques are over-utilized</a:t>
            </a:r>
          </a:p>
          <a:p>
            <a:r>
              <a:rPr lang="en-US" sz="2600" dirty="0" smtClean="0"/>
              <a:t>There is </a:t>
            </a:r>
            <a:r>
              <a:rPr lang="en-US" sz="2600" b="1" u="sng" dirty="0" smtClean="0"/>
              <a:t>no obvious institutional home for regulation</a:t>
            </a:r>
            <a:r>
              <a:rPr lang="en-US" sz="2600" dirty="0" smtClean="0"/>
              <a:t> of medical services at the local/regional level</a:t>
            </a:r>
          </a:p>
          <a:p>
            <a:r>
              <a:rPr lang="en-US" sz="2600" u="sng" dirty="0" smtClean="0"/>
              <a:t>On the plus side</a:t>
            </a:r>
            <a:r>
              <a:rPr lang="en-US" sz="2600" dirty="0" smtClean="0"/>
              <a:t>: the unusually high prevalence of </a:t>
            </a:r>
            <a:r>
              <a:rPr lang="en-US" sz="2600" u="sng" dirty="0" smtClean="0"/>
              <a:t>compassion</a:t>
            </a:r>
            <a:r>
              <a:rPr lang="en-US" sz="2600" dirty="0" smtClean="0"/>
              <a:t> as an influence on those who choose to enter the healthcare professions.</a:t>
            </a:r>
            <a:endParaRPr lang="en-US" sz="26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4D0CCD-C96F-4D37-B7A4-D2549A5CE4F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Lessons From Case Studies (Preliminary)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0" dirty="0" smtClean="0"/>
              <a:t>A strong sense of community or physical isolation is not enough; </a:t>
            </a:r>
            <a:r>
              <a:rPr lang="en-US" sz="2400" u="sng" dirty="0" smtClean="0"/>
              <a:t>stewardship requires frequent, open, &amp; confidential communication.</a:t>
            </a:r>
          </a:p>
          <a:p>
            <a:r>
              <a:rPr lang="en-US" sz="2400" u="sng" dirty="0" smtClean="0"/>
              <a:t>Local autonomy</a:t>
            </a:r>
            <a:r>
              <a:rPr lang="en-US" sz="2400" b="0" dirty="0" smtClean="0"/>
              <a:t> is not assured, and must be sought and protected.</a:t>
            </a:r>
          </a:p>
          <a:p>
            <a:r>
              <a:rPr lang="en-US" sz="2400" b="0" dirty="0" smtClean="0"/>
              <a:t>Best to </a:t>
            </a:r>
            <a:r>
              <a:rPr lang="en-US" sz="2400" u="sng" dirty="0" smtClean="0"/>
              <a:t>keep focused on a few critical factors</a:t>
            </a:r>
            <a:r>
              <a:rPr lang="en-US" sz="2400" b="0" dirty="0" smtClean="0"/>
              <a:t>, and use multiple ways to address that issue (ex: Grand Junction &amp; primary care shortages). </a:t>
            </a:r>
          </a:p>
          <a:p>
            <a:r>
              <a:rPr lang="en-US" sz="2400" u="sng" dirty="0" smtClean="0"/>
              <a:t>Avoid becoming an exclusive group</a:t>
            </a:r>
            <a:r>
              <a:rPr lang="en-US" sz="2400" b="0" dirty="0" smtClean="0"/>
              <a:t>; need to recruit new participants. </a:t>
            </a:r>
          </a:p>
          <a:p>
            <a:r>
              <a:rPr lang="en-US" sz="2400" b="0" dirty="0" smtClean="0"/>
              <a:t>Collaboration on </a:t>
            </a:r>
            <a:r>
              <a:rPr lang="en-US" sz="2400" u="sng" dirty="0" smtClean="0"/>
              <a:t>health promotion campaigns </a:t>
            </a:r>
            <a:r>
              <a:rPr lang="en-US" sz="2400" b="0" dirty="0" smtClean="0"/>
              <a:t>(such as anti-smoking or anti-obesity) are useful to develop trust and habits of cooperation, but eventually community leaders </a:t>
            </a:r>
            <a:r>
              <a:rPr lang="en-US" sz="2400" u="sng" dirty="0" smtClean="0"/>
              <a:t>need to address more difficult issues</a:t>
            </a:r>
            <a:r>
              <a:rPr lang="en-US" sz="2400" b="0" dirty="0" smtClean="0"/>
              <a:t> of facility construction, physician payment, and coverage for uninsured.</a:t>
            </a:r>
          </a:p>
          <a:p>
            <a:r>
              <a:rPr lang="en-US" sz="2400" u="sng" dirty="0" smtClean="0"/>
              <a:t>Monitor performance</a:t>
            </a:r>
            <a:r>
              <a:rPr lang="en-US" sz="2400" b="0" dirty="0" smtClean="0"/>
              <a:t> and share information widely.</a:t>
            </a:r>
          </a:p>
          <a:p>
            <a:r>
              <a:rPr lang="en-US" sz="2400" b="0" dirty="0" smtClean="0"/>
              <a:t>Teams must develop procedures through which partners who acted unilaterally on an earlier issue can be </a:t>
            </a:r>
            <a:r>
              <a:rPr lang="en-US" sz="2400" u="sng" dirty="0" smtClean="0"/>
              <a:t>welcomed back</a:t>
            </a:r>
            <a:r>
              <a:rPr lang="en-US" sz="2400" b="0" dirty="0" smtClean="0"/>
              <a:t> into the fold. </a:t>
            </a:r>
          </a:p>
          <a:p>
            <a:r>
              <a:rPr lang="en-US" sz="2400" u="sng" dirty="0" smtClean="0"/>
              <a:t>Assessment tools</a:t>
            </a:r>
            <a:r>
              <a:rPr lang="en-US" sz="2400" b="0" dirty="0" smtClean="0"/>
              <a:t> must be developed and applied, with regular re-evaluation of ongoing programs and future needs.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0300D6-50B7-472F-9F82-06C29A0151F1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Dynamic Process for Collaborative Stewardship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95400"/>
            <a:ext cx="5334000" cy="4876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Communicate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Prioritize and Focus Efforts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Build Confidence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Recruit Partners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Commit Resources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Monitor and Sanction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Build and Sustain Trust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Reevaluate</a:t>
            </a:r>
            <a:endParaRPr lang="en-US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0300D6-50B7-472F-9F82-06C29A0151F1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Down Arrow 4"/>
          <p:cNvSpPr/>
          <p:nvPr/>
        </p:nvSpPr>
        <p:spPr bwMode="auto">
          <a:xfrm>
            <a:off x="1143000" y="1447800"/>
            <a:ext cx="533400" cy="3810000"/>
          </a:xfrm>
          <a:prstGeom prst="downArrow">
            <a:avLst/>
          </a:prstGeom>
          <a:noFill/>
          <a:ln w="7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rved Up Arrow 6"/>
          <p:cNvSpPr/>
          <p:nvPr/>
        </p:nvSpPr>
        <p:spPr bwMode="auto">
          <a:xfrm rot="16200000">
            <a:off x="4724400" y="1371600"/>
            <a:ext cx="4191000" cy="3581400"/>
          </a:xfrm>
          <a:prstGeom prst="curvedUpArrow">
            <a:avLst>
              <a:gd name="adj1" fmla="val 6619"/>
              <a:gd name="adj2" fmla="val 18731"/>
              <a:gd name="adj3" fmla="val 25000"/>
            </a:avLst>
          </a:prstGeom>
          <a:noFill/>
          <a:ln w="7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Practical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943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Communicate:</a:t>
            </a:r>
            <a:r>
              <a:rPr lang="en-US" b="0" dirty="0" smtClean="0"/>
              <a:t> build multiple social ties and channels of communication; fill convener and coordinator roles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Prioritize and Focus Efforts:</a:t>
            </a:r>
            <a:r>
              <a:rPr lang="en-US" b="0" dirty="0" smtClean="0"/>
              <a:t> develop a common understanding of system; select specific &amp; achievable goals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Build Confidence:</a:t>
            </a:r>
            <a:r>
              <a:rPr lang="en-US" b="0" dirty="0" smtClean="0"/>
              <a:t> begin with programs that can show results quickly; take ownership by asserting autonomy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Recruit Partners:</a:t>
            </a:r>
            <a:r>
              <a:rPr lang="en-US" b="0" dirty="0" smtClean="0"/>
              <a:t> seek external funding but maintain focus on mission; welcome new partners when needed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Commit Resources:</a:t>
            </a:r>
            <a:r>
              <a:rPr lang="en-US" b="0" dirty="0" smtClean="0"/>
              <a:t> make tangible contributions; acknowledge contributions of others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Monitor and Sanction: </a:t>
            </a:r>
            <a:r>
              <a:rPr lang="en-US" b="0" dirty="0" smtClean="0"/>
              <a:t>gather and share information; graduated sanctions on those who violate agreements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Build and Sustain Trust:</a:t>
            </a:r>
            <a:r>
              <a:rPr lang="en-US" b="0" dirty="0" smtClean="0"/>
              <a:t> protect vital interests of all parties; allow those sanctioned to restore position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Reevaluate: </a:t>
            </a:r>
            <a:r>
              <a:rPr lang="en-US" b="0" dirty="0" smtClean="0"/>
              <a:t>take time needed to evaluate programs; base innovations on local knowledge</a:t>
            </a:r>
            <a:endParaRPr lang="en-US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0300D6-50B7-472F-9F82-06C29A0151F1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Conditions for Collaborative Stewardship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8839200" cy="762000"/>
          </a:xfrm>
          <a:ln w="3175">
            <a:solidFill>
              <a:schemeClr val="tx1"/>
            </a:solidFill>
          </a:ln>
        </p:spPr>
        <p:txBody>
          <a:bodyPr numCol="2">
            <a:noAutofit/>
          </a:bodyPr>
          <a:lstStyle/>
          <a:p>
            <a:pPr marL="182880" indent="-182880">
              <a:buFont typeface="+mj-lt"/>
              <a:buAutoNum type="arabicPeriod"/>
            </a:pPr>
            <a:r>
              <a:rPr lang="en-US" sz="1800" dirty="0" smtClean="0"/>
              <a:t>Relevant physical, human &amp; social capital.</a:t>
            </a:r>
          </a:p>
          <a:p>
            <a:pPr marL="182880" indent="-182880">
              <a:buFont typeface="+mj-lt"/>
              <a:buAutoNum type="arabicPeriod"/>
            </a:pPr>
            <a:r>
              <a:rPr lang="en-US" sz="1800" dirty="0" smtClean="0"/>
              <a:t>Multiple communication channels.</a:t>
            </a:r>
          </a:p>
          <a:p>
            <a:pPr marL="182880" indent="-182880">
              <a:buFont typeface="+mj-lt"/>
              <a:buAutoNum type="arabicPeriod"/>
            </a:pPr>
            <a:r>
              <a:rPr lang="en-US" sz="1800" dirty="0" smtClean="0"/>
              <a:t>Local autonomy recognized &amp; protected.</a:t>
            </a:r>
          </a:p>
          <a:p>
            <a:pPr marL="182880" indent="-182880">
              <a:buFont typeface="+mj-lt"/>
              <a:buAutoNum type="arabicPeriod"/>
            </a:pPr>
            <a:r>
              <a:rPr lang="en-US" sz="1800" dirty="0" smtClean="0"/>
              <a:t>Community identity strong &amp; expandable.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819400"/>
            <a:ext cx="8839200" cy="1371600"/>
          </a:xfrm>
          <a:ln w="3175">
            <a:solidFill>
              <a:schemeClr val="tx1"/>
            </a:solidFill>
          </a:ln>
        </p:spPr>
        <p:txBody>
          <a:bodyPr numCol="2">
            <a:noAutofit/>
          </a:bodyPr>
          <a:lstStyle/>
          <a:p>
            <a:pPr marL="182880" indent="-182880">
              <a:buFont typeface="+mj-lt"/>
              <a:buAutoNum type="arabicPeriod"/>
            </a:pPr>
            <a:r>
              <a:rPr lang="en-US" sz="1800" dirty="0" smtClean="0"/>
              <a:t>Team defines core mission as stewardship.</a:t>
            </a:r>
          </a:p>
          <a:p>
            <a:pPr marL="182880" indent="-182880">
              <a:buFont typeface="+mj-lt"/>
              <a:buAutoNum type="arabicPeriod"/>
            </a:pPr>
            <a:r>
              <a:rPr lang="en-US" sz="1800" dirty="0" smtClean="0"/>
              <a:t>Leaders maintain focus on specific goals.</a:t>
            </a:r>
          </a:p>
          <a:p>
            <a:pPr marL="182880" indent="-182880">
              <a:buFont typeface="+mj-lt"/>
              <a:buAutoNum type="arabicPeriod"/>
            </a:pPr>
            <a:r>
              <a:rPr lang="en-US" sz="1800" dirty="0" smtClean="0"/>
              <a:t>Convener &amp; coordinator roles filled.</a:t>
            </a:r>
          </a:p>
          <a:p>
            <a:pPr marL="182880" indent="-182880">
              <a:buFont typeface="+mj-lt"/>
              <a:buAutoNum type="arabicPeriod"/>
            </a:pPr>
            <a:r>
              <a:rPr lang="en-US" sz="1800" dirty="0" smtClean="0"/>
              <a:t>Group learning generates innovation.</a:t>
            </a:r>
          </a:p>
          <a:p>
            <a:pPr marL="182880" indent="-182880">
              <a:buFont typeface="+mj-lt"/>
              <a:buAutoNum type="arabicPeriod"/>
            </a:pPr>
            <a:r>
              <a:rPr lang="en-US" sz="1800" dirty="0" smtClean="0"/>
              <a:t>Shared norms support open discussion.</a:t>
            </a:r>
          </a:p>
          <a:p>
            <a:pPr marL="182880" indent="-182880">
              <a:buFont typeface="+mj-lt"/>
              <a:buAutoNum type="arabicPeriod"/>
            </a:pPr>
            <a:r>
              <a:rPr lang="en-US" sz="1800" dirty="0" smtClean="0"/>
              <a:t>Routine monitoring &amp; measurement.</a:t>
            </a:r>
          </a:p>
          <a:p>
            <a:pPr marL="182880" indent="-182880">
              <a:buFont typeface="+mj-lt"/>
              <a:buAutoNum type="arabicPeriod"/>
            </a:pPr>
            <a:r>
              <a:rPr lang="en-US" sz="1800" dirty="0" smtClean="0"/>
              <a:t>Sanctions graduated and reversible.</a:t>
            </a:r>
          </a:p>
          <a:p>
            <a:pPr marL="182880" indent="-182880">
              <a:buFont typeface="+mj-lt"/>
              <a:buAutoNum type="arabicPeriod"/>
            </a:pPr>
            <a:r>
              <a:rPr lang="en-US" sz="1800" dirty="0" smtClean="0"/>
              <a:t>Vital interests of all stakeholders protected.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4876800"/>
            <a:ext cx="8763000" cy="69762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numCol="2" rtlCol="0">
            <a:spAutoFit/>
          </a:bodyPr>
          <a:lstStyle/>
          <a:p>
            <a:pPr marL="182880" indent="-182880">
              <a:spcBef>
                <a:spcPts val="432"/>
              </a:spcBef>
              <a:buFont typeface="+mj-lt"/>
              <a:buAutoNum type="arabicPeriod"/>
            </a:pPr>
            <a:r>
              <a:rPr lang="en-US" b="1" dirty="0" smtClean="0"/>
              <a:t>Build success cumulatively.</a:t>
            </a:r>
          </a:p>
          <a:p>
            <a:pPr marL="182880" indent="-182880">
              <a:spcBef>
                <a:spcPts val="432"/>
              </a:spcBef>
              <a:buFont typeface="+mj-lt"/>
              <a:buAutoNum type="arabicPeriod"/>
            </a:pPr>
            <a:r>
              <a:rPr lang="en-US" b="1" dirty="0" smtClean="0"/>
              <a:t>Develop trust &amp; reinforce it.</a:t>
            </a:r>
          </a:p>
          <a:p>
            <a:pPr marL="182880" indent="-182880">
              <a:spcBef>
                <a:spcPts val="432"/>
              </a:spcBef>
              <a:buFont typeface="+mj-lt"/>
              <a:buAutoNum type="arabicPeriod"/>
            </a:pPr>
            <a:r>
              <a:rPr lang="en-US" b="1" dirty="0" smtClean="0"/>
              <a:t>Teams craft rules that fit local conditions. </a:t>
            </a:r>
          </a:p>
          <a:p>
            <a:pPr marL="182880" indent="-182880">
              <a:spcBef>
                <a:spcPts val="432"/>
              </a:spcBef>
              <a:buFont typeface="+mj-lt"/>
              <a:buAutoNum type="arabicPeriod"/>
            </a:pPr>
            <a:r>
              <a:rPr lang="en-US" b="1" dirty="0" smtClean="0"/>
              <a:t>Rules distribute costs &amp; benefits fairly.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0" y="20574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cap="small" dirty="0" smtClean="0"/>
          </a:p>
          <a:p>
            <a:pPr algn="ctr"/>
            <a:r>
              <a:rPr lang="en-US" sz="2000" b="1" cap="small" dirty="0" smtClean="0"/>
              <a:t>Patterns of Interaction</a:t>
            </a:r>
            <a:endParaRPr lang="en-US" sz="2000" b="1" cap="small" dirty="0"/>
          </a:p>
        </p:txBody>
      </p:sp>
      <p:sp>
        <p:nvSpPr>
          <p:cNvPr id="9" name="Down Arrow 8"/>
          <p:cNvSpPr/>
          <p:nvPr/>
        </p:nvSpPr>
        <p:spPr>
          <a:xfrm>
            <a:off x="2743200" y="4267200"/>
            <a:ext cx="332232" cy="5334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5943600" y="4267200"/>
            <a:ext cx="332232" cy="5334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" name="Down Arrow 10"/>
          <p:cNvSpPr/>
          <p:nvPr/>
        </p:nvSpPr>
        <p:spPr>
          <a:xfrm>
            <a:off x="2819400" y="2133600"/>
            <a:ext cx="332232" cy="577334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5943600" y="2133600"/>
            <a:ext cx="332232" cy="577334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124200" y="41910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cap="small" dirty="0" smtClean="0"/>
          </a:p>
          <a:p>
            <a:pPr algn="ctr"/>
            <a:r>
              <a:rPr lang="en-US" sz="2000" b="1" cap="small" dirty="0" smtClean="0"/>
              <a:t>Outcomes &amp; Results</a:t>
            </a:r>
            <a:endParaRPr lang="en-US" sz="2000" b="1" cap="small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838200"/>
            <a:ext cx="838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cap="small" dirty="0" smtClean="0"/>
              <a:t>Background Conditions</a:t>
            </a:r>
            <a:endParaRPr lang="en-US" sz="2000" b="1" cap="small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906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4111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Format for a Community Self-Assessment Tool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3657600" cy="56388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b="1" dirty="0" smtClean="0"/>
              <a:t>[1] Ask representatives of </a:t>
            </a:r>
            <a:r>
              <a:rPr lang="en-US" sz="2200" b="1" dirty="0" smtClean="0">
                <a:hlinkClick r:id="rId2" action="ppaction://hlinksldjump"/>
              </a:rPr>
              <a:t>local stakeholder groups </a:t>
            </a:r>
            <a:r>
              <a:rPr lang="en-US" sz="2200" b="1" dirty="0" smtClean="0"/>
              <a:t>familiar with past or ongoing efforts of collaborative stewardship,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b="1" dirty="0" smtClean="0"/>
              <a:t>[2] whether or not their interactions on </a:t>
            </a:r>
            <a:r>
              <a:rPr lang="en-US" sz="2200" b="1" dirty="0" smtClean="0">
                <a:hlinkClick r:id="rId3" action="ppaction://hlinksldjump"/>
              </a:rPr>
              <a:t>topical areas</a:t>
            </a:r>
            <a:r>
              <a:rPr lang="en-US" sz="2200" b="1" dirty="0" smtClean="0"/>
              <a:t>:</a:t>
            </a:r>
          </a:p>
          <a:p>
            <a:pPr marL="274320" indent="-274320">
              <a:buFont typeface="+mj-lt"/>
              <a:buAutoNum type="arabicPeriod"/>
            </a:pPr>
            <a:r>
              <a:rPr lang="en-US" sz="2000" dirty="0" smtClean="0"/>
              <a:t>Healthcare facilities and physical capital</a:t>
            </a:r>
          </a:p>
          <a:p>
            <a:pPr marL="274320" indent="-274320">
              <a:buFont typeface="+mj-lt"/>
              <a:buAutoNum type="arabicPeriod"/>
            </a:pPr>
            <a:r>
              <a:rPr lang="en-US" sz="2000" dirty="0" smtClean="0"/>
              <a:t>Allocation of human capital in delivery of care</a:t>
            </a:r>
          </a:p>
          <a:p>
            <a:pPr marL="274320" indent="-274320">
              <a:buFont typeface="+mj-lt"/>
              <a:buAutoNum type="arabicPeriod"/>
            </a:pPr>
            <a:r>
              <a:rPr lang="en-US" sz="2000" dirty="0" smtClean="0"/>
              <a:t>Financial issues</a:t>
            </a:r>
          </a:p>
          <a:p>
            <a:pPr marL="274320" indent="-274320">
              <a:buFont typeface="+mj-lt"/>
              <a:buAutoNum type="arabicPeriod"/>
            </a:pPr>
            <a:r>
              <a:rPr lang="en-US" sz="2000" dirty="0" smtClean="0"/>
              <a:t>Public/population health issues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4864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b="1" dirty="0" smtClean="0"/>
              <a:t>[3] show evidence of the presence of these </a:t>
            </a:r>
            <a:r>
              <a:rPr lang="en-US" sz="2200" b="1" dirty="0" smtClean="0">
                <a:hlinkClick r:id="rId4" action="ppaction://hlinksldjump"/>
              </a:rPr>
              <a:t>facilitating conditions</a:t>
            </a:r>
            <a:r>
              <a:rPr lang="en-US" sz="2200" b="1" dirty="0" smtClean="0"/>
              <a:t>:</a:t>
            </a:r>
          </a:p>
          <a:p>
            <a:r>
              <a:rPr lang="en-US" sz="2200" dirty="0" smtClean="0"/>
              <a:t>Background Conditions/ Structure </a:t>
            </a:r>
          </a:p>
          <a:p>
            <a:r>
              <a:rPr lang="en-US" sz="2200" dirty="0" smtClean="0"/>
              <a:t>Patterns of Interactions</a:t>
            </a:r>
          </a:p>
          <a:p>
            <a:r>
              <a:rPr lang="en-US" sz="2200" dirty="0" smtClean="0"/>
              <a:t>Outcomes &amp; Results</a:t>
            </a:r>
          </a:p>
          <a:p>
            <a:endParaRPr lang="en-US" sz="2200" dirty="0" smtClean="0"/>
          </a:p>
          <a:p>
            <a:pPr>
              <a:buNone/>
            </a:pPr>
            <a:r>
              <a:rPr lang="en-US" sz="2400" b="1" dirty="0" smtClean="0"/>
              <a:t>[4] </a:t>
            </a:r>
            <a:r>
              <a:rPr lang="en-US" sz="2400" dirty="0" smtClean="0"/>
              <a:t>and use their answers to help them </a:t>
            </a:r>
            <a:r>
              <a:rPr lang="en-US" sz="2400" b="1" dirty="0" smtClean="0"/>
              <a:t>identify gaps in their capacity for collaborative stewardship </a:t>
            </a:r>
            <a:r>
              <a:rPr lang="en-US" sz="2400" dirty="0" smtClean="0"/>
              <a:t>of their local/regional health commons.</a:t>
            </a:r>
          </a:p>
          <a:p>
            <a:pPr>
              <a:buNone/>
            </a:pPr>
            <a:endParaRPr lang="en-US" sz="22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3429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  </a:t>
            </a:r>
          </a:p>
          <a:p>
            <a:pPr algn="ctr">
              <a:buNone/>
            </a:pPr>
            <a:r>
              <a:rPr lang="en-US" dirty="0" smtClean="0"/>
              <a:t>This research project on </a:t>
            </a:r>
          </a:p>
          <a:p>
            <a:pPr algn="ctr">
              <a:buNone/>
            </a:pPr>
            <a:r>
              <a:rPr lang="en-US" b="1" dirty="0" smtClean="0"/>
              <a:t>Managing the Health Commons</a:t>
            </a:r>
          </a:p>
          <a:p>
            <a:pPr algn="ctr">
              <a:buNone/>
            </a:pPr>
            <a:r>
              <a:rPr lang="en-US" dirty="0" smtClean="0"/>
              <a:t>is part of </a:t>
            </a:r>
          </a:p>
          <a:p>
            <a:pPr algn="ctr">
              <a:buNone/>
            </a:pPr>
            <a:r>
              <a:rPr lang="en-US" b="1" dirty="0" err="1" smtClean="0"/>
              <a:t>ReThink</a:t>
            </a:r>
            <a:r>
              <a:rPr lang="en-US" b="1" dirty="0" smtClean="0"/>
              <a:t> Health</a:t>
            </a:r>
            <a:r>
              <a:rPr lang="en-US" dirty="0" smtClean="0"/>
              <a:t> (</a:t>
            </a:r>
            <a:r>
              <a:rPr lang="en-US" u="sng" dirty="0" smtClean="0">
                <a:hlinkClick r:id="rId2"/>
              </a:rPr>
              <a:t>http://www.rethinkhealth.org/</a:t>
            </a:r>
            <a:r>
              <a:rPr lang="en-US" dirty="0" smtClean="0"/>
              <a:t>), </a:t>
            </a:r>
          </a:p>
          <a:p>
            <a:pPr algn="ctr">
              <a:buNone/>
            </a:pPr>
            <a:r>
              <a:rPr lang="en-US" dirty="0" smtClean="0"/>
              <a:t>a collaborative research and action initiative funded by </a:t>
            </a:r>
          </a:p>
          <a:p>
            <a:pPr algn="ctr">
              <a:buNone/>
            </a:pPr>
            <a:r>
              <a:rPr lang="en-US" b="1" dirty="0" smtClean="0"/>
              <a:t>The Fannie E. </a:t>
            </a:r>
            <a:r>
              <a:rPr lang="en-US" b="1" dirty="0" err="1" smtClean="0"/>
              <a:t>Rippel</a:t>
            </a:r>
            <a:r>
              <a:rPr lang="en-US" b="1" dirty="0" smtClean="0"/>
              <a:t> Foundation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(</a:t>
            </a:r>
            <a:r>
              <a:rPr lang="en-US" u="sng" dirty="0" smtClean="0">
                <a:hlinkClick r:id="rId3"/>
              </a:rPr>
              <a:t>http://www.rippelfoundation.org/</a:t>
            </a:r>
            <a:r>
              <a:rPr lang="en-US" dirty="0" smtClean="0"/>
              <a:t>).</a:t>
            </a:r>
          </a:p>
          <a:p>
            <a:pPr algn="ctr"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4876800"/>
            <a:ext cx="50387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5334000"/>
            <a:ext cx="3952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3600" y="5638800"/>
            <a:ext cx="2466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29200" y="5943600"/>
            <a:ext cx="350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2000" y="304801"/>
            <a:ext cx="2743200" cy="1134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Regional Approach to Health Reform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29200"/>
          </a:xfrm>
        </p:spPr>
        <p:txBody>
          <a:bodyPr>
            <a:normAutofit fontScale="92500"/>
          </a:bodyPr>
          <a:lstStyle/>
          <a:p>
            <a:pPr lvl="0"/>
            <a:r>
              <a:rPr lang="en-US" sz="2200" u="sng" dirty="0" smtClean="0">
                <a:solidFill>
                  <a:prstClr val="black"/>
                </a:solidFill>
              </a:rPr>
              <a:t>Health and medical care are intrinsically local or regional.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endParaRPr lang="en-US" sz="2200" u="sng" dirty="0" smtClean="0">
              <a:solidFill>
                <a:prstClr val="black"/>
              </a:solidFill>
            </a:endParaRPr>
          </a:p>
          <a:p>
            <a:pPr lvl="0"/>
            <a:r>
              <a:rPr lang="en-US" sz="2200" b="0" dirty="0" smtClean="0">
                <a:solidFill>
                  <a:prstClr val="black"/>
                </a:solidFill>
              </a:rPr>
              <a:t>Researchers have documented a </a:t>
            </a:r>
            <a:r>
              <a:rPr lang="en-US" sz="2200" u="sng" dirty="0" smtClean="0">
                <a:solidFill>
                  <a:prstClr val="black"/>
                </a:solidFill>
              </a:rPr>
              <a:t>wide range of regional variation</a:t>
            </a:r>
            <a:r>
              <a:rPr lang="en-US" sz="2200" b="0" dirty="0" smtClean="0">
                <a:solidFill>
                  <a:prstClr val="black"/>
                </a:solidFill>
              </a:rPr>
              <a:t> in many measures of healthcare input measures (especially costs) and the overall quality of medical services within the U.S. </a:t>
            </a:r>
          </a:p>
          <a:p>
            <a:pPr lvl="1"/>
            <a:r>
              <a:rPr lang="en-US" sz="2000" b="0" dirty="0" smtClean="0">
                <a:solidFill>
                  <a:prstClr val="black"/>
                </a:solidFill>
              </a:rPr>
              <a:t>When we began examining health policy, we were introduced to officials from two of the communities which were recognized as having managed to achieve unusually </a:t>
            </a:r>
            <a:r>
              <a:rPr lang="en-US" sz="2000" b="0" u="sng" dirty="0" smtClean="0">
                <a:solidFill>
                  <a:prstClr val="black"/>
                </a:solidFill>
              </a:rPr>
              <a:t>high levels of quality in medical services at below average costs</a:t>
            </a:r>
            <a:r>
              <a:rPr lang="en-US" sz="2000" b="0" dirty="0" smtClean="0">
                <a:solidFill>
                  <a:prstClr val="black"/>
                </a:solidFill>
              </a:rPr>
              <a:t>: </a:t>
            </a:r>
            <a:r>
              <a:rPr lang="en-US" sz="2000" dirty="0" smtClean="0">
                <a:solidFill>
                  <a:prstClr val="black"/>
                </a:solidFill>
              </a:rPr>
              <a:t>Grand Junction, Colorado </a:t>
            </a:r>
            <a:r>
              <a:rPr lang="en-US" sz="2000" b="0" dirty="0" smtClean="0">
                <a:solidFill>
                  <a:prstClr val="black"/>
                </a:solidFill>
              </a:rPr>
              <a:t>and</a:t>
            </a:r>
            <a:r>
              <a:rPr lang="en-US" sz="2000" dirty="0" smtClean="0">
                <a:solidFill>
                  <a:prstClr val="black"/>
                </a:solidFill>
              </a:rPr>
              <a:t> Cedar Rapids, Iowa. </a:t>
            </a:r>
          </a:p>
          <a:p>
            <a:pPr lvl="1"/>
            <a:r>
              <a:rPr lang="en-US" sz="2000" b="0" dirty="0" smtClean="0">
                <a:solidFill>
                  <a:prstClr val="black"/>
                </a:solidFill>
              </a:rPr>
              <a:t>The general presumption was that </a:t>
            </a:r>
            <a:r>
              <a:rPr lang="en-US" sz="2000" i="1" dirty="0" smtClean="0">
                <a:solidFill>
                  <a:prstClr val="black"/>
                </a:solidFill>
              </a:rPr>
              <a:t>they did something</a:t>
            </a:r>
            <a:r>
              <a:rPr lang="en-US" sz="2000" b="0" dirty="0" smtClean="0">
                <a:solidFill>
                  <a:prstClr val="black"/>
                </a:solidFill>
              </a:rPr>
              <a:t> that contributed to these positive outcomes, specifically that they had developed </a:t>
            </a:r>
            <a:r>
              <a:rPr lang="en-US" sz="2000" i="1" u="sng" dirty="0" smtClean="0">
                <a:solidFill>
                  <a:prstClr val="black"/>
                </a:solidFill>
              </a:rPr>
              <a:t>informal mechanisms</a:t>
            </a:r>
            <a:r>
              <a:rPr lang="en-US" sz="2000" u="sng" dirty="0" smtClean="0">
                <a:solidFill>
                  <a:prstClr val="black"/>
                </a:solidFill>
              </a:rPr>
              <a:t> </a:t>
            </a:r>
            <a:r>
              <a:rPr lang="en-US" sz="2000" i="1" u="sng" dirty="0" smtClean="0">
                <a:solidFill>
                  <a:prstClr val="black"/>
                </a:solidFill>
              </a:rPr>
              <a:t>of collaborative stewardship at the community level</a:t>
            </a:r>
            <a:r>
              <a:rPr lang="en-US" sz="2000" b="0" dirty="0" smtClean="0">
                <a:solidFill>
                  <a:prstClr val="black"/>
                </a:solidFill>
              </a:rPr>
              <a:t>. </a:t>
            </a:r>
          </a:p>
          <a:p>
            <a:pPr lvl="0"/>
            <a:r>
              <a:rPr lang="en-US" sz="2200" b="0" dirty="0" smtClean="0">
                <a:solidFill>
                  <a:prstClr val="black"/>
                </a:solidFill>
              </a:rPr>
              <a:t>We proposed a research project to learn more about the process of this regional-level stewardship.</a:t>
            </a:r>
          </a:p>
          <a:p>
            <a:pPr lvl="1"/>
            <a:r>
              <a:rPr lang="en-US" sz="2000" b="0" dirty="0" smtClean="0">
                <a:solidFill>
                  <a:prstClr val="black"/>
                </a:solidFill>
              </a:rPr>
              <a:t>At the same time, we began investigating </a:t>
            </a:r>
            <a:r>
              <a:rPr lang="en-US" sz="2000" dirty="0" smtClean="0">
                <a:solidFill>
                  <a:prstClr val="black"/>
                </a:solidFill>
              </a:rPr>
              <a:t>Bloomington, Indiana</a:t>
            </a:r>
            <a:r>
              <a:rPr lang="en-US" sz="2000" b="0" dirty="0" smtClean="0">
                <a:solidFill>
                  <a:prstClr val="black"/>
                </a:solidFill>
              </a:rPr>
              <a:t>, since we had an opportunity to dig even more deeply, here in our local region</a:t>
            </a:r>
            <a:r>
              <a:rPr lang="en-US" sz="2000" b="0" dirty="0" smtClean="0">
                <a:solidFill>
                  <a:prstClr val="black"/>
                </a:solidFill>
              </a:rPr>
              <a:t>.</a:t>
            </a:r>
            <a:endParaRPr lang="en-US" sz="2000" b="0" dirty="0" smtClean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0300D6-50B7-472F-9F82-06C29A0151F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4091"/>
            <a:ext cx="8686800" cy="437909"/>
          </a:xfrm>
        </p:spPr>
        <p:txBody>
          <a:bodyPr>
            <a:noAutofit/>
          </a:bodyPr>
          <a:lstStyle/>
          <a:p>
            <a:r>
              <a:rPr lang="en-US" sz="2800" dirty="0" smtClean="0"/>
              <a:t>Capacity for Collective Action is the Focus of this Analysis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200" b="0" dirty="0" smtClean="0">
                <a:solidFill>
                  <a:prstClr val="black"/>
                </a:solidFill>
              </a:rPr>
              <a:t>For this </a:t>
            </a:r>
            <a:r>
              <a:rPr lang="en-US" sz="2200" dirty="0" smtClean="0">
                <a:solidFill>
                  <a:prstClr val="black"/>
                </a:solidFill>
              </a:rPr>
              <a:t>exploratory study, </a:t>
            </a:r>
            <a:r>
              <a:rPr lang="en-US" sz="2200" b="0" dirty="0" smtClean="0">
                <a:solidFill>
                  <a:prstClr val="black"/>
                </a:solidFill>
              </a:rPr>
              <a:t>we presume that better coordination at the local or regional level tends to generate positive health &amp; healthcare outcomes.</a:t>
            </a:r>
          </a:p>
          <a:p>
            <a:pPr lvl="0"/>
            <a:r>
              <a:rPr lang="en-US" sz="2200" dirty="0" smtClean="0">
                <a:solidFill>
                  <a:prstClr val="black"/>
                </a:solidFill>
              </a:rPr>
              <a:t>We focus on understanding the factors that facilitate coordination</a:t>
            </a:r>
            <a:r>
              <a:rPr lang="en-US" sz="2200" b="0" dirty="0" smtClean="0">
                <a:solidFill>
                  <a:prstClr val="black"/>
                </a:solidFill>
              </a:rPr>
              <a:t>.</a:t>
            </a:r>
          </a:p>
          <a:p>
            <a:pPr lvl="1"/>
            <a:r>
              <a:rPr lang="en-US" sz="1900" b="0" dirty="0" smtClean="0">
                <a:solidFill>
                  <a:prstClr val="black"/>
                </a:solidFill>
              </a:rPr>
              <a:t>Since it is not based on a random sample of cases, this study by itself cannot substantiate conclusions about the </a:t>
            </a:r>
            <a:r>
              <a:rPr lang="en-US" sz="1900" dirty="0" smtClean="0">
                <a:solidFill>
                  <a:prstClr val="black"/>
                </a:solidFill>
              </a:rPr>
              <a:t>causal impact </a:t>
            </a:r>
            <a:r>
              <a:rPr lang="en-US" sz="1900" b="0" dirty="0" smtClean="0">
                <a:solidFill>
                  <a:prstClr val="black"/>
                </a:solidFill>
              </a:rPr>
              <a:t>of community collaboration on medical services or overall health outcomes. </a:t>
            </a:r>
          </a:p>
          <a:p>
            <a:pPr lvl="0"/>
            <a:r>
              <a:rPr lang="en-US" sz="2200" b="0" dirty="0" smtClean="0">
                <a:solidFill>
                  <a:prstClr val="black"/>
                </a:solidFill>
              </a:rPr>
              <a:t>Because of our focus on collective action, </a:t>
            </a:r>
            <a:r>
              <a:rPr lang="en-US" sz="2200" dirty="0" smtClean="0">
                <a:solidFill>
                  <a:prstClr val="black"/>
                </a:solidFill>
              </a:rPr>
              <a:t>we do NOT draw explicit comparisons among specific measures of the quality of medical care </a:t>
            </a:r>
            <a:r>
              <a:rPr lang="en-US" sz="2200" b="0" dirty="0" smtClean="0">
                <a:solidFill>
                  <a:prstClr val="black"/>
                </a:solidFill>
              </a:rPr>
              <a:t>(such as readmission rates or declines in medical errors) </a:t>
            </a:r>
            <a:r>
              <a:rPr lang="en-US" sz="2200" dirty="0" smtClean="0">
                <a:solidFill>
                  <a:prstClr val="black"/>
                </a:solidFill>
              </a:rPr>
              <a:t>or in overall health outcomes </a:t>
            </a:r>
            <a:r>
              <a:rPr lang="en-US" sz="2200" b="0" dirty="0" smtClean="0">
                <a:solidFill>
                  <a:prstClr val="black"/>
                </a:solidFill>
              </a:rPr>
              <a:t>observed in these three communities. </a:t>
            </a:r>
          </a:p>
          <a:p>
            <a:pPr lvl="1"/>
            <a:r>
              <a:rPr lang="en-US" sz="1800" b="0" dirty="0" smtClean="0">
                <a:solidFill>
                  <a:prstClr val="black"/>
                </a:solidFill>
              </a:rPr>
              <a:t>Many professional consultants and other organizations work in these specialized areas; our niche lies in macro-level analysis of policy organizations. </a:t>
            </a:r>
          </a:p>
          <a:p>
            <a:pPr lvl="0"/>
            <a:r>
              <a:rPr lang="en-US" sz="2200" b="0" dirty="0" smtClean="0">
                <a:solidFill>
                  <a:prstClr val="black"/>
                </a:solidFill>
              </a:rPr>
              <a:t>Our key analytical task is to identify the factors that affect </a:t>
            </a:r>
            <a:r>
              <a:rPr lang="en-US" sz="2200" u="sng" dirty="0" smtClean="0">
                <a:solidFill>
                  <a:prstClr val="black"/>
                </a:solidFill>
              </a:rPr>
              <a:t>capacity for collective action</a:t>
            </a:r>
            <a:r>
              <a:rPr lang="en-US" sz="2200" b="0" dirty="0" smtClean="0">
                <a:solidFill>
                  <a:prstClr val="black"/>
                </a:solidFill>
              </a:rPr>
              <a:t> regarding the local/regional regulation of medical services. 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0300D6-50B7-472F-9F82-06C29A0151F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4091"/>
            <a:ext cx="8763000" cy="590309"/>
          </a:xfrm>
        </p:spPr>
        <p:txBody>
          <a:bodyPr>
            <a:noAutofit/>
          </a:bodyPr>
          <a:lstStyle/>
          <a:p>
            <a:r>
              <a:rPr lang="en-US" sz="2800" dirty="0" smtClean="0"/>
              <a:t>Collaboration With Study Communities </a:t>
            </a:r>
            <a:r>
              <a:rPr lang="en-US" sz="2800" dirty="0" smtClean="0"/>
              <a:t>&amp; Future </a:t>
            </a:r>
            <a:r>
              <a:rPr lang="en-US" sz="2800" dirty="0" smtClean="0"/>
              <a:t>Projects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300" b="0" dirty="0" smtClean="0">
                <a:solidFill>
                  <a:prstClr val="black"/>
                </a:solidFill>
              </a:rPr>
              <a:t>In each community we work with a </a:t>
            </a:r>
            <a:r>
              <a:rPr lang="en-US" sz="2300" u="sng" dirty="0" smtClean="0">
                <a:solidFill>
                  <a:prstClr val="black"/>
                </a:solidFill>
              </a:rPr>
              <a:t>community advisory board</a:t>
            </a:r>
            <a:r>
              <a:rPr lang="en-US" sz="2300" b="0" dirty="0" smtClean="0">
                <a:solidFill>
                  <a:prstClr val="black"/>
                </a:solidFill>
              </a:rPr>
              <a:t> to identify interview subjects and to help us evaluate our findings. </a:t>
            </a:r>
          </a:p>
          <a:p>
            <a:pPr lvl="1"/>
            <a:r>
              <a:rPr lang="en-US" sz="1800" b="0" dirty="0" smtClean="0">
                <a:solidFill>
                  <a:prstClr val="black"/>
                </a:solidFill>
              </a:rPr>
              <a:t>Our interview questions focus on eliciting their own positive and negative experiences with </a:t>
            </a:r>
            <a:r>
              <a:rPr lang="en-US" sz="1800" dirty="0" smtClean="0">
                <a:solidFill>
                  <a:prstClr val="black"/>
                </a:solidFill>
              </a:rPr>
              <a:t>multi-stakeholder collaborations</a:t>
            </a:r>
            <a:r>
              <a:rPr lang="en-US" sz="1800" b="0" dirty="0" smtClean="0">
                <a:solidFill>
                  <a:prstClr val="black"/>
                </a:solidFill>
              </a:rPr>
              <a:t>.</a:t>
            </a:r>
          </a:p>
          <a:p>
            <a:pPr lvl="1"/>
            <a:r>
              <a:rPr lang="en-US" sz="1900" b="0" dirty="0" smtClean="0">
                <a:solidFill>
                  <a:prstClr val="black"/>
                </a:solidFill>
              </a:rPr>
              <a:t>Our cases are NOT a random sample, but instead a </a:t>
            </a:r>
            <a:r>
              <a:rPr lang="en-US" sz="1900" u="sng" dirty="0" smtClean="0">
                <a:solidFill>
                  <a:prstClr val="black"/>
                </a:solidFill>
              </a:rPr>
              <a:t>convenience sample</a:t>
            </a:r>
            <a:r>
              <a:rPr lang="en-US" sz="1900" b="0" dirty="0" smtClean="0">
                <a:solidFill>
                  <a:prstClr val="black"/>
                </a:solidFill>
              </a:rPr>
              <a:t>, chosen because we had access to community leaders.</a:t>
            </a:r>
          </a:p>
          <a:p>
            <a:pPr lvl="0"/>
            <a:r>
              <a:rPr lang="en-US" sz="2200" b="0" dirty="0" smtClean="0">
                <a:solidFill>
                  <a:prstClr val="black"/>
                </a:solidFill>
              </a:rPr>
              <a:t>We hope to develop the foundation for </a:t>
            </a:r>
            <a:r>
              <a:rPr lang="en-US" sz="2200" dirty="0" smtClean="0">
                <a:solidFill>
                  <a:prstClr val="black"/>
                </a:solidFill>
              </a:rPr>
              <a:t>two follow-on projects</a:t>
            </a:r>
            <a:r>
              <a:rPr lang="en-US" sz="2200" b="0" dirty="0" smtClean="0">
                <a:solidFill>
                  <a:prstClr val="black"/>
                </a:solidFill>
              </a:rPr>
              <a:t>:</a:t>
            </a:r>
          </a:p>
          <a:p>
            <a:pPr lvl="1"/>
            <a:r>
              <a:rPr lang="en-US" sz="2000" b="0" dirty="0" smtClean="0">
                <a:solidFill>
                  <a:prstClr val="black"/>
                </a:solidFill>
              </a:rPr>
              <a:t>A </a:t>
            </a:r>
            <a:r>
              <a:rPr lang="en-US" sz="2000" dirty="0" smtClean="0">
                <a:solidFill>
                  <a:prstClr val="black"/>
                </a:solidFill>
              </a:rPr>
              <a:t>community self-assessment tool</a:t>
            </a:r>
            <a:r>
              <a:rPr lang="en-US" sz="2000" b="0" dirty="0" smtClean="0">
                <a:solidFill>
                  <a:prstClr val="black"/>
                </a:solidFill>
              </a:rPr>
              <a:t>, for use in conjunction with community leadership teams, to help them identify potential issues for further cooperation and the resources they need to develop or enhance to accomplish those tasks.</a:t>
            </a:r>
          </a:p>
          <a:p>
            <a:pPr lvl="1"/>
            <a:r>
              <a:rPr lang="en-US" sz="2000" b="0" dirty="0" smtClean="0">
                <a:solidFill>
                  <a:prstClr val="black"/>
                </a:solidFill>
              </a:rPr>
              <a:t>Identification of variables to be included in a </a:t>
            </a:r>
            <a:r>
              <a:rPr lang="en-US" sz="2000" dirty="0" smtClean="0">
                <a:solidFill>
                  <a:prstClr val="black"/>
                </a:solidFill>
              </a:rPr>
              <a:t>rigorous test </a:t>
            </a:r>
            <a:r>
              <a:rPr lang="en-US" sz="2000" b="0" dirty="0" smtClean="0">
                <a:solidFill>
                  <a:prstClr val="black"/>
                </a:solidFill>
              </a:rPr>
              <a:t>of the effect of this capacity for collective action on the quality and costs of medical services in a randomized sample of communities in the United States. 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0300D6-50B7-472F-9F82-06C29A0151F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dirty="0" smtClean="0"/>
              <a:t>Clarification: We Study Coordination of the Medical Services Industry as a Whole, not just Public Health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b="0" dirty="0" smtClean="0">
                <a:solidFill>
                  <a:prstClr val="black"/>
                </a:solidFill>
              </a:rPr>
              <a:t>Health is </a:t>
            </a:r>
            <a:r>
              <a:rPr lang="en-US" u="sng" dirty="0" smtClean="0">
                <a:solidFill>
                  <a:prstClr val="black"/>
                </a:solidFill>
              </a:rPr>
              <a:t>not</a:t>
            </a:r>
            <a:r>
              <a:rPr lang="en-US" b="0" dirty="0" smtClean="0">
                <a:solidFill>
                  <a:prstClr val="black"/>
                </a:solidFill>
              </a:rPr>
              <a:t> a product that can be purchased from suppliers, instead health emerges from </a:t>
            </a:r>
            <a:r>
              <a:rPr lang="en-US" u="sng" dirty="0" smtClean="0">
                <a:solidFill>
                  <a:prstClr val="black"/>
                </a:solidFill>
              </a:rPr>
              <a:t>co-production</a:t>
            </a:r>
            <a:r>
              <a:rPr lang="en-US" b="0" dirty="0" smtClean="0">
                <a:solidFill>
                  <a:prstClr val="black"/>
                </a:solidFill>
              </a:rPr>
              <a:t>, with individuals actively contributing to determining their own health.</a:t>
            </a:r>
          </a:p>
          <a:p>
            <a:pPr lvl="1"/>
            <a:r>
              <a:rPr lang="en-US" sz="2600" b="0" dirty="0" smtClean="0">
                <a:solidFill>
                  <a:prstClr val="black"/>
                </a:solidFill>
              </a:rPr>
              <a:t>Ultimately, a person’s health is a product not just of the medical care he/she receives but primarily of his/her </a:t>
            </a:r>
            <a:r>
              <a:rPr lang="en-US" sz="2600" dirty="0" smtClean="0">
                <a:solidFill>
                  <a:prstClr val="black"/>
                </a:solidFill>
              </a:rPr>
              <a:t>decisions between healthy and unhealthy behavior</a:t>
            </a:r>
            <a:r>
              <a:rPr lang="en-US" sz="2600" b="0" dirty="0" smtClean="0">
                <a:solidFill>
                  <a:prstClr val="black"/>
                </a:solidFill>
              </a:rPr>
              <a:t>, within the constraints set by genetics, socio-economic status, and environmental factors.</a:t>
            </a:r>
          </a:p>
          <a:p>
            <a:pPr lvl="1"/>
            <a:r>
              <a:rPr lang="en-US" sz="2600" b="0" dirty="0" smtClean="0">
                <a:solidFill>
                  <a:prstClr val="black"/>
                </a:solidFill>
              </a:rPr>
              <a:t>These decisions can be influenced by the </a:t>
            </a:r>
            <a:r>
              <a:rPr lang="en-US" sz="2600" dirty="0" smtClean="0">
                <a:solidFill>
                  <a:prstClr val="black"/>
                </a:solidFill>
              </a:rPr>
              <a:t>built environment </a:t>
            </a:r>
            <a:r>
              <a:rPr lang="en-US" sz="2600" b="0" dirty="0" smtClean="0">
                <a:solidFill>
                  <a:prstClr val="black"/>
                </a:solidFill>
              </a:rPr>
              <a:t>within which individuals choose, and public health officials routinely consider how social structures and biophysical conditions affect health.</a:t>
            </a:r>
          </a:p>
          <a:p>
            <a:pPr lvl="1"/>
            <a:r>
              <a:rPr lang="en-US" sz="2600" dirty="0" smtClean="0">
                <a:solidFill>
                  <a:prstClr val="black"/>
                </a:solidFill>
              </a:rPr>
              <a:t>Public health officials </a:t>
            </a:r>
            <a:r>
              <a:rPr lang="en-US" sz="2600" b="0" dirty="0" smtClean="0">
                <a:solidFill>
                  <a:prstClr val="black"/>
                </a:solidFill>
              </a:rPr>
              <a:t>already think in terms of understanding the system as a whole, and appreciate the need to act as responsible stewards of community resources.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But in the U.S., public health officials have no authority over the delivery of medical services</a:t>
            </a:r>
            <a:r>
              <a:rPr lang="en-US" b="0" dirty="0" smtClean="0">
                <a:solidFill>
                  <a:prstClr val="black"/>
                </a:solidFill>
              </a:rPr>
              <a:t>. That is where the costs of health care are determined, in decisions made by physicians, hospital administrators, insurance company officials, and employers</a:t>
            </a:r>
            <a:r>
              <a:rPr lang="en-US" b="0" dirty="0" smtClean="0">
                <a:solidFill>
                  <a:prstClr val="black"/>
                </a:solidFill>
              </a:rPr>
              <a:t>.</a:t>
            </a:r>
            <a:endParaRPr lang="en-US" b="0" dirty="0" smtClean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0300D6-50B7-472F-9F82-06C29A0151F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24091"/>
            <a:ext cx="8763000" cy="514109"/>
          </a:xfrm>
        </p:spPr>
        <p:txBody>
          <a:bodyPr>
            <a:noAutofit/>
          </a:bodyPr>
          <a:lstStyle/>
          <a:p>
            <a:r>
              <a:rPr lang="en-US" sz="2800" dirty="0" smtClean="0"/>
              <a:t>Markets </a:t>
            </a:r>
            <a:r>
              <a:rPr lang="en-US" sz="2800" dirty="0" smtClean="0"/>
              <a:t>&amp; Common </a:t>
            </a:r>
            <a:r>
              <a:rPr lang="en-US" sz="2800" dirty="0" smtClean="0"/>
              <a:t>Resources in the Healthcare Industry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Health care</a:t>
            </a:r>
            <a:r>
              <a:rPr lang="en-US" sz="1600" b="0" dirty="0" smtClean="0">
                <a:solidFill>
                  <a:prstClr val="black"/>
                </a:solidFill>
              </a:rPr>
              <a:t> (or medical services) can be seen as a </a:t>
            </a:r>
            <a:r>
              <a:rPr lang="en-US" sz="1600" dirty="0" smtClean="0">
                <a:solidFill>
                  <a:prstClr val="black"/>
                </a:solidFill>
              </a:rPr>
              <a:t>private good</a:t>
            </a:r>
            <a:r>
              <a:rPr lang="en-US" sz="1600" b="0" dirty="0" smtClean="0">
                <a:solidFill>
                  <a:prstClr val="black"/>
                </a:solidFill>
              </a:rPr>
              <a:t>, involving service transactions between patients and </a:t>
            </a:r>
            <a:r>
              <a:rPr lang="en-US" sz="1600" dirty="0" smtClean="0">
                <a:solidFill>
                  <a:prstClr val="black"/>
                </a:solidFill>
              </a:rPr>
              <a:t>healthcare professionals</a:t>
            </a:r>
            <a:r>
              <a:rPr lang="en-US" sz="1600" b="0" dirty="0" smtClean="0">
                <a:solidFill>
                  <a:prstClr val="black"/>
                </a:solidFill>
              </a:rPr>
              <a:t>.</a:t>
            </a:r>
          </a:p>
          <a:p>
            <a:pPr lvl="1"/>
            <a:r>
              <a:rPr lang="en-US" sz="1600" b="0" dirty="0" smtClean="0">
                <a:solidFill>
                  <a:prstClr val="black"/>
                </a:solidFill>
              </a:rPr>
              <a:t>But these are </a:t>
            </a:r>
            <a:r>
              <a:rPr lang="en-US" sz="1600" dirty="0" smtClean="0">
                <a:solidFill>
                  <a:prstClr val="black"/>
                </a:solidFill>
              </a:rPr>
              <a:t>not merely private goods</a:t>
            </a:r>
            <a:r>
              <a:rPr lang="en-US" sz="1600" b="0" dirty="0" smtClean="0">
                <a:solidFill>
                  <a:prstClr val="black"/>
                </a:solidFill>
              </a:rPr>
              <a:t>, given the need for consumers to be actively engaged in producing their own health outcomes (</a:t>
            </a:r>
            <a:r>
              <a:rPr lang="en-US" sz="1600" dirty="0" smtClean="0">
                <a:solidFill>
                  <a:prstClr val="black"/>
                </a:solidFill>
              </a:rPr>
              <a:t>co-production</a:t>
            </a:r>
            <a:r>
              <a:rPr lang="en-US" sz="1600" b="0" dirty="0" smtClean="0">
                <a:solidFill>
                  <a:prstClr val="black"/>
                </a:solidFill>
              </a:rPr>
              <a:t>).</a:t>
            </a:r>
          </a:p>
          <a:p>
            <a:pPr lvl="1"/>
            <a:r>
              <a:rPr lang="en-US" sz="1600" b="0" dirty="0" smtClean="0">
                <a:solidFill>
                  <a:prstClr val="black"/>
                </a:solidFill>
              </a:rPr>
              <a:t>And </a:t>
            </a:r>
            <a:r>
              <a:rPr lang="en-US" sz="1600" dirty="0" smtClean="0">
                <a:solidFill>
                  <a:prstClr val="black"/>
                </a:solidFill>
              </a:rPr>
              <a:t>healthcare markets </a:t>
            </a:r>
            <a:r>
              <a:rPr lang="en-US" sz="1600" b="0" dirty="0" smtClean="0">
                <a:solidFill>
                  <a:prstClr val="black"/>
                </a:solidFill>
              </a:rPr>
              <a:t>are typically inefficient in providing the optimal mix of services, for a variety of reasons, such as  the difficulty of measuring quality, the technical complexity of evaluating alternative procedures, and a payment structure that make costs far from transparent to consumers and/or professional clinicians.  </a:t>
            </a:r>
          </a:p>
          <a:p>
            <a:pPr lvl="1"/>
            <a:r>
              <a:rPr lang="en-US" sz="1600" b="0" dirty="0" smtClean="0">
                <a:solidFill>
                  <a:prstClr val="black"/>
                </a:solidFill>
              </a:rPr>
              <a:t>In sum</a:t>
            </a:r>
            <a:r>
              <a:rPr lang="en-US" sz="1600" dirty="0" smtClean="0">
                <a:solidFill>
                  <a:prstClr val="black"/>
                </a:solidFill>
              </a:rPr>
              <a:t>, regulation </a:t>
            </a:r>
            <a:r>
              <a:rPr lang="en-US" sz="1600" b="0" dirty="0" smtClean="0">
                <a:solidFill>
                  <a:prstClr val="black"/>
                </a:solidFill>
              </a:rPr>
              <a:t>is especially important for healthcare markets.</a:t>
            </a:r>
          </a:p>
          <a:p>
            <a:pPr lvl="0"/>
            <a:r>
              <a:rPr lang="en-US" sz="1600" b="0" dirty="0" smtClean="0">
                <a:solidFill>
                  <a:prstClr val="black"/>
                </a:solidFill>
              </a:rPr>
              <a:t>Other aspects of health care (especially medical insurance) have properties known in economic theory to create problems related to </a:t>
            </a:r>
            <a:r>
              <a:rPr lang="en-US" sz="1600" dirty="0" smtClean="0">
                <a:solidFill>
                  <a:prstClr val="black"/>
                </a:solidFill>
              </a:rPr>
              <a:t>overuse of services  </a:t>
            </a:r>
            <a:r>
              <a:rPr lang="en-US" sz="1600" b="0" dirty="0" smtClean="0">
                <a:solidFill>
                  <a:prstClr val="black"/>
                </a:solidFill>
              </a:rPr>
              <a:t>or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b="0" dirty="0" smtClean="0">
                <a:solidFill>
                  <a:prstClr val="black"/>
                </a:solidFill>
              </a:rPr>
              <a:t>suffer from </a:t>
            </a:r>
            <a:r>
              <a:rPr lang="en-US" sz="1600" dirty="0" smtClean="0">
                <a:solidFill>
                  <a:prstClr val="black"/>
                </a:solidFill>
              </a:rPr>
              <a:t>adverse selection problems in the client pool</a:t>
            </a:r>
            <a:r>
              <a:rPr lang="en-US" sz="1600" b="0" dirty="0" smtClean="0">
                <a:solidFill>
                  <a:prstClr val="black"/>
                </a:solidFill>
              </a:rPr>
              <a:t> – both leading to an upward spiraling of insurance costs.</a:t>
            </a:r>
          </a:p>
          <a:p>
            <a:pPr lvl="0"/>
            <a:r>
              <a:rPr lang="en-US" sz="1600" b="0" dirty="0" smtClean="0">
                <a:solidFill>
                  <a:prstClr val="black"/>
                </a:solidFill>
              </a:rPr>
              <a:t>Still other aspects are similar to </a:t>
            </a:r>
            <a:r>
              <a:rPr lang="en-US" sz="1600" dirty="0" smtClean="0">
                <a:solidFill>
                  <a:prstClr val="black"/>
                </a:solidFill>
              </a:rPr>
              <a:t>common-pool resources</a:t>
            </a:r>
            <a:r>
              <a:rPr lang="en-US" sz="1600" b="0" dirty="0" smtClean="0">
                <a:solidFill>
                  <a:prstClr val="black"/>
                </a:solidFill>
              </a:rPr>
              <a:t>, in which individuals extract resources without full payment, like ER services for a significant subset of the population.</a:t>
            </a:r>
          </a:p>
          <a:p>
            <a:pPr lvl="0"/>
            <a:r>
              <a:rPr lang="en-US" sz="1600" dirty="0" smtClean="0">
                <a:solidFill>
                  <a:prstClr val="black"/>
                </a:solidFill>
              </a:rPr>
              <a:t>Public health officials </a:t>
            </a:r>
            <a:r>
              <a:rPr lang="en-US" sz="1600" b="0" dirty="0" smtClean="0">
                <a:solidFill>
                  <a:prstClr val="black"/>
                </a:solidFill>
              </a:rPr>
              <a:t>routinely promote </a:t>
            </a:r>
            <a:r>
              <a:rPr lang="en-US" sz="1600" dirty="0" smtClean="0">
                <a:solidFill>
                  <a:prstClr val="black"/>
                </a:solidFill>
              </a:rPr>
              <a:t>population health, </a:t>
            </a:r>
            <a:r>
              <a:rPr lang="en-US" sz="1600" b="0" dirty="0" smtClean="0">
                <a:solidFill>
                  <a:prstClr val="black"/>
                </a:solidFill>
              </a:rPr>
              <a:t>which is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b="0" dirty="0" smtClean="0">
                <a:solidFill>
                  <a:prstClr val="black"/>
                </a:solidFill>
              </a:rPr>
              <a:t>widely recognized as a </a:t>
            </a:r>
            <a:r>
              <a:rPr lang="en-US" sz="1600" dirty="0" smtClean="0">
                <a:solidFill>
                  <a:prstClr val="black"/>
                </a:solidFill>
              </a:rPr>
              <a:t>public good (a good with positive externalities ), </a:t>
            </a:r>
            <a:r>
              <a:rPr lang="en-US" sz="1600" b="0" dirty="0" smtClean="0">
                <a:solidFill>
                  <a:prstClr val="black"/>
                </a:solidFill>
              </a:rPr>
              <a:t>where individuals may under-invest in health maintenance from the perspective of society.</a:t>
            </a:r>
          </a:p>
          <a:p>
            <a:pPr lvl="0"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We argue that the overall system of health and the delivery of healthcare (medical) services is best understood as </a:t>
            </a:r>
            <a:r>
              <a:rPr lang="en-US" sz="1600" u="sng" dirty="0" smtClean="0">
                <a:solidFill>
                  <a:prstClr val="black"/>
                </a:solidFill>
              </a:rPr>
              <a:t>a commons that encompasses multiple types of resources</a:t>
            </a:r>
            <a:r>
              <a:rPr lang="en-US" sz="1600" dirty="0" smtClean="0">
                <a:solidFill>
                  <a:prstClr val="black"/>
                </a:solidFill>
              </a:rPr>
              <a:t> and many types of goods and services. </a:t>
            </a:r>
            <a:r>
              <a:rPr lang="en-US" sz="1600" b="0" dirty="0" smtClean="0">
                <a:solidFill>
                  <a:prstClr val="black"/>
                </a:solidFill>
              </a:rPr>
              <a:t>Such a commons definitely requires some form of </a:t>
            </a:r>
            <a:r>
              <a:rPr lang="en-US" sz="1600" dirty="0" smtClean="0">
                <a:solidFill>
                  <a:prstClr val="black"/>
                </a:solidFill>
              </a:rPr>
              <a:t>stewardship</a:t>
            </a:r>
            <a:r>
              <a:rPr lang="en-US" sz="1600" b="0" dirty="0" smtClean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en-US" sz="1600" b="0" dirty="0" smtClean="0">
                <a:solidFill>
                  <a:prstClr val="black"/>
                </a:solidFill>
              </a:rPr>
              <a:t>Collaborative stewardship is effectively a form of </a:t>
            </a:r>
            <a:r>
              <a:rPr lang="en-US" sz="1600" dirty="0" smtClean="0">
                <a:solidFill>
                  <a:prstClr val="black"/>
                </a:solidFill>
              </a:rPr>
              <a:t>self-regulation of a commons</a:t>
            </a:r>
            <a:r>
              <a:rPr lang="en-US" sz="1600" dirty="0" smtClean="0">
                <a:solidFill>
                  <a:prstClr val="black"/>
                </a:solidFill>
              </a:rPr>
              <a:t>.</a:t>
            </a: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0300D6-50B7-472F-9F82-06C29A0151F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a Commons?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marL="640080" lvl="1" indent="-457200">
              <a:buFont typeface="+mj-lt"/>
              <a:buAutoNum type="arabicPeriod"/>
            </a:pPr>
            <a:r>
              <a:rPr lang="en-US" sz="2400" b="0" dirty="0" smtClean="0">
                <a:solidFill>
                  <a:prstClr val="black"/>
                </a:solidFill>
              </a:rPr>
              <a:t>A resource or system of resources to which members of a group share </a:t>
            </a:r>
            <a:r>
              <a:rPr lang="en-US" sz="2400" dirty="0" smtClean="0">
                <a:solidFill>
                  <a:prstClr val="black"/>
                </a:solidFill>
              </a:rPr>
              <a:t>access</a:t>
            </a:r>
            <a:r>
              <a:rPr lang="en-US" sz="2400" b="0" dirty="0" smtClean="0">
                <a:solidFill>
                  <a:prstClr val="black"/>
                </a:solidFill>
              </a:rPr>
              <a:t>, and which they either (a) consume jointly or (b) use as a common pool from which they extract units for private consumption; </a:t>
            </a:r>
          </a:p>
          <a:p>
            <a:pPr marL="640080" lvl="1" indent="-457200">
              <a:buFont typeface="+mj-lt"/>
              <a:buAutoNum type="arabicPeriod"/>
            </a:pPr>
            <a:r>
              <a:rPr lang="en-US" sz="2400" b="0" dirty="0" smtClean="0">
                <a:solidFill>
                  <a:prstClr val="black"/>
                </a:solidFill>
              </a:rPr>
              <a:t>This common resource </a:t>
            </a:r>
            <a:r>
              <a:rPr lang="en-US" sz="2400" dirty="0" smtClean="0">
                <a:solidFill>
                  <a:prstClr val="black"/>
                </a:solidFill>
              </a:rPr>
              <a:t>can be exhausted or degraded by over-use </a:t>
            </a:r>
            <a:r>
              <a:rPr lang="en-US" sz="2400" b="0" dirty="0" smtClean="0">
                <a:solidFill>
                  <a:prstClr val="black"/>
                </a:solidFill>
              </a:rPr>
              <a:t>(of resources) </a:t>
            </a:r>
            <a:r>
              <a:rPr lang="en-US" sz="2400" dirty="0" smtClean="0">
                <a:solidFill>
                  <a:prstClr val="black"/>
                </a:solidFill>
              </a:rPr>
              <a:t>or under-investment</a:t>
            </a:r>
            <a:r>
              <a:rPr lang="en-US" sz="2400" b="0" dirty="0" smtClean="0">
                <a:solidFill>
                  <a:prstClr val="black"/>
                </a:solidFill>
              </a:rPr>
              <a:t> (in resource replenishment and/or contributions to public goods);</a:t>
            </a:r>
          </a:p>
          <a:p>
            <a:pPr marL="640080" lvl="1" indent="-457200">
              <a:buFont typeface="+mj-lt"/>
              <a:buAutoNum type="arabicPeriod"/>
            </a:pPr>
            <a:r>
              <a:rPr lang="en-US" sz="2400" b="0" dirty="0" smtClean="0">
                <a:solidFill>
                  <a:prstClr val="black"/>
                </a:solidFill>
              </a:rPr>
              <a:t>Efforts to </a:t>
            </a:r>
            <a:r>
              <a:rPr lang="en-US" sz="2400" dirty="0" smtClean="0">
                <a:solidFill>
                  <a:prstClr val="black"/>
                </a:solidFill>
              </a:rPr>
              <a:t>replenish or maintain </a:t>
            </a:r>
            <a:r>
              <a:rPr lang="en-US" sz="2400" b="0" dirty="0" smtClean="0">
                <a:solidFill>
                  <a:prstClr val="black"/>
                </a:solidFill>
              </a:rPr>
              <a:t>the relevant resources are </a:t>
            </a:r>
            <a:r>
              <a:rPr lang="en-US" sz="2400" dirty="0" smtClean="0">
                <a:solidFill>
                  <a:prstClr val="black"/>
                </a:solidFill>
              </a:rPr>
              <a:t>costly</a:t>
            </a:r>
            <a:r>
              <a:rPr lang="en-US" sz="2400" b="0" dirty="0" smtClean="0">
                <a:solidFill>
                  <a:prstClr val="black"/>
                </a:solidFill>
              </a:rPr>
              <a:t>;</a:t>
            </a:r>
          </a:p>
          <a:p>
            <a:pPr marL="640080" lvl="1" indent="-457200">
              <a:buFont typeface="+mj-lt"/>
              <a:buAutoNum type="arabicPeriod"/>
            </a:pPr>
            <a:r>
              <a:rPr lang="en-US" sz="2400" b="0" dirty="0" smtClean="0">
                <a:solidFill>
                  <a:prstClr val="black"/>
                </a:solidFill>
              </a:rPr>
              <a:t>And these costs will be paid only by someone with an </a:t>
            </a:r>
            <a:r>
              <a:rPr lang="en-US" sz="2400" dirty="0" smtClean="0">
                <a:solidFill>
                  <a:prstClr val="black"/>
                </a:solidFill>
              </a:rPr>
              <a:t>incentive to consider long-term consequences </a:t>
            </a:r>
            <a:r>
              <a:rPr lang="en-US" sz="2400" b="0" dirty="0" smtClean="0">
                <a:solidFill>
                  <a:prstClr val="black"/>
                </a:solidFill>
              </a:rPr>
              <a:t>of current actions.</a:t>
            </a:r>
          </a:p>
          <a:p>
            <a:pPr marL="240030" lvl="0" indent="-457200"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Examples: </a:t>
            </a:r>
          </a:p>
          <a:p>
            <a:pPr marL="582930" lvl="1" indent="-182880"/>
            <a:r>
              <a:rPr lang="en-US" sz="2000" dirty="0" smtClean="0">
                <a:solidFill>
                  <a:prstClr val="black"/>
                </a:solidFill>
              </a:rPr>
              <a:t>Natural resource commons</a:t>
            </a:r>
            <a:r>
              <a:rPr lang="en-US" sz="2000" b="0" dirty="0" smtClean="0">
                <a:solidFill>
                  <a:prstClr val="black"/>
                </a:solidFill>
              </a:rPr>
              <a:t> (fisheries, common grazing land, forests); </a:t>
            </a:r>
          </a:p>
          <a:p>
            <a:pPr marL="582930" lvl="1" indent="-182880"/>
            <a:r>
              <a:rPr lang="en-US" sz="2000" dirty="0" smtClean="0">
                <a:solidFill>
                  <a:prstClr val="black"/>
                </a:solidFill>
              </a:rPr>
              <a:t>Constructed commons</a:t>
            </a:r>
            <a:r>
              <a:rPr lang="en-US" sz="2000" b="0" dirty="0" smtClean="0">
                <a:solidFill>
                  <a:prstClr val="black"/>
                </a:solidFill>
              </a:rPr>
              <a:t> (irrigation systems, technical infrastructures, information systems</a:t>
            </a:r>
            <a:r>
              <a:rPr lang="en-US" sz="2000" b="0" dirty="0" smtClean="0">
                <a:solidFill>
                  <a:prstClr val="black"/>
                </a:solidFill>
              </a:rPr>
              <a:t>)</a:t>
            </a:r>
            <a:endParaRPr lang="en-US" sz="2000" b="0" dirty="0" smtClean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0300D6-50B7-472F-9F82-06C29A0151F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Health as a Commons (In Need of Self-Regulation)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410200"/>
          </a:xfrm>
        </p:spPr>
        <p:txBody>
          <a:bodyPr>
            <a:noAutofit/>
          </a:bodyPr>
          <a:lstStyle/>
          <a:p>
            <a:pPr marL="274320" lvl="1" indent="-274320">
              <a:buFont typeface="+mj-lt"/>
              <a:buAutoNum type="arabicPeriod"/>
            </a:pPr>
            <a:r>
              <a:rPr lang="en-US" sz="2200" b="1" dirty="0" smtClean="0"/>
              <a:t>Residents share access to local &amp; regional resources for medical care</a:t>
            </a:r>
            <a:r>
              <a:rPr lang="en-US" sz="2200" dirty="0" smtClean="0"/>
              <a:t>:</a:t>
            </a:r>
          </a:p>
          <a:p>
            <a:pPr marL="742950" lvl="2" indent="-342900">
              <a:buFont typeface="+mj-lt"/>
              <a:buAutoNum type="arabicParenR"/>
            </a:pPr>
            <a:r>
              <a:rPr lang="en-US" sz="2200" dirty="0" smtClean="0"/>
              <a:t>trained healthcare professionals, </a:t>
            </a:r>
          </a:p>
          <a:p>
            <a:pPr marL="742950" lvl="2" indent="-342900">
              <a:buFont typeface="+mj-lt"/>
              <a:buAutoNum type="arabicParenR"/>
            </a:pPr>
            <a:r>
              <a:rPr lang="en-US" sz="2200" dirty="0" smtClean="0"/>
              <a:t>hospitals, clinics &amp; test facilities, </a:t>
            </a:r>
          </a:p>
          <a:p>
            <a:pPr marL="742950" lvl="2" indent="-342900">
              <a:buFont typeface="+mj-lt"/>
              <a:buAutoNum type="arabicParenR"/>
            </a:pPr>
            <a:r>
              <a:rPr lang="en-US" sz="2200" dirty="0" smtClean="0"/>
              <a:t>financial support (insurance, government programs). </a:t>
            </a:r>
          </a:p>
          <a:p>
            <a:pPr marL="274320" lvl="1" indent="-274320">
              <a:buFont typeface="+mj-lt"/>
              <a:buAutoNum type="arabicPeriod"/>
            </a:pPr>
            <a:r>
              <a:rPr lang="en-US" sz="2200" b="1" dirty="0" smtClean="0"/>
              <a:t>Congestion</a:t>
            </a:r>
            <a:r>
              <a:rPr lang="en-US" sz="2200" dirty="0" smtClean="0"/>
              <a:t> can be common and </a:t>
            </a:r>
            <a:r>
              <a:rPr lang="en-US" sz="2200" b="1" dirty="0" smtClean="0"/>
              <a:t>service degradation </a:t>
            </a:r>
            <a:r>
              <a:rPr lang="en-US" sz="2200" dirty="0" smtClean="0"/>
              <a:t>can be severe because there is a </a:t>
            </a:r>
            <a:r>
              <a:rPr lang="en-US" sz="2200" b="1" dirty="0" smtClean="0"/>
              <a:t>limited number</a:t>
            </a:r>
            <a:r>
              <a:rPr lang="en-US" sz="2200" dirty="0" smtClean="0"/>
              <a:t> of clinicians, hospital beds, emergency rooms, insurance programs, etc.</a:t>
            </a:r>
          </a:p>
          <a:p>
            <a:pPr marL="274320" lvl="1" indent="-274320">
              <a:buFont typeface="+mj-lt"/>
              <a:buAutoNum type="arabicPeriod"/>
            </a:pPr>
            <a:r>
              <a:rPr lang="en-US" sz="2200" dirty="0" smtClean="0"/>
              <a:t>These resources can be </a:t>
            </a:r>
            <a:r>
              <a:rPr lang="en-US" sz="2200" b="1" dirty="0" smtClean="0"/>
              <a:t>reallocated</a:t>
            </a:r>
            <a:r>
              <a:rPr lang="en-US" sz="2200" dirty="0" smtClean="0"/>
              <a:t> to achieve more efficient or equitable outcomes, but any significant reform will face resistance from entrenched interests. </a:t>
            </a:r>
          </a:p>
          <a:p>
            <a:pPr marL="274320" lvl="1" indent="-274320">
              <a:buFont typeface="+mj-lt"/>
              <a:buAutoNum type="arabicPeriod"/>
            </a:pPr>
            <a:r>
              <a:rPr lang="en-US" sz="2200" dirty="0" smtClean="0"/>
              <a:t>Research of Lin Ostrom &amp; others on </a:t>
            </a:r>
            <a:r>
              <a:rPr lang="en-US" sz="2200" b="1" u="sng" dirty="0" smtClean="0"/>
              <a:t>Commons Theory </a:t>
            </a:r>
            <a:r>
              <a:rPr lang="en-US" sz="2200" dirty="0" smtClean="0"/>
              <a:t>suggests that </a:t>
            </a:r>
            <a:r>
              <a:rPr lang="en-US" sz="2200" u="sng" dirty="0" smtClean="0"/>
              <a:t>key stakeholders can work together to craft, monitor, and enforce rules that ensure the continued viability of common resources</a:t>
            </a:r>
            <a:r>
              <a:rPr lang="en-US" sz="2200" dirty="0" smtClean="0"/>
              <a:t>. </a:t>
            </a:r>
          </a:p>
          <a:p>
            <a:pPr marL="674370" lvl="2" indent="-274320"/>
            <a:r>
              <a:rPr lang="en-US" dirty="0" smtClean="0"/>
              <a:t>Who can act as </a:t>
            </a:r>
            <a:r>
              <a:rPr lang="en-US" b="1" dirty="0" smtClean="0"/>
              <a:t>stewards</a:t>
            </a:r>
            <a:r>
              <a:rPr lang="en-US" dirty="0" smtClean="0"/>
              <a:t> of common resources in health?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0300D6-50B7-472F-9F82-06C29A0151F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43691&quot;&gt;&lt;object type=&quot;3&quot; unique_id=&quot;43692&quot;&gt;&lt;property id=&quot;20148&quot; value=&quot;5&quot;/&gt;&lt;property id=&quot;20300&quot; value=&quot;Slide 1 - &amp;quot;Webinar on Managing the Health Commons: &amp;#x0D;&amp;#x0A;An Interim Report&amp;quot;&quot;/&gt;&lt;property id=&quot;20307&quot; value=&quot;257&quot;/&gt;&lt;/object&gt;&lt;object type=&quot;3&quot; unique_id=&quot;43714&quot;&gt;&lt;property id=&quot;20148&quot; value=&quot;5&quot;/&gt;&lt;property id=&quot;20300&quot; value=&quot;Slide 3 - &amp;quot;Capacity for Collective Action is the Focus of this Analysis&amp;quot;&quot;/&gt;&lt;property id=&quot;20307&quot; value=&quot;259&quot;/&gt;&lt;/object&gt;&lt;object type=&quot;3&quot; unique_id=&quot;43715&quot;&gt;&lt;property id=&quot;20148&quot; value=&quot;5&quot;/&gt;&lt;property id=&quot;20300&quot; value=&quot;Slide 29&quot;/&gt;&lt;property id=&quot;20307&quot; value=&quot;258&quot;/&gt;&lt;/object&gt;&lt;object type=&quot;3&quot; unique_id=&quot;43799&quot;&gt;&lt;property id=&quot;20148&quot; value=&quot;5&quot;/&gt;&lt;property id=&quot;20300&quot; value=&quot;Slide 2 - &amp;quot;A Regional Approach to Health Reform&amp;quot;&quot;/&gt;&lt;property id=&quot;20307&quot; value=&quot;260&quot;/&gt;&lt;/object&gt;&lt;object type=&quot;3&quot; unique_id=&quot;43800&quot;&gt;&lt;property id=&quot;20148&quot; value=&quot;5&quot;/&gt;&lt;property id=&quot;20300&quot; value=&quot;Slide 4 - &amp;quot;Collaboration With Study Communities and Future Projects&amp;quot;&quot;/&gt;&lt;property id=&quot;20307&quot; value=&quot;262&quot;/&gt;&lt;/object&gt;&lt;object type=&quot;3&quot; unique_id=&quot;43801&quot;&gt;&lt;property id=&quot;20148&quot; value=&quot;5&quot;/&gt;&lt;property id=&quot;20300&quot; value=&quot;Slide 5 - &amp;quot;Clarification: We Study Coordination of the Medical Services Industry as a Whole, not just Public Health&amp;quot;&quot;/&gt;&lt;property id=&quot;20307&quot; value=&quot;261&quot;/&gt;&lt;/object&gt;&lt;object type=&quot;3&quot; unique_id=&quot;43946&quot;&gt;&lt;property id=&quot;20148&quot; value=&quot;5&quot;/&gt;&lt;property id=&quot;20300&quot; value=&quot;Slide 6 - &amp;quot;Markets and Common Resources in the Healthcare Industry&amp;quot;&quot;/&gt;&lt;property id=&quot;20307&quot; value=&quot;263&quot;/&gt;&lt;/object&gt;&lt;object type=&quot;3&quot; unique_id=&quot;44028&quot;&gt;&lt;property id=&quot;20148&quot; value=&quot;5&quot;/&gt;&lt;property id=&quot;20300&quot; value=&quot;Slide 8 - &amp;quot;Health as a Commons (In Need of Self-Regulation)&amp;quot;&quot;/&gt;&lt;property id=&quot;20307&quot; value=&quot;269&quot;/&gt;&lt;/object&gt;&lt;object type=&quot;3&quot; unique_id=&quot;44029&quot;&gt;&lt;property id=&quot;20148&quot; value=&quot;5&quot;/&gt;&lt;property id=&quot;20300&quot; value=&quot;Slide 9 - &amp;quot;Key Local Stakeholder Groups&amp;quot;&quot;/&gt;&lt;property id=&quot;20307&quot; value=&quot;270&quot;/&gt;&lt;/object&gt;&lt;object type=&quot;3&quot; unique_id=&quot;44030&quot;&gt;&lt;property id=&quot;20148&quot; value=&quot;5&quot;/&gt;&lt;property id=&quot;20300&quot; value=&quot;Slide 11 - &amp;quot;Is Local Autonomy Plausible in Healthcare Policy?&amp;quot;&quot;/&gt;&lt;property id=&quot;20307&quot; value=&quot;264&quot;/&gt;&lt;/object&gt;&lt;object type=&quot;3&quot; unique_id=&quot;44031&quot;&gt;&lt;property id=&quot;20148&quot; value=&quot;5&quot;/&gt;&lt;property id=&quot;20300&quot; value=&quot;Slide 12 - &amp;quot;Local Levers of Allocation and Power&amp;quot;&quot;/&gt;&lt;property id=&quot;20307&quot; value=&quot;265&quot;/&gt;&lt;/object&gt;&lt;object type=&quot;3&quot; unique_id=&quot;44032&quot;&gt;&lt;property id=&quot;20148&quot; value=&quot;5&quot;/&gt;&lt;property id=&quot;20300&quot; value=&quot;Slide 13 - &amp;quot;How often are these local resource allocation decisions guided by considerations of long-term effects or systemic &quot;/&gt;&lt;property id=&quot;20307&quot; value=&quot;267&quot;/&gt;&lt;/object&gt;&lt;object type=&quot;3&quot; unique_id=&quot;44033&quot;&gt;&lt;property id=&quot;20148&quot; value=&quot;5&quot;/&gt;&lt;property id=&quot;20300&quot; value=&quot;Slide 14 - &amp;quot;Understanding the Dynamics of Collaborative Stewardship &amp;quot;&quot;/&gt;&lt;property id=&quot;20307&quot; value=&quot;268&quot;/&gt;&lt;/object&gt;&lt;object type=&quot;3&quot; unique_id=&quot;44453&quot;&gt;&lt;property id=&quot;20148&quot; value=&quot;5&quot;/&gt;&lt;property id=&quot;20300&quot; value=&quot;Slide 19 - &amp;quot;Conditions for Collaborative Stewardship of a Health  Commons&amp;quot;&quot;/&gt;&lt;property id=&quot;20307&quot; value=&quot;275&quot;/&gt;&lt;/object&gt;&lt;object type=&quot;3&quot; unique_id=&quot;44624&quot;&gt;&lt;property id=&quot;20148&quot; value=&quot;5&quot;/&gt;&lt;property id=&quot;20300&quot; value=&quot;Slide 15 - &amp;quot;We draw factors from four bodies of research/practice&amp;quot;&quot;/&gt;&lt;property id=&quot;20307&quot; value=&quot;284&quot;/&gt;&lt;/object&gt;&lt;object type=&quot;3&quot; unique_id=&quot;44626&quot;&gt;&lt;property id=&quot;20148&quot; value=&quot;5&quot;/&gt;&lt;property id=&quot;20300&quot; value=&quot;Slide 20 - &amp;quot;Case Studies: Preliminary Findings&amp;quot;&quot;/&gt;&lt;property id=&quot;20307&quot; value=&quot;286&quot;/&gt;&lt;/object&gt;&lt;object type=&quot;3&quot; unique_id=&quot;44627&quot;&gt;&lt;property id=&quot;20148&quot; value=&quot;5&quot;/&gt;&lt;property id=&quot;20300&quot; value=&quot;Slide 21 - &amp;quot;Institutional Diversity in Study Sites&amp;quot;&quot;/&gt;&lt;property id=&quot;20307&quot; value=&quot;287&quot;/&gt;&lt;/object&gt;&lt;object type=&quot;3&quot; unique_id=&quot;44721&quot;&gt;&lt;property id=&quot;20148&quot; value=&quot;5&quot;/&gt;&lt;property id=&quot;20300&quot; value=&quot;Slide 22 - &amp;quot;Initial Application of Resource Design Principles (Oct. 2010)&amp;quot;&quot;/&gt;&lt;property id=&quot;20307&quot; value=&quot;288&quot;/&gt;&lt;/object&gt;&lt;object type=&quot;3&quot; unique_id=&quot;45416&quot;&gt;&lt;property id=&quot;20148&quot; value=&quot;5&quot;/&gt;&lt;property id=&quot;20300&quot; value=&quot;Slide 23 - &amp;quot;Background Conditions/Structure&amp;quot;&quot;/&gt;&lt;property id=&quot;20307&quot; value=&quot;289&quot;/&gt;&lt;/object&gt;&lt;object type=&quot;3&quot; unique_id=&quot;45417&quot;&gt;&lt;property id=&quot;20148&quot; value=&quot;5&quot;/&gt;&lt;property id=&quot;20300&quot; value=&quot;Slide 24 - &amp;quot;Processes/Interactions (1)&amp;quot;&quot;/&gt;&lt;property id=&quot;20307&quot; value=&quot;290&quot;/&gt;&lt;/object&gt;&lt;object type=&quot;3&quot; unique_id=&quot;45418&quot;&gt;&lt;property id=&quot;20148&quot; value=&quot;5&quot;/&gt;&lt;property id=&quot;20300&quot; value=&quot;Slide 25 - &amp;quot;Processes/Interactions (2)&amp;quot;&quot;/&gt;&lt;property id=&quot;20307&quot; value=&quot;291&quot;/&gt;&lt;/object&gt;&lt;object type=&quot;3&quot; unique_id=&quot;45419&quot;&gt;&lt;property id=&quot;20148&quot; value=&quot;5&quot;/&gt;&lt;property id=&quot;20300&quot; value=&quot;Slide 26 - &amp;quot;Results&amp;quot;&quot;/&gt;&lt;property id=&quot;20307&quot; value=&quot;292&quot;/&gt;&lt;/object&gt;&lt;object type=&quot;3&quot; unique_id=&quot;46105&quot;&gt;&lt;property id=&quot;20148&quot; value=&quot;5&quot;/&gt;&lt;property id=&quot;20300&quot; value=&quot;Slide 27 - &amp;quot;Next Steps&amp;quot;&quot;/&gt;&lt;property id=&quot;20307&quot; value=&quot;295&quot;/&gt;&lt;/object&gt;&lt;object type=&quot;3&quot; unique_id=&quot;46106&quot;&gt;&lt;property id=&quot;20148&quot; value=&quot;5&quot;/&gt;&lt;property id=&quot;20300&quot; value=&quot;Slide 28 - &amp;quot;Format for a Community Self-Assessment Tool&amp;quot;&quot;/&gt;&lt;property id=&quot;20307&quot; value=&quot;296&quot;/&gt;&lt;/object&gt;&lt;object type=&quot;3&quot; unique_id=&quot;46856&quot;&gt;&lt;property id=&quot;20148&quot; value=&quot;5&quot;/&gt;&lt;property id=&quot;20300&quot; value=&quot;Slide 16 - &amp;quot;Examples from Collective Action Theory&amp;quot;&quot;/&gt;&lt;property id=&quot;20307&quot; value=&quot;297&quot;/&gt;&lt;/object&gt;&lt;object type=&quot;3&quot; unique_id=&quot;46857&quot;&gt;&lt;property id=&quot;20148&quot; value=&quot;5&quot;/&gt;&lt;property id=&quot;20300&quot; value=&quot;Slide 17 - &amp;quot;Examples from Inter-Organizational Relations&amp;quot;&quot;/&gt;&lt;property id=&quot;20307&quot; value=&quot;298&quot;/&gt;&lt;/object&gt;&lt;object type=&quot;3&quot; unique_id=&quot;46858&quot;&gt;&lt;property id=&quot;20148&quot; value=&quot;5&quot;/&gt;&lt;property id=&quot;20300&quot; value=&quot;Slide 18 - &amp;quot;Some Complications Related to Health and the Delivery of Medical Services&amp;quot;&quot;/&gt;&lt;property id=&quot;20307&quot; value=&quot;299&quot;/&gt;&lt;/object&gt;&lt;object type=&quot;3&quot; unique_id=&quot;46860&quot;&gt;&lt;property id=&quot;20148&quot; value=&quot;5&quot;/&gt;&lt;property id=&quot;20300&quot; value=&quot;Slide 7 - &amp;quot;What is a Commons?&amp;quot;&quot;/&gt;&lt;property id=&quot;20307&quot; value=&quot;300&quot;/&gt;&lt;/object&gt;&lt;object type=&quot;3&quot; unique_id=&quot;46861&quot;&gt;&lt;property id=&quot;20148&quot; value=&quot;5&quot;/&gt;&lt;property id=&quot;20300&quot; value=&quot;Slide 10 - &amp;quot;In This Project We Focused on Healthcare Professionals&amp;quot;&quot;/&gt;&lt;property id=&quot;20307&quot; value=&quot;301&quot;/&gt;&lt;/object&gt;&lt;/object&gt;&lt;object type=&quot;8&quot; unique_id=&quot;43695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7">
          <a:solidFill>
            <a:srgbClr val="800000"/>
          </a:solidFill>
          <a:prstDash val="solid"/>
          <a:round/>
          <a:headEnd/>
          <a:tailEnd/>
        </a:ln>
        <a:extLs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</a:extLst>
      </a:spPr>
      <a:bodyPr/>
      <a:lstStyle>
        <a:defPPr>
          <a:defRPr/>
        </a:defPPr>
      </a:lstStyle>
    </a:spDef>
    <a:txDef>
      <a:spPr>
        <a:noFill/>
      </a:spPr>
      <a:bodyPr wrap="none" rtlCol="0">
        <a:spAutoFit/>
      </a:bodyPr>
      <a:lstStyle>
        <a:defPPr>
          <a:defRPr sz="2400" b="1" dirty="0" smtClean="0">
            <a:solidFill>
              <a:srgbClr val="002060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3048</Words>
  <Application>Microsoft Office PowerPoint</Application>
  <PresentationFormat>On-screen Show (4:3)</PresentationFormat>
  <Paragraphs>298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1_Office Theme</vt:lpstr>
      <vt:lpstr>Webinar on Managing the Health Commons:  An Interim Report on Conditions for Collaborative Stewardship    Michael D. McGinnis, Ph.D.  ReThink Health, Fannie E. Rippel Foundation, and  Workshop in Political Theory and Policy Analysis, Indiana University mcginnis@indiana.edu </vt:lpstr>
      <vt:lpstr>Research Collaborators</vt:lpstr>
      <vt:lpstr>A Regional Approach to Health Reform</vt:lpstr>
      <vt:lpstr>Capacity for Collective Action is the Focus of this Analysis</vt:lpstr>
      <vt:lpstr>Collaboration With Study Communities &amp; Future Projects</vt:lpstr>
      <vt:lpstr>Clarification: We Study Coordination of the Medical Services Industry as a Whole, not just Public Health</vt:lpstr>
      <vt:lpstr>Markets &amp; Common Resources in the Healthcare Industry</vt:lpstr>
      <vt:lpstr>What is a Commons?</vt:lpstr>
      <vt:lpstr>Health as a Commons (In Need of Self-Regulation)</vt:lpstr>
      <vt:lpstr>Key Local Stakeholder Groups</vt:lpstr>
      <vt:lpstr>In This Project We Focus on Healthcare Professionals</vt:lpstr>
      <vt:lpstr>External Constraints on Local Autonomy in Healthcare</vt:lpstr>
      <vt:lpstr>Important resource allocation decisions are made in local settings:</vt:lpstr>
      <vt:lpstr>How often are these local resource allocation decisions guided by considerations of long-term effects or systemic stewardship?</vt:lpstr>
      <vt:lpstr>Understanding the Dynamics of Collaborative Stewardship </vt:lpstr>
      <vt:lpstr>To evaluate a community’s capacity for collective action,  we draw factors from four bodies of research/practice</vt:lpstr>
      <vt:lpstr>Design Principles for Sustainable Resource Management (Ostrom 1990)</vt:lpstr>
      <vt:lpstr>Examples from Collective Action Theory</vt:lpstr>
      <vt:lpstr>Examples from Inter-Organizational Relations</vt:lpstr>
      <vt:lpstr>Key Complications Related to Health and  the Delivery of Medical Services</vt:lpstr>
      <vt:lpstr>Lessons From Case Studies (Preliminary)</vt:lpstr>
      <vt:lpstr>Dynamic Process for Collaborative Stewardship</vt:lpstr>
      <vt:lpstr>Practical Steps</vt:lpstr>
      <vt:lpstr>Conditions for Collaborative Stewardship</vt:lpstr>
      <vt:lpstr>Format for a Community Self-Assessment Tool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Webinar on Managing the Health Commons:  An Interim Report</dc:title>
  <dc:creator>Mike McGinnis</dc:creator>
  <cp:lastModifiedBy>admin</cp:lastModifiedBy>
  <cp:revision>98</cp:revision>
  <dcterms:created xsi:type="dcterms:W3CDTF">2011-10-17T19:12:19Z</dcterms:created>
  <dcterms:modified xsi:type="dcterms:W3CDTF">2011-11-21T19:12:57Z</dcterms:modified>
</cp:coreProperties>
</file>