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9" r:id="rId3"/>
    <p:sldId id="292" r:id="rId4"/>
    <p:sldId id="295" r:id="rId5"/>
    <p:sldId id="296" r:id="rId6"/>
    <p:sldId id="260" r:id="rId7"/>
    <p:sldId id="290" r:id="rId8"/>
    <p:sldId id="277" r:id="rId9"/>
    <p:sldId id="258" r:id="rId10"/>
    <p:sldId id="288" r:id="rId11"/>
    <p:sldId id="291" r:id="rId12"/>
    <p:sldId id="272" r:id="rId13"/>
    <p:sldId id="284" r:id="rId14"/>
    <p:sldId id="286" r:id="rId15"/>
    <p:sldId id="270" r:id="rId16"/>
    <p:sldId id="264" r:id="rId17"/>
    <p:sldId id="275" r:id="rId18"/>
    <p:sldId id="294" r:id="rId19"/>
    <p:sldId id="298" r:id="rId20"/>
    <p:sldId id="297" r:id="rId21"/>
    <p:sldId id="267" r:id="rId22"/>
    <p:sldId id="276" r:id="rId23"/>
    <p:sldId id="282" r:id="rId24"/>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7" autoAdjust="0"/>
  </p:normalViewPr>
  <p:slideViewPr>
    <p:cSldViewPr>
      <p:cViewPr varScale="1">
        <p:scale>
          <a:sx n="86" d="100"/>
          <a:sy n="86" d="100"/>
        </p:scale>
        <p:origin x="-859" y="-8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34683899-338D-4424-9F1A-8C7A524C3877}" type="datetimeFigureOut">
              <a:rPr lang="en-US" smtClean="0"/>
              <a:pPr/>
              <a:t>4/8/2010</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16E5A559-4BC0-4A48-A487-6F397FF708F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6E5A559-4BC0-4A48-A487-6F397FF708F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6E5A559-4BC0-4A48-A487-6F397FF708F6}"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Key</a:t>
            </a:r>
            <a:r>
              <a:rPr lang="en-US" baseline="0" dirty="0" smtClean="0"/>
              <a:t> aspects: members of group and their shared goals, what options they have available, leadership and coordination; and then evaluation of results. </a:t>
            </a:r>
            <a:endParaRPr lang="en-US" dirty="0"/>
          </a:p>
        </p:txBody>
      </p:sp>
      <p:sp>
        <p:nvSpPr>
          <p:cNvPr id="4" name="Slide Number Placeholder 3"/>
          <p:cNvSpPr>
            <a:spLocks noGrp="1"/>
          </p:cNvSpPr>
          <p:nvPr>
            <p:ph type="sldNum" sz="quarter" idx="10"/>
          </p:nvPr>
        </p:nvSpPr>
        <p:spPr/>
        <p:txBody>
          <a:bodyPr/>
          <a:lstStyle/>
          <a:p>
            <a:fld id="{16E5A559-4BC0-4A48-A487-6F397FF708F6}"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6E5A559-4BC0-4A48-A487-6F397FF708F6}"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6E5A559-4BC0-4A48-A487-6F397FF708F6}"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6E5A559-4BC0-4A48-A487-6F397FF708F6}"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6E5A559-4BC0-4A48-A487-6F397FF708F6}"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6E5A559-4BC0-4A48-A487-6F397FF708F6}"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6E5A559-4BC0-4A48-A487-6F397FF708F6}"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6E5A559-4BC0-4A48-A487-6F397FF708F6}"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6E5A559-4BC0-4A48-A487-6F397FF708F6}"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6E5A559-4BC0-4A48-A487-6F397FF708F6}"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6E5A559-4BC0-4A48-A487-6F397FF708F6}"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6E5A559-4BC0-4A48-A487-6F397FF708F6}"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6E5A559-4BC0-4A48-A487-6F397FF708F6}"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6E5A559-4BC0-4A48-A487-6F397FF708F6}" type="slidenum">
              <a:rPr lang="en-US" smtClean="0"/>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a:ln/>
        </p:spPr>
      </p:sp>
      <p:sp>
        <p:nvSpPr>
          <p:cNvPr id="142339"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142340" name="Slide Number Placeholder 3"/>
          <p:cNvSpPr>
            <a:spLocks noGrp="1"/>
          </p:cNvSpPr>
          <p:nvPr>
            <p:ph type="sldNum" sz="quarter" idx="5"/>
          </p:nvPr>
        </p:nvSpPr>
        <p:spPr>
          <a:noFill/>
        </p:spPr>
        <p:txBody>
          <a:bodyPr/>
          <a:lstStyle/>
          <a:p>
            <a:fld id="{DCD4B70E-2BCF-49EE-929F-86C8CFB87678}" type="slidenum">
              <a:rPr lang="en-US" smtClean="0">
                <a:latin typeface="Times New Roman" pitchFamily="18" charset="0"/>
              </a:rPr>
              <a:pPr/>
              <a:t>3</a:t>
            </a:fld>
            <a:endParaRPr 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6E5A559-4BC0-4A48-A487-6F397FF708F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6E5A559-4BC0-4A48-A487-6F397FF708F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6E5A559-4BC0-4A48-A487-6F397FF708F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6E5A559-4BC0-4A48-A487-6F397FF708F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6E5A559-4BC0-4A48-A487-6F397FF708F6}"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6E5A559-4BC0-4A48-A487-6F397FF708F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4675C2-3AD5-4728-A2E6-C26731843A85}" type="datetimeFigureOut">
              <a:rPr lang="en-US" smtClean="0"/>
              <a:pPr/>
              <a:t>4/8/2010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861EAC-49CA-4466-8817-421C3F09722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675C2-3AD5-4728-A2E6-C26731843A85}" type="datetimeFigureOut">
              <a:rPr lang="en-US" smtClean="0"/>
              <a:pPr/>
              <a:t>4/8/2010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861EAC-49CA-4466-8817-421C3F09722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675C2-3AD5-4728-A2E6-C26731843A85}" type="datetimeFigureOut">
              <a:rPr lang="en-US" smtClean="0"/>
              <a:pPr/>
              <a:t>4/8/2010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861EAC-49CA-4466-8817-421C3F09722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675C2-3AD5-4728-A2E6-C26731843A85}" type="datetimeFigureOut">
              <a:rPr lang="en-US" smtClean="0"/>
              <a:pPr/>
              <a:t>4/8/2010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861EAC-49CA-4466-8817-421C3F09722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675C2-3AD5-4728-A2E6-C26731843A85}" type="datetimeFigureOut">
              <a:rPr lang="en-US" smtClean="0"/>
              <a:pPr/>
              <a:t>4/8/2010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861EAC-49CA-4466-8817-421C3F09722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4675C2-3AD5-4728-A2E6-C26731843A85}" type="datetimeFigureOut">
              <a:rPr lang="en-US" smtClean="0"/>
              <a:pPr/>
              <a:t>4/8/2010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861EAC-49CA-4466-8817-421C3F09722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4675C2-3AD5-4728-A2E6-C26731843A85}" type="datetimeFigureOut">
              <a:rPr lang="en-US" smtClean="0"/>
              <a:pPr/>
              <a:t>4/8/2010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861EAC-49CA-4466-8817-421C3F09722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4675C2-3AD5-4728-A2E6-C26731843A85}" type="datetimeFigureOut">
              <a:rPr lang="en-US" smtClean="0"/>
              <a:pPr/>
              <a:t>4/8/2010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861EAC-49CA-4466-8817-421C3F09722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675C2-3AD5-4728-A2E6-C26731843A85}" type="datetimeFigureOut">
              <a:rPr lang="en-US" smtClean="0"/>
              <a:pPr/>
              <a:t>4/8/2010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861EAC-49CA-4466-8817-421C3F09722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675C2-3AD5-4728-A2E6-C26731843A85}" type="datetimeFigureOut">
              <a:rPr lang="en-US" smtClean="0"/>
              <a:pPr/>
              <a:t>4/8/2010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861EAC-49CA-4466-8817-421C3F09722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675C2-3AD5-4728-A2E6-C26731843A85}" type="datetimeFigureOut">
              <a:rPr lang="en-US" smtClean="0"/>
              <a:pPr/>
              <a:t>4/8/2010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861EAC-49CA-4466-8817-421C3F09722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675C2-3AD5-4728-A2E6-C26731843A85}" type="datetimeFigureOut">
              <a:rPr lang="en-US" smtClean="0"/>
              <a:pPr/>
              <a:t>4/8/2010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861EAC-49CA-4466-8817-421C3F09722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81000"/>
            <a:ext cx="8229600" cy="2819400"/>
          </a:xfrm>
        </p:spPr>
        <p:txBody>
          <a:bodyPr>
            <a:normAutofit/>
          </a:bodyPr>
          <a:lstStyle/>
          <a:p>
            <a:r>
              <a:rPr lang="en-US" sz="2800" b="1" dirty="0" smtClean="0"/>
              <a:t>IAD and SES Dynamic Flows:</a:t>
            </a:r>
            <a:r>
              <a:rPr lang="en-US" sz="1600" b="1" dirty="0" smtClean="0"/>
              <a:t/>
            </a:r>
            <a:br>
              <a:rPr lang="en-US" sz="1600" b="1" dirty="0" smtClean="0"/>
            </a:br>
            <a:r>
              <a:rPr lang="en-US" sz="900" b="1" dirty="0" smtClean="0"/>
              <a:t/>
            </a:r>
            <a:br>
              <a:rPr lang="en-US" sz="900" b="1" dirty="0" smtClean="0"/>
            </a:br>
            <a:r>
              <a:rPr lang="en-US" sz="2400" b="1" dirty="0" smtClean="0"/>
              <a:t>Introducing the Program in Institutional Analysis of Social-Ecological Systems (PIASES) Framework </a:t>
            </a:r>
            <a:r>
              <a:rPr lang="en-US" sz="3100" b="1" dirty="0" smtClean="0"/>
              <a:t/>
            </a:r>
            <a:br>
              <a:rPr lang="en-US" sz="3100" b="1" dirty="0" smtClean="0"/>
            </a:br>
            <a:r>
              <a:rPr lang="en-US" sz="1800" b="1" dirty="0" smtClean="0"/>
              <a:t/>
            </a:r>
            <a:br>
              <a:rPr lang="en-US" sz="1800" b="1" dirty="0" smtClean="0"/>
            </a:br>
            <a:r>
              <a:rPr lang="en-US" sz="1800" b="1" dirty="0" smtClean="0"/>
              <a:t/>
            </a:r>
            <a:br>
              <a:rPr lang="en-US" sz="1800" b="1" dirty="0" smtClean="0"/>
            </a:br>
            <a:r>
              <a:rPr lang="en-US" sz="2000" b="1" dirty="0" smtClean="0"/>
              <a:t>Michael D. </a:t>
            </a:r>
            <a:r>
              <a:rPr lang="en-US" sz="2000" b="1" smtClean="0"/>
              <a:t>McGinnis and Elinor </a:t>
            </a:r>
            <a:r>
              <a:rPr lang="en-US" sz="2000" b="1" dirty="0" smtClean="0"/>
              <a:t>Ostrom</a:t>
            </a:r>
            <a:endParaRPr lang="en-US" sz="3600" dirty="0"/>
          </a:p>
        </p:txBody>
      </p:sp>
      <p:sp>
        <p:nvSpPr>
          <p:cNvPr id="3" name="Subtitle 2"/>
          <p:cNvSpPr>
            <a:spLocks noGrp="1"/>
          </p:cNvSpPr>
          <p:nvPr>
            <p:ph type="subTitle" idx="1"/>
          </p:nvPr>
        </p:nvSpPr>
        <p:spPr>
          <a:xfrm>
            <a:off x="1371600" y="3581400"/>
            <a:ext cx="6400800" cy="2362200"/>
          </a:xfrm>
        </p:spPr>
        <p:txBody>
          <a:bodyPr>
            <a:normAutofit fontScale="85000" lnSpcReduction="20000"/>
          </a:bodyPr>
          <a:lstStyle/>
          <a:p>
            <a:pPr>
              <a:lnSpc>
                <a:spcPct val="115000"/>
              </a:lnSpc>
              <a:spcBef>
                <a:spcPts val="0"/>
              </a:spcBef>
            </a:pPr>
            <a:r>
              <a:rPr lang="en-US" sz="2000" dirty="0" smtClean="0">
                <a:solidFill>
                  <a:schemeClr val="tx1"/>
                </a:solidFill>
                <a:ea typeface="Calibri"/>
                <a:cs typeface="Times New Roman"/>
              </a:rPr>
              <a:t>Figures from a preliminary draft of a paper </a:t>
            </a:r>
          </a:p>
          <a:p>
            <a:pPr>
              <a:lnSpc>
                <a:spcPct val="115000"/>
              </a:lnSpc>
              <a:spcBef>
                <a:spcPts val="0"/>
              </a:spcBef>
            </a:pPr>
            <a:r>
              <a:rPr lang="en-US" sz="2000" dirty="0" smtClean="0">
                <a:solidFill>
                  <a:schemeClr val="tx1"/>
                </a:solidFill>
                <a:ea typeface="Calibri"/>
                <a:cs typeface="Times New Roman"/>
              </a:rPr>
              <a:t>to be presented at 13th Economics of Infrastructures Conference, Delft, Netherlands, April 27-28, 2010</a:t>
            </a:r>
          </a:p>
          <a:p>
            <a:pPr>
              <a:lnSpc>
                <a:spcPct val="115000"/>
              </a:lnSpc>
              <a:spcBef>
                <a:spcPts val="0"/>
              </a:spcBef>
            </a:pPr>
            <a:r>
              <a:rPr lang="en-US" sz="2400" dirty="0" smtClean="0">
                <a:solidFill>
                  <a:schemeClr val="tx1"/>
                </a:solidFill>
                <a:ea typeface="Calibri"/>
                <a:cs typeface="Times New Roman"/>
              </a:rPr>
              <a:t> </a:t>
            </a:r>
            <a:endParaRPr lang="en-US" sz="2000" dirty="0" smtClean="0">
              <a:solidFill>
                <a:schemeClr val="tx1"/>
              </a:solidFill>
              <a:ea typeface="Calibri"/>
              <a:cs typeface="Times New Roman"/>
            </a:endParaRPr>
          </a:p>
          <a:p>
            <a:pPr>
              <a:lnSpc>
                <a:spcPct val="115000"/>
              </a:lnSpc>
              <a:spcBef>
                <a:spcPts val="0"/>
              </a:spcBef>
            </a:pPr>
            <a:r>
              <a:rPr lang="en-US" sz="2000" dirty="0" smtClean="0">
                <a:solidFill>
                  <a:schemeClr val="tx1"/>
                </a:solidFill>
                <a:ea typeface="Calibri"/>
                <a:cs typeface="Times New Roman"/>
              </a:rPr>
              <a:t>April 3, 2010 Draft</a:t>
            </a:r>
          </a:p>
          <a:p>
            <a:pPr>
              <a:lnSpc>
                <a:spcPct val="115000"/>
              </a:lnSpc>
              <a:spcBef>
                <a:spcPts val="0"/>
              </a:spcBef>
            </a:pPr>
            <a:r>
              <a:rPr lang="en-US" sz="2000" dirty="0" smtClean="0">
                <a:solidFill>
                  <a:schemeClr val="tx1"/>
                </a:solidFill>
                <a:ea typeface="Calibri"/>
                <a:cs typeface="Times New Roman"/>
              </a:rPr>
              <a:t> </a:t>
            </a:r>
          </a:p>
          <a:p>
            <a:pPr>
              <a:lnSpc>
                <a:spcPct val="115000"/>
              </a:lnSpc>
              <a:spcBef>
                <a:spcPts val="0"/>
              </a:spcBef>
            </a:pPr>
            <a:r>
              <a:rPr lang="en-US" sz="2000" dirty="0" smtClean="0">
                <a:solidFill>
                  <a:schemeClr val="tx1"/>
                </a:solidFill>
                <a:ea typeface="Calibri"/>
                <a:cs typeface="Times New Roman"/>
              </a:rPr>
              <a:t>Presented Wednesday, March 24, 2010, </a:t>
            </a:r>
          </a:p>
          <a:p>
            <a:pPr>
              <a:lnSpc>
                <a:spcPct val="115000"/>
              </a:lnSpc>
              <a:spcBef>
                <a:spcPts val="0"/>
              </a:spcBef>
            </a:pPr>
            <a:r>
              <a:rPr lang="en-US" sz="2000" dirty="0" smtClean="0">
                <a:solidFill>
                  <a:schemeClr val="tx1"/>
                </a:solidFill>
                <a:ea typeface="Calibri"/>
                <a:cs typeface="Times New Roman"/>
              </a:rPr>
              <a:t>Workshop in Political Theory and Policy Analysis, </a:t>
            </a:r>
          </a:p>
          <a:p>
            <a:pPr>
              <a:lnSpc>
                <a:spcPct val="115000"/>
              </a:lnSpc>
              <a:spcBef>
                <a:spcPts val="0"/>
              </a:spcBef>
            </a:pPr>
            <a:r>
              <a:rPr lang="en-US" sz="2000" dirty="0" smtClean="0">
                <a:solidFill>
                  <a:schemeClr val="tx1"/>
                </a:solidFill>
                <a:ea typeface="Calibri"/>
                <a:cs typeface="Times New Roman"/>
              </a:rPr>
              <a:t>Indiana University, Bloomington</a:t>
            </a:r>
            <a:endParaRPr lang="en-US" sz="2000" dirty="0">
              <a:solidFill>
                <a:schemeClr val="tx1"/>
              </a:solidFill>
              <a:ea typeface="Calibri"/>
              <a:cs typeface="Times New Roman"/>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8"/>
          <p:cNvSpPr txBox="1"/>
          <p:nvPr/>
        </p:nvSpPr>
        <p:spPr>
          <a:xfrm>
            <a:off x="685800" y="228600"/>
            <a:ext cx="7467600" cy="304800"/>
          </a:xfrm>
          <a:prstGeom prst="rect">
            <a:avLst/>
          </a:prstGeom>
          <a:noFill/>
          <a:ln w="19050" cmpd="sng">
            <a:solidFill>
              <a:schemeClr val="bg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b="1" dirty="0" smtClean="0"/>
              <a:t>Fig. 6. User Group Dynamics</a:t>
            </a:r>
            <a:endParaRPr lang="en-US" sz="1800" b="1" dirty="0"/>
          </a:p>
        </p:txBody>
      </p:sp>
      <p:sp>
        <p:nvSpPr>
          <p:cNvPr id="3" name="TextBox 4"/>
          <p:cNvSpPr txBox="1"/>
          <p:nvPr/>
        </p:nvSpPr>
        <p:spPr>
          <a:xfrm>
            <a:off x="7162800" y="1752600"/>
            <a:ext cx="1295400" cy="3581400"/>
          </a:xfrm>
          <a:prstGeom prst="rect">
            <a:avLst/>
          </a:prstGeom>
          <a:noFill/>
          <a:ln w="19050" cmpd="sng">
            <a:solidFill>
              <a:schemeClr val="tx1"/>
            </a:solidFill>
            <a:prstDash val="solid"/>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t>Evaluation and Claim-Making</a:t>
            </a:r>
          </a:p>
        </p:txBody>
      </p:sp>
      <p:sp>
        <p:nvSpPr>
          <p:cNvPr id="4" name="TextBox 5"/>
          <p:cNvSpPr txBox="1"/>
          <p:nvPr/>
        </p:nvSpPr>
        <p:spPr>
          <a:xfrm>
            <a:off x="4724400" y="4343400"/>
            <a:ext cx="1143000" cy="914400"/>
          </a:xfrm>
          <a:prstGeom prst="rect">
            <a:avLst/>
          </a:prstGeom>
          <a:noFill/>
          <a:ln w="19050" cmpd="sng">
            <a:solidFill>
              <a:schemeClr val="tx1"/>
            </a:solidFill>
            <a:prstDash val="solid"/>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t>Routine </a:t>
            </a:r>
            <a:r>
              <a:rPr lang="en-US" sz="1200" dirty="0" smtClean="0"/>
              <a:t>Collective</a:t>
            </a:r>
            <a:r>
              <a:rPr lang="en-US" sz="1200" baseline="0" dirty="0" smtClean="0"/>
              <a:t> </a:t>
            </a:r>
            <a:r>
              <a:rPr lang="en-US" sz="1200" baseline="0" dirty="0"/>
              <a:t>Choices</a:t>
            </a:r>
            <a:endParaRPr lang="en-US" sz="1200" dirty="0"/>
          </a:p>
        </p:txBody>
      </p:sp>
      <p:sp>
        <p:nvSpPr>
          <p:cNvPr id="5" name="TextBox 6"/>
          <p:cNvSpPr txBox="1"/>
          <p:nvPr/>
        </p:nvSpPr>
        <p:spPr>
          <a:xfrm>
            <a:off x="3124200" y="2971800"/>
            <a:ext cx="1125965" cy="1066800"/>
          </a:xfrm>
          <a:prstGeom prst="rect">
            <a:avLst/>
          </a:prstGeom>
          <a:noFill/>
          <a:ln w="19050" cmpd="sng">
            <a:solidFill>
              <a:schemeClr val="tx1"/>
            </a:solidFill>
            <a:prstDash val="solid"/>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smtClean="0"/>
              <a:t>Repertoire of Strategies, Norms, Rules</a:t>
            </a:r>
            <a:r>
              <a:rPr lang="en-US" sz="1200" baseline="0" dirty="0" smtClean="0"/>
              <a:t>, </a:t>
            </a:r>
            <a:r>
              <a:rPr lang="en-US" sz="1200" baseline="0" dirty="0"/>
              <a:t>and Positions </a:t>
            </a:r>
            <a:endParaRPr lang="en-US" sz="1200" dirty="0"/>
          </a:p>
        </p:txBody>
      </p:sp>
      <p:sp>
        <p:nvSpPr>
          <p:cNvPr id="6" name="TextBox 7"/>
          <p:cNvSpPr txBox="1"/>
          <p:nvPr/>
        </p:nvSpPr>
        <p:spPr>
          <a:xfrm>
            <a:off x="1752600" y="1752600"/>
            <a:ext cx="990600" cy="914400"/>
          </a:xfrm>
          <a:prstGeom prst="rect">
            <a:avLst/>
          </a:prstGeom>
          <a:noFill/>
          <a:ln w="19050" cmpd="sng">
            <a:solidFill>
              <a:schemeClr val="tx1"/>
            </a:solidFill>
            <a:prstDash val="solid"/>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t>Group Formation</a:t>
            </a:r>
            <a:r>
              <a:rPr lang="en-US" sz="1200" baseline="0" dirty="0"/>
              <a:t> and Goals</a:t>
            </a:r>
            <a:endParaRPr lang="en-US" sz="1200" dirty="0"/>
          </a:p>
        </p:txBody>
      </p:sp>
      <p:sp>
        <p:nvSpPr>
          <p:cNvPr id="7" name="TextBox 15"/>
          <p:cNvSpPr txBox="1"/>
          <p:nvPr/>
        </p:nvSpPr>
        <p:spPr>
          <a:xfrm>
            <a:off x="1219200" y="1447800"/>
            <a:ext cx="7543800" cy="4191000"/>
          </a:xfrm>
          <a:prstGeom prst="rect">
            <a:avLst/>
          </a:prstGeom>
          <a:noFill/>
          <a:ln w="31750" cmpd="sng">
            <a:solidFill>
              <a:schemeClr val="tx1"/>
            </a:solidFill>
            <a:prstDash val="solid"/>
          </a:ln>
        </p:spPr>
        <p:style>
          <a:lnRef idx="0">
            <a:scrgbClr r="0" g="0" b="0"/>
          </a:lnRef>
          <a:fillRef idx="0">
            <a:scrgbClr r="0" g="0" b="0"/>
          </a:fillRef>
          <a:effectRef idx="0">
            <a:scrgbClr r="0" g="0" b="0"/>
          </a:effectRef>
          <a:fontRef idx="minor">
            <a:schemeClr val="dk1"/>
          </a:fontRef>
        </p:style>
        <p:txBody>
          <a:bodyPr wrap="square"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100" dirty="0"/>
          </a:p>
        </p:txBody>
      </p:sp>
      <p:sp>
        <p:nvSpPr>
          <p:cNvPr id="8" name="Up Arrow 7"/>
          <p:cNvSpPr/>
          <p:nvPr/>
        </p:nvSpPr>
        <p:spPr>
          <a:xfrm>
            <a:off x="7696200" y="1066800"/>
            <a:ext cx="228600" cy="1447800"/>
          </a:xfrm>
          <a:prstGeom prs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Up Arrow 8"/>
          <p:cNvSpPr/>
          <p:nvPr/>
        </p:nvSpPr>
        <p:spPr>
          <a:xfrm flipV="1">
            <a:off x="5257800" y="5257800"/>
            <a:ext cx="228600" cy="762000"/>
          </a:xfrm>
          <a:prstGeom prs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Up Arrow 9"/>
          <p:cNvSpPr/>
          <p:nvPr/>
        </p:nvSpPr>
        <p:spPr>
          <a:xfrm flipV="1">
            <a:off x="2057400" y="2667000"/>
            <a:ext cx="228600" cy="3352800"/>
          </a:xfrm>
          <a:prstGeom prs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Up Arrow 10"/>
          <p:cNvSpPr/>
          <p:nvPr/>
        </p:nvSpPr>
        <p:spPr>
          <a:xfrm rot="5400000">
            <a:off x="1219200" y="1752600"/>
            <a:ext cx="152400" cy="914400"/>
          </a:xfrm>
          <a:prstGeom prst="upArrow">
            <a:avLst>
              <a:gd name="adj1" fmla="val 57767"/>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Up Arrow 11"/>
          <p:cNvSpPr/>
          <p:nvPr/>
        </p:nvSpPr>
        <p:spPr>
          <a:xfrm>
            <a:off x="8153400" y="4724400"/>
            <a:ext cx="228600" cy="1295400"/>
          </a:xfrm>
          <a:prstGeom prst="upArrow">
            <a:avLst>
              <a:gd name="adj1" fmla="val 57767"/>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Up Arrow 12"/>
          <p:cNvSpPr/>
          <p:nvPr/>
        </p:nvSpPr>
        <p:spPr>
          <a:xfrm flipV="1">
            <a:off x="3505200" y="4038600"/>
            <a:ext cx="228600" cy="1981200"/>
          </a:xfrm>
          <a:prstGeom prs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p:nvPr/>
        </p:nvCxnSpPr>
        <p:spPr>
          <a:xfrm>
            <a:off x="2743200" y="2667000"/>
            <a:ext cx="381000" cy="3048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267200" y="4038600"/>
            <a:ext cx="457200" cy="3048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7848600" y="6096000"/>
            <a:ext cx="914400" cy="276999"/>
          </a:xfrm>
          <a:prstGeom prst="rect">
            <a:avLst/>
          </a:prstGeom>
          <a:noFill/>
          <a:ln w="6350">
            <a:solidFill>
              <a:schemeClr val="tx1"/>
            </a:solidFill>
          </a:ln>
        </p:spPr>
        <p:txBody>
          <a:bodyPr wrap="square" rtlCol="0">
            <a:spAutoFit/>
          </a:bodyPr>
          <a:lstStyle/>
          <a:p>
            <a:pPr algn="ctr"/>
            <a:r>
              <a:rPr lang="en-US" sz="1200" dirty="0" smtClean="0"/>
              <a:t>Outcomes</a:t>
            </a:r>
            <a:endParaRPr lang="en-US" sz="1200" dirty="0"/>
          </a:p>
        </p:txBody>
      </p:sp>
      <p:sp>
        <p:nvSpPr>
          <p:cNvPr id="24" name="TextBox 23"/>
          <p:cNvSpPr txBox="1"/>
          <p:nvPr/>
        </p:nvSpPr>
        <p:spPr>
          <a:xfrm>
            <a:off x="7239000" y="381000"/>
            <a:ext cx="1066800" cy="646331"/>
          </a:xfrm>
          <a:prstGeom prst="rect">
            <a:avLst/>
          </a:prstGeom>
          <a:noFill/>
        </p:spPr>
        <p:txBody>
          <a:bodyPr wrap="square" rtlCol="0">
            <a:spAutoFit/>
          </a:bodyPr>
          <a:lstStyle/>
          <a:p>
            <a:pPr algn="ctr"/>
            <a:r>
              <a:rPr lang="en-US" sz="1200" dirty="0" smtClean="0"/>
              <a:t>Appeals to External Authorities </a:t>
            </a:r>
            <a:endParaRPr lang="en-US" sz="1200" dirty="0"/>
          </a:p>
        </p:txBody>
      </p:sp>
      <p:sp>
        <p:nvSpPr>
          <p:cNvPr id="25" name="TextBox 24"/>
          <p:cNvSpPr txBox="1"/>
          <p:nvPr/>
        </p:nvSpPr>
        <p:spPr>
          <a:xfrm>
            <a:off x="1676400" y="6096000"/>
            <a:ext cx="5943600" cy="276999"/>
          </a:xfrm>
          <a:prstGeom prst="rect">
            <a:avLst/>
          </a:prstGeom>
          <a:noFill/>
          <a:ln w="6350">
            <a:solidFill>
              <a:schemeClr val="tx1"/>
            </a:solidFill>
          </a:ln>
        </p:spPr>
        <p:txBody>
          <a:bodyPr wrap="square" rtlCol="0">
            <a:spAutoFit/>
          </a:bodyPr>
          <a:lstStyle/>
          <a:p>
            <a:pPr algn="ctr"/>
            <a:r>
              <a:rPr lang="en-US" sz="1200" dirty="0" smtClean="0"/>
              <a:t>Information and Actions</a:t>
            </a:r>
            <a:endParaRPr lang="en-US" sz="1200" dirty="0"/>
          </a:p>
        </p:txBody>
      </p:sp>
      <p:cxnSp>
        <p:nvCxnSpPr>
          <p:cNvPr id="26" name="Straight Arrow Connector 25"/>
          <p:cNvCxnSpPr>
            <a:endCxn id="6" idx="3"/>
          </p:cNvCxnSpPr>
          <p:nvPr/>
        </p:nvCxnSpPr>
        <p:spPr>
          <a:xfrm rot="10800000">
            <a:off x="2743200" y="2209800"/>
            <a:ext cx="4419600" cy="1588"/>
          </a:xfrm>
          <a:prstGeom prst="straightConnector1">
            <a:avLst/>
          </a:prstGeom>
          <a:ln w="254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3" idx="1"/>
            <a:endCxn id="5" idx="3"/>
          </p:cNvCxnSpPr>
          <p:nvPr/>
        </p:nvCxnSpPr>
        <p:spPr>
          <a:xfrm rot="10800000">
            <a:off x="4250166" y="3505200"/>
            <a:ext cx="2912635" cy="38100"/>
          </a:xfrm>
          <a:prstGeom prst="straightConnector1">
            <a:avLst/>
          </a:prstGeom>
          <a:ln w="4445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endCxn id="4" idx="3"/>
          </p:cNvCxnSpPr>
          <p:nvPr/>
        </p:nvCxnSpPr>
        <p:spPr>
          <a:xfrm rot="10800000">
            <a:off x="5867400" y="4800600"/>
            <a:ext cx="1295400" cy="1588"/>
          </a:xfrm>
          <a:prstGeom prst="straightConnector1">
            <a:avLst/>
          </a:prstGeom>
          <a:ln w="635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5181600" y="1905000"/>
            <a:ext cx="1143000" cy="261610"/>
          </a:xfrm>
          <a:prstGeom prst="rect">
            <a:avLst/>
          </a:prstGeom>
          <a:noFill/>
        </p:spPr>
        <p:txBody>
          <a:bodyPr wrap="square" rtlCol="0">
            <a:spAutoFit/>
          </a:bodyPr>
          <a:lstStyle/>
          <a:p>
            <a:pPr algn="ctr"/>
            <a:r>
              <a:rPr lang="en-US" sz="1100" dirty="0" smtClean="0"/>
              <a:t>Learning Loops</a:t>
            </a:r>
            <a:endParaRPr lang="en-US" sz="1100" dirty="0"/>
          </a:p>
        </p:txBody>
      </p:sp>
      <p:sp>
        <p:nvSpPr>
          <p:cNvPr id="44" name="TextBox 43"/>
          <p:cNvSpPr txBox="1"/>
          <p:nvPr/>
        </p:nvSpPr>
        <p:spPr>
          <a:xfrm>
            <a:off x="5334000" y="3200400"/>
            <a:ext cx="1143000" cy="261610"/>
          </a:xfrm>
          <a:prstGeom prst="rect">
            <a:avLst/>
          </a:prstGeom>
          <a:noFill/>
        </p:spPr>
        <p:txBody>
          <a:bodyPr wrap="square" rtlCol="0">
            <a:spAutoFit/>
          </a:bodyPr>
          <a:lstStyle/>
          <a:p>
            <a:pPr algn="ctr"/>
            <a:r>
              <a:rPr lang="en-US" sz="1100" dirty="0" smtClean="0"/>
              <a:t>Learning Loops</a:t>
            </a:r>
            <a:endParaRPr lang="en-US" sz="1100" dirty="0"/>
          </a:p>
        </p:txBody>
      </p:sp>
      <p:sp>
        <p:nvSpPr>
          <p:cNvPr id="50" name="TextBox 49"/>
          <p:cNvSpPr txBox="1"/>
          <p:nvPr/>
        </p:nvSpPr>
        <p:spPr>
          <a:xfrm>
            <a:off x="6172200" y="4343400"/>
            <a:ext cx="990600" cy="430887"/>
          </a:xfrm>
          <a:prstGeom prst="rect">
            <a:avLst/>
          </a:prstGeom>
          <a:noFill/>
        </p:spPr>
        <p:txBody>
          <a:bodyPr wrap="square" rtlCol="0">
            <a:spAutoFit/>
          </a:bodyPr>
          <a:lstStyle/>
          <a:p>
            <a:pPr algn="ctr"/>
            <a:r>
              <a:rPr lang="en-US" sz="1100" dirty="0" smtClean="0"/>
              <a:t>Routine Adjustments</a:t>
            </a:r>
            <a:endParaRPr lang="en-US" sz="1100" dirty="0"/>
          </a:p>
        </p:txBody>
      </p:sp>
      <p:sp>
        <p:nvSpPr>
          <p:cNvPr id="57" name="Up Arrow 56"/>
          <p:cNvSpPr/>
          <p:nvPr/>
        </p:nvSpPr>
        <p:spPr>
          <a:xfrm flipV="1">
            <a:off x="4191000" y="1066800"/>
            <a:ext cx="457200" cy="914400"/>
          </a:xfrm>
          <a:prstGeom prs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p:cNvSpPr txBox="1"/>
          <p:nvPr/>
        </p:nvSpPr>
        <p:spPr>
          <a:xfrm>
            <a:off x="3810000" y="609600"/>
            <a:ext cx="1295400" cy="461665"/>
          </a:xfrm>
          <a:prstGeom prst="rect">
            <a:avLst/>
          </a:prstGeom>
          <a:noFill/>
        </p:spPr>
        <p:txBody>
          <a:bodyPr wrap="square" rtlCol="0">
            <a:spAutoFit/>
          </a:bodyPr>
          <a:lstStyle/>
          <a:p>
            <a:pPr algn="ctr"/>
            <a:r>
              <a:rPr lang="en-US" sz="1200" dirty="0" smtClean="0"/>
              <a:t>Impact of External Actors</a:t>
            </a:r>
            <a:endParaRPr lang="en-US" sz="1200" dirty="0"/>
          </a:p>
        </p:txBody>
      </p:sp>
      <p:sp>
        <p:nvSpPr>
          <p:cNvPr id="60" name="Up Arrow 59"/>
          <p:cNvSpPr/>
          <p:nvPr/>
        </p:nvSpPr>
        <p:spPr>
          <a:xfrm flipV="1">
            <a:off x="7315200" y="5334000"/>
            <a:ext cx="228600" cy="685800"/>
          </a:xfrm>
          <a:prstGeom prs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51"/>
          <p:cNvSpPr txBox="1"/>
          <p:nvPr/>
        </p:nvSpPr>
        <p:spPr>
          <a:xfrm>
            <a:off x="228600" y="1752600"/>
            <a:ext cx="914400" cy="914400"/>
          </a:xfrm>
          <a:prstGeom prst="rect">
            <a:avLst/>
          </a:prstGeom>
          <a:noFill/>
          <a:ln w="19050" cmpd="sng">
            <a:noFill/>
          </a:ln>
        </p:spPr>
        <p:style>
          <a:lnRef idx="0">
            <a:scrgbClr r="0" g="0" b="0"/>
          </a:lnRef>
          <a:fillRef idx="0">
            <a:scrgbClr r="0" g="0" b="0"/>
          </a:fillRef>
          <a:effectRef idx="0">
            <a:scrgbClr r="0" g="0" b="0"/>
          </a:effectRef>
          <a:fontRef idx="minor">
            <a:schemeClr val="dk1"/>
          </a:fontRef>
        </p:style>
        <p:txBody>
          <a:bodyPr vert="horz"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dirty="0"/>
              <a:t>Initial </a:t>
            </a:r>
            <a:r>
              <a:rPr lang="en-US" dirty="0" smtClean="0"/>
              <a:t>Conditions and Knowledge of the SES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8"/>
          <p:cNvSpPr txBox="1"/>
          <p:nvPr/>
        </p:nvSpPr>
        <p:spPr>
          <a:xfrm>
            <a:off x="685800" y="228600"/>
            <a:ext cx="7467600" cy="304800"/>
          </a:xfrm>
          <a:prstGeom prst="rect">
            <a:avLst/>
          </a:prstGeom>
          <a:noFill/>
          <a:ln w="19050" cmpd="sng">
            <a:solidFill>
              <a:schemeClr val="bg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b="1" dirty="0" smtClean="0"/>
              <a:t>Fig. 7.  Focal Resource Dynamics</a:t>
            </a:r>
            <a:endParaRPr lang="en-US" sz="1800" b="1" dirty="0"/>
          </a:p>
        </p:txBody>
      </p:sp>
      <p:sp>
        <p:nvSpPr>
          <p:cNvPr id="3" name="TextBox 4"/>
          <p:cNvSpPr txBox="1"/>
          <p:nvPr/>
        </p:nvSpPr>
        <p:spPr>
          <a:xfrm>
            <a:off x="6858000" y="1752600"/>
            <a:ext cx="1600200" cy="3581400"/>
          </a:xfrm>
          <a:prstGeom prst="rect">
            <a:avLst/>
          </a:prstGeom>
          <a:noFill/>
          <a:ln w="19050" cmpd="sng">
            <a:solidFill>
              <a:schemeClr val="tx1"/>
            </a:solidFill>
            <a:prstDash val="solid"/>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smtClean="0"/>
              <a:t>Dynamics of Focal Resource and Infrastructure  </a:t>
            </a:r>
          </a:p>
          <a:p>
            <a:pPr algn="ctr"/>
            <a:r>
              <a:rPr lang="en-US" sz="1200" dirty="0" smtClean="0"/>
              <a:t>(Growth/ Replacement)</a:t>
            </a:r>
            <a:endParaRPr lang="en-US" sz="1200" dirty="0"/>
          </a:p>
        </p:txBody>
      </p:sp>
      <p:sp>
        <p:nvSpPr>
          <p:cNvPr id="4" name="TextBox 5"/>
          <p:cNvSpPr txBox="1"/>
          <p:nvPr/>
        </p:nvSpPr>
        <p:spPr>
          <a:xfrm>
            <a:off x="1676400" y="4191000"/>
            <a:ext cx="1524000" cy="838200"/>
          </a:xfrm>
          <a:prstGeom prst="rect">
            <a:avLst/>
          </a:prstGeom>
          <a:noFill/>
          <a:ln w="19050" cmpd="sng">
            <a:solidFill>
              <a:schemeClr val="tx1"/>
            </a:solidFill>
            <a:prstDash val="solid"/>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smtClean="0"/>
              <a:t>Closely Related Resources or Species </a:t>
            </a:r>
            <a:endParaRPr lang="en-US" sz="1200" dirty="0"/>
          </a:p>
        </p:txBody>
      </p:sp>
      <p:sp>
        <p:nvSpPr>
          <p:cNvPr id="5" name="TextBox 6"/>
          <p:cNvSpPr txBox="1"/>
          <p:nvPr/>
        </p:nvSpPr>
        <p:spPr>
          <a:xfrm>
            <a:off x="2743201" y="2819400"/>
            <a:ext cx="761999" cy="685800"/>
          </a:xfrm>
          <a:prstGeom prst="rect">
            <a:avLst/>
          </a:prstGeom>
          <a:noFill/>
          <a:ln w="19050" cmpd="sng">
            <a:solidFill>
              <a:schemeClr val="tx1"/>
            </a:solidFill>
            <a:prstDash val="solid"/>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lvl="0" algn="ctr">
              <a:defRPr/>
            </a:pPr>
            <a:r>
              <a:rPr lang="en-US" sz="1200" kern="0" dirty="0" smtClean="0">
                <a:solidFill>
                  <a:prstClr val="black"/>
                </a:solidFill>
              </a:rPr>
              <a:t>Infra-structure</a:t>
            </a:r>
            <a:endParaRPr lang="en-US" sz="1200" kern="0" dirty="0">
              <a:solidFill>
                <a:prstClr val="black"/>
              </a:solidFill>
            </a:endParaRPr>
          </a:p>
        </p:txBody>
      </p:sp>
      <p:sp>
        <p:nvSpPr>
          <p:cNvPr id="6" name="TextBox 7"/>
          <p:cNvSpPr txBox="1"/>
          <p:nvPr/>
        </p:nvSpPr>
        <p:spPr>
          <a:xfrm>
            <a:off x="3810000" y="1676400"/>
            <a:ext cx="1219200" cy="762000"/>
          </a:xfrm>
          <a:prstGeom prst="rect">
            <a:avLst/>
          </a:prstGeom>
          <a:noFill/>
          <a:ln w="19050" cmpd="sng">
            <a:solidFill>
              <a:schemeClr val="tx1"/>
            </a:solidFill>
            <a:prstDash val="solid"/>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smtClean="0"/>
              <a:t>Availability of Focal Resource</a:t>
            </a:r>
            <a:endParaRPr lang="en-US" sz="1200" dirty="0"/>
          </a:p>
        </p:txBody>
      </p:sp>
      <p:sp>
        <p:nvSpPr>
          <p:cNvPr id="7" name="TextBox 15"/>
          <p:cNvSpPr txBox="1"/>
          <p:nvPr/>
        </p:nvSpPr>
        <p:spPr>
          <a:xfrm>
            <a:off x="1447800" y="1447800"/>
            <a:ext cx="7239000" cy="4191000"/>
          </a:xfrm>
          <a:prstGeom prst="rect">
            <a:avLst/>
          </a:prstGeom>
          <a:noFill/>
          <a:ln w="31750" cmpd="sng">
            <a:solidFill>
              <a:schemeClr val="tx1"/>
            </a:solidFill>
            <a:prstDash val="solid"/>
          </a:ln>
        </p:spPr>
        <p:style>
          <a:lnRef idx="0">
            <a:scrgbClr r="0" g="0" b="0"/>
          </a:lnRef>
          <a:fillRef idx="0">
            <a:scrgbClr r="0" g="0" b="0"/>
          </a:fillRef>
          <a:effectRef idx="0">
            <a:scrgbClr r="0" g="0" b="0"/>
          </a:effectRef>
          <a:fontRef idx="minor">
            <a:schemeClr val="dk1"/>
          </a:fontRef>
        </p:style>
        <p:txBody>
          <a:bodyPr wrap="square"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100" dirty="0"/>
          </a:p>
        </p:txBody>
      </p:sp>
      <p:sp>
        <p:nvSpPr>
          <p:cNvPr id="8" name="Up Arrow 7"/>
          <p:cNvSpPr/>
          <p:nvPr/>
        </p:nvSpPr>
        <p:spPr>
          <a:xfrm flipV="1">
            <a:off x="8001000" y="1143000"/>
            <a:ext cx="228600" cy="1371600"/>
          </a:xfrm>
          <a:prstGeom prs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Up Arrow 8"/>
          <p:cNvSpPr/>
          <p:nvPr/>
        </p:nvSpPr>
        <p:spPr>
          <a:xfrm>
            <a:off x="2209800" y="1143000"/>
            <a:ext cx="228600" cy="3048000"/>
          </a:xfrm>
          <a:prstGeom prst="upArrow">
            <a:avLst>
              <a:gd name="adj1" fmla="val 42233"/>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Up Arrow 9"/>
          <p:cNvSpPr/>
          <p:nvPr/>
        </p:nvSpPr>
        <p:spPr>
          <a:xfrm>
            <a:off x="4343400" y="1143000"/>
            <a:ext cx="228600" cy="533400"/>
          </a:xfrm>
          <a:prstGeom prst="upArrow">
            <a:avLst>
              <a:gd name="adj1" fmla="val 34466"/>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Up Arrow 10"/>
          <p:cNvSpPr/>
          <p:nvPr/>
        </p:nvSpPr>
        <p:spPr>
          <a:xfrm rot="5400000">
            <a:off x="1104900" y="2933700"/>
            <a:ext cx="228600" cy="914400"/>
          </a:xfrm>
          <a:prstGeom prst="upArrow">
            <a:avLst>
              <a:gd name="adj1" fmla="val 57767"/>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Up Arrow 11"/>
          <p:cNvSpPr/>
          <p:nvPr/>
        </p:nvSpPr>
        <p:spPr>
          <a:xfrm flipV="1">
            <a:off x="7772400" y="5029200"/>
            <a:ext cx="228600" cy="990600"/>
          </a:xfrm>
          <a:prstGeom prst="upArrow">
            <a:avLst>
              <a:gd name="adj1" fmla="val 57767"/>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Up Arrow 12"/>
          <p:cNvSpPr/>
          <p:nvPr/>
        </p:nvSpPr>
        <p:spPr>
          <a:xfrm>
            <a:off x="3048000" y="1143000"/>
            <a:ext cx="228600" cy="1676400"/>
          </a:xfrm>
          <a:prstGeom prs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a:endCxn id="6" idx="2"/>
          </p:cNvCxnSpPr>
          <p:nvPr/>
        </p:nvCxnSpPr>
        <p:spPr>
          <a:xfrm rot="5400000" flipH="1" flipV="1">
            <a:off x="2933700" y="2705100"/>
            <a:ext cx="1752600" cy="12192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flipH="1" flipV="1">
            <a:off x="3467100" y="2476500"/>
            <a:ext cx="381000" cy="3048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7620000" y="762000"/>
            <a:ext cx="914400" cy="276999"/>
          </a:xfrm>
          <a:prstGeom prst="rect">
            <a:avLst/>
          </a:prstGeom>
          <a:noFill/>
          <a:ln w="6350">
            <a:solidFill>
              <a:schemeClr val="tx1"/>
            </a:solidFill>
          </a:ln>
        </p:spPr>
        <p:txBody>
          <a:bodyPr wrap="square" rtlCol="0">
            <a:spAutoFit/>
          </a:bodyPr>
          <a:lstStyle/>
          <a:p>
            <a:pPr algn="ctr"/>
            <a:r>
              <a:rPr lang="en-US" sz="1200" dirty="0" smtClean="0"/>
              <a:t>Outcomes</a:t>
            </a:r>
            <a:endParaRPr lang="en-US" sz="1200" dirty="0"/>
          </a:p>
        </p:txBody>
      </p:sp>
      <p:sp>
        <p:nvSpPr>
          <p:cNvPr id="24" name="TextBox 23"/>
          <p:cNvSpPr txBox="1"/>
          <p:nvPr/>
        </p:nvSpPr>
        <p:spPr>
          <a:xfrm>
            <a:off x="7239000" y="6096000"/>
            <a:ext cx="1447800" cy="461665"/>
          </a:xfrm>
          <a:prstGeom prst="rect">
            <a:avLst/>
          </a:prstGeom>
          <a:noFill/>
        </p:spPr>
        <p:txBody>
          <a:bodyPr wrap="square" rtlCol="0">
            <a:spAutoFit/>
          </a:bodyPr>
          <a:lstStyle/>
          <a:p>
            <a:pPr algn="ctr"/>
            <a:r>
              <a:rPr lang="en-US" sz="1200" dirty="0" smtClean="0"/>
              <a:t>External Effects on Other Ecosystems</a:t>
            </a:r>
            <a:endParaRPr lang="en-US" sz="1200" dirty="0"/>
          </a:p>
        </p:txBody>
      </p:sp>
      <p:sp>
        <p:nvSpPr>
          <p:cNvPr id="25" name="TextBox 24"/>
          <p:cNvSpPr txBox="1"/>
          <p:nvPr/>
        </p:nvSpPr>
        <p:spPr>
          <a:xfrm>
            <a:off x="1905000" y="762000"/>
            <a:ext cx="5486400" cy="276999"/>
          </a:xfrm>
          <a:prstGeom prst="rect">
            <a:avLst/>
          </a:prstGeom>
          <a:noFill/>
          <a:ln w="6350">
            <a:solidFill>
              <a:schemeClr val="tx1"/>
            </a:solidFill>
          </a:ln>
        </p:spPr>
        <p:txBody>
          <a:bodyPr wrap="square" rtlCol="0">
            <a:spAutoFit/>
          </a:bodyPr>
          <a:lstStyle/>
          <a:p>
            <a:pPr algn="ctr"/>
            <a:r>
              <a:rPr lang="en-US" sz="1200" dirty="0" smtClean="0"/>
              <a:t>Information and Actions</a:t>
            </a:r>
            <a:endParaRPr lang="en-US" sz="1200" dirty="0"/>
          </a:p>
        </p:txBody>
      </p:sp>
      <p:cxnSp>
        <p:nvCxnSpPr>
          <p:cNvPr id="26" name="Straight Arrow Connector 25"/>
          <p:cNvCxnSpPr>
            <a:endCxn id="6" idx="3"/>
          </p:cNvCxnSpPr>
          <p:nvPr/>
        </p:nvCxnSpPr>
        <p:spPr>
          <a:xfrm rot="10800000">
            <a:off x="5029200" y="2057400"/>
            <a:ext cx="1828800" cy="1588"/>
          </a:xfrm>
          <a:prstGeom prst="straightConnector1">
            <a:avLst/>
          </a:prstGeom>
          <a:ln w="635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10800000">
            <a:off x="3505208" y="3124200"/>
            <a:ext cx="3352793" cy="1588"/>
          </a:xfrm>
          <a:prstGeom prst="straightConnector1">
            <a:avLst/>
          </a:prstGeom>
          <a:ln w="4445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endCxn id="4" idx="3"/>
          </p:cNvCxnSpPr>
          <p:nvPr/>
        </p:nvCxnSpPr>
        <p:spPr>
          <a:xfrm rot="10800000" flipV="1">
            <a:off x="3200400" y="4572000"/>
            <a:ext cx="3657600" cy="38100"/>
          </a:xfrm>
          <a:prstGeom prst="straightConnector1">
            <a:avLst/>
          </a:prstGeom>
          <a:ln w="254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4953000" y="3200400"/>
            <a:ext cx="1143000" cy="430887"/>
          </a:xfrm>
          <a:prstGeom prst="rect">
            <a:avLst/>
          </a:prstGeom>
          <a:noFill/>
        </p:spPr>
        <p:txBody>
          <a:bodyPr wrap="square" rtlCol="0">
            <a:spAutoFit/>
          </a:bodyPr>
          <a:lstStyle/>
          <a:p>
            <a:pPr algn="ctr"/>
            <a:r>
              <a:rPr lang="en-US" sz="1100" dirty="0" smtClean="0"/>
              <a:t>Effects of Maintenance</a:t>
            </a:r>
            <a:endParaRPr lang="en-US" sz="1100" dirty="0"/>
          </a:p>
        </p:txBody>
      </p:sp>
      <p:sp>
        <p:nvSpPr>
          <p:cNvPr id="44" name="TextBox 43"/>
          <p:cNvSpPr txBox="1"/>
          <p:nvPr/>
        </p:nvSpPr>
        <p:spPr>
          <a:xfrm>
            <a:off x="5562600" y="2133600"/>
            <a:ext cx="1143000" cy="430887"/>
          </a:xfrm>
          <a:prstGeom prst="rect">
            <a:avLst/>
          </a:prstGeom>
          <a:noFill/>
        </p:spPr>
        <p:txBody>
          <a:bodyPr wrap="square" rtlCol="0">
            <a:spAutoFit/>
          </a:bodyPr>
          <a:lstStyle/>
          <a:p>
            <a:pPr algn="ctr"/>
            <a:r>
              <a:rPr lang="en-US" sz="1100" dirty="0" smtClean="0"/>
              <a:t>Growth/ Replacement</a:t>
            </a:r>
            <a:endParaRPr lang="en-US" sz="1100" dirty="0"/>
          </a:p>
        </p:txBody>
      </p:sp>
      <p:sp>
        <p:nvSpPr>
          <p:cNvPr id="50" name="TextBox 49"/>
          <p:cNvSpPr txBox="1"/>
          <p:nvPr/>
        </p:nvSpPr>
        <p:spPr>
          <a:xfrm>
            <a:off x="4343400" y="4648200"/>
            <a:ext cx="1752600" cy="261610"/>
          </a:xfrm>
          <a:prstGeom prst="rect">
            <a:avLst/>
          </a:prstGeom>
          <a:noFill/>
        </p:spPr>
        <p:txBody>
          <a:bodyPr wrap="square" rtlCol="0">
            <a:spAutoFit/>
          </a:bodyPr>
          <a:lstStyle/>
          <a:p>
            <a:pPr algn="ctr"/>
            <a:r>
              <a:rPr lang="en-US" sz="1100" dirty="0" smtClean="0"/>
              <a:t>Indirect Effects</a:t>
            </a:r>
            <a:endParaRPr lang="en-US" sz="1100" dirty="0"/>
          </a:p>
        </p:txBody>
      </p:sp>
      <p:sp>
        <p:nvSpPr>
          <p:cNvPr id="57" name="Up Arrow 56"/>
          <p:cNvSpPr/>
          <p:nvPr/>
        </p:nvSpPr>
        <p:spPr>
          <a:xfrm>
            <a:off x="4419600" y="5257800"/>
            <a:ext cx="457200" cy="914400"/>
          </a:xfrm>
          <a:prstGeom prs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p:cNvSpPr txBox="1"/>
          <p:nvPr/>
        </p:nvSpPr>
        <p:spPr>
          <a:xfrm>
            <a:off x="3429000" y="6172200"/>
            <a:ext cx="2590800" cy="276999"/>
          </a:xfrm>
          <a:prstGeom prst="rect">
            <a:avLst/>
          </a:prstGeom>
          <a:noFill/>
        </p:spPr>
        <p:txBody>
          <a:bodyPr wrap="square" rtlCol="0">
            <a:spAutoFit/>
          </a:bodyPr>
          <a:lstStyle/>
          <a:p>
            <a:pPr algn="ctr"/>
            <a:r>
              <a:rPr lang="en-US" sz="1200" dirty="0" smtClean="0"/>
              <a:t>Exogenous Biophysical Influences</a:t>
            </a:r>
            <a:endParaRPr lang="en-US" sz="1200" dirty="0"/>
          </a:p>
        </p:txBody>
      </p:sp>
      <p:sp>
        <p:nvSpPr>
          <p:cNvPr id="60" name="Up Arrow 59"/>
          <p:cNvSpPr/>
          <p:nvPr/>
        </p:nvSpPr>
        <p:spPr>
          <a:xfrm>
            <a:off x="7010400" y="1143000"/>
            <a:ext cx="228600" cy="609600"/>
          </a:xfrm>
          <a:prstGeom prs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51"/>
          <p:cNvSpPr txBox="1"/>
          <p:nvPr/>
        </p:nvSpPr>
        <p:spPr>
          <a:xfrm>
            <a:off x="228600" y="3276600"/>
            <a:ext cx="914400" cy="685800"/>
          </a:xfrm>
          <a:prstGeom prst="rect">
            <a:avLst/>
          </a:prstGeom>
          <a:noFill/>
          <a:ln w="19050" cmpd="sng">
            <a:noFill/>
          </a:ln>
        </p:spPr>
        <p:style>
          <a:lnRef idx="0">
            <a:scrgbClr r="0" g="0" b="0"/>
          </a:lnRef>
          <a:fillRef idx="0">
            <a:scrgbClr r="0" g="0" b="0"/>
          </a:fillRef>
          <a:effectRef idx="0">
            <a:scrgbClr r="0" g="0" b="0"/>
          </a:effectRef>
          <a:fontRef idx="minor">
            <a:schemeClr val="dk1"/>
          </a:fontRef>
        </p:style>
        <p:txBody>
          <a:bodyPr vert="horz"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dirty="0"/>
              <a:t>Initial </a:t>
            </a:r>
            <a:r>
              <a:rPr lang="en-US" dirty="0" smtClean="0"/>
              <a:t>Knowledge of SES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3"/>
          <p:cNvSpPr txBox="1"/>
          <p:nvPr/>
        </p:nvSpPr>
        <p:spPr>
          <a:xfrm>
            <a:off x="4541520" y="670560"/>
            <a:ext cx="184731" cy="264560"/>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sz="1100"/>
          </a:p>
        </p:txBody>
      </p:sp>
      <p:sp>
        <p:nvSpPr>
          <p:cNvPr id="6" name="TextBox 4"/>
          <p:cNvSpPr txBox="1"/>
          <p:nvPr/>
        </p:nvSpPr>
        <p:spPr>
          <a:xfrm>
            <a:off x="5181600" y="1752600"/>
            <a:ext cx="2362200" cy="61722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a:t>Evaluation and Claim-Making</a:t>
            </a:r>
          </a:p>
        </p:txBody>
      </p:sp>
      <p:sp>
        <p:nvSpPr>
          <p:cNvPr id="7" name="TextBox 5"/>
          <p:cNvSpPr txBox="1"/>
          <p:nvPr/>
        </p:nvSpPr>
        <p:spPr>
          <a:xfrm>
            <a:off x="3962400" y="1752600"/>
            <a:ext cx="762000" cy="62484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dirty="0"/>
              <a:t>Routine Collective</a:t>
            </a:r>
            <a:r>
              <a:rPr lang="en-US" baseline="0" dirty="0"/>
              <a:t> Choices</a:t>
            </a:r>
            <a:endParaRPr lang="en-US" dirty="0"/>
          </a:p>
        </p:txBody>
      </p:sp>
      <p:sp>
        <p:nvSpPr>
          <p:cNvPr id="8" name="TextBox 6"/>
          <p:cNvSpPr txBox="1"/>
          <p:nvPr/>
        </p:nvSpPr>
        <p:spPr>
          <a:xfrm>
            <a:off x="2659380" y="1752600"/>
            <a:ext cx="1074420" cy="63246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baseline="0" dirty="0" smtClean="0"/>
              <a:t>Repertoire, Rules</a:t>
            </a:r>
            <a:r>
              <a:rPr lang="en-US" baseline="0" dirty="0"/>
              <a:t>, Norms, and Positions </a:t>
            </a:r>
            <a:endParaRPr lang="en-US" dirty="0"/>
          </a:p>
        </p:txBody>
      </p:sp>
      <p:sp>
        <p:nvSpPr>
          <p:cNvPr id="9" name="TextBox 7"/>
          <p:cNvSpPr txBox="1"/>
          <p:nvPr/>
        </p:nvSpPr>
        <p:spPr>
          <a:xfrm>
            <a:off x="1371600" y="1752600"/>
            <a:ext cx="990600" cy="60960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dirty="0"/>
              <a:t>Group Formation</a:t>
            </a:r>
            <a:r>
              <a:rPr lang="en-US" baseline="0" dirty="0"/>
              <a:t> and Goals</a:t>
            </a:r>
            <a:endParaRPr lang="en-US" dirty="0"/>
          </a:p>
        </p:txBody>
      </p:sp>
      <p:sp>
        <p:nvSpPr>
          <p:cNvPr id="10" name="TextBox 8"/>
          <p:cNvSpPr txBox="1"/>
          <p:nvPr/>
        </p:nvSpPr>
        <p:spPr>
          <a:xfrm>
            <a:off x="1371600" y="4267200"/>
            <a:ext cx="906780" cy="75438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dirty="0" smtClean="0"/>
              <a:t>Closely Related Resources or Species </a:t>
            </a:r>
            <a:endParaRPr lang="en-US" dirty="0"/>
          </a:p>
        </p:txBody>
      </p:sp>
      <p:sp>
        <p:nvSpPr>
          <p:cNvPr id="11" name="TextBox 9"/>
          <p:cNvSpPr txBox="1"/>
          <p:nvPr/>
        </p:nvSpPr>
        <p:spPr>
          <a:xfrm>
            <a:off x="2545080" y="4267200"/>
            <a:ext cx="1120140" cy="76200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100" dirty="0" smtClean="0"/>
              <a:t>Condition of Infrastructure</a:t>
            </a:r>
            <a:endParaRPr lang="en-US" sz="1100" dirty="0"/>
          </a:p>
        </p:txBody>
      </p:sp>
      <p:sp>
        <p:nvSpPr>
          <p:cNvPr id="12" name="TextBox 10"/>
          <p:cNvSpPr txBox="1"/>
          <p:nvPr/>
        </p:nvSpPr>
        <p:spPr>
          <a:xfrm>
            <a:off x="3962400" y="4267200"/>
            <a:ext cx="838200" cy="76200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100" dirty="0" smtClean="0"/>
              <a:t>Availability of Focal Resource</a:t>
            </a:r>
            <a:endParaRPr lang="en-US" sz="1100" dirty="0"/>
          </a:p>
        </p:txBody>
      </p:sp>
      <p:sp>
        <p:nvSpPr>
          <p:cNvPr id="13" name="TextBox 11"/>
          <p:cNvSpPr txBox="1"/>
          <p:nvPr/>
        </p:nvSpPr>
        <p:spPr>
          <a:xfrm>
            <a:off x="5257800" y="4267200"/>
            <a:ext cx="2209800" cy="76962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smtClean="0"/>
              <a:t>Dynamics of Focal Resource and Infrastructure (Growth/Replacement</a:t>
            </a:r>
            <a:r>
              <a:rPr lang="en-US" sz="1200" dirty="0"/>
              <a:t>) </a:t>
            </a:r>
          </a:p>
        </p:txBody>
      </p:sp>
      <p:sp>
        <p:nvSpPr>
          <p:cNvPr id="14" name="TextBox 12"/>
          <p:cNvSpPr txBox="1"/>
          <p:nvPr/>
        </p:nvSpPr>
        <p:spPr>
          <a:xfrm>
            <a:off x="6324600" y="2819400"/>
            <a:ext cx="2255520" cy="99060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400"/>
              <a:t>Outcomes:</a:t>
            </a:r>
          </a:p>
          <a:p>
            <a:pPr algn="ctr"/>
            <a:r>
              <a:rPr lang="en-US" sz="1400"/>
              <a:t>Resources, Maintenance, Compliance,</a:t>
            </a:r>
            <a:r>
              <a:rPr lang="en-US" sz="1400" baseline="0"/>
              <a:t> Distribution</a:t>
            </a:r>
            <a:endParaRPr lang="en-US" sz="1400"/>
          </a:p>
        </p:txBody>
      </p:sp>
      <p:sp>
        <p:nvSpPr>
          <p:cNvPr id="15" name="TextBox 13"/>
          <p:cNvSpPr txBox="1"/>
          <p:nvPr/>
        </p:nvSpPr>
        <p:spPr>
          <a:xfrm>
            <a:off x="838200" y="2743200"/>
            <a:ext cx="4953000" cy="114300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400" baseline="0" dirty="0" smtClean="0"/>
              <a:t>Information and Actions:</a:t>
            </a:r>
            <a:r>
              <a:rPr lang="en-US" sz="1400" dirty="0" smtClean="0"/>
              <a:t> </a:t>
            </a:r>
          </a:p>
          <a:p>
            <a:pPr algn="ctr"/>
            <a:r>
              <a:rPr lang="en-US" sz="1400" baseline="0" dirty="0" smtClean="0"/>
              <a:t>Appropriation</a:t>
            </a:r>
            <a:r>
              <a:rPr lang="en-US" sz="1400" baseline="0" dirty="0"/>
              <a:t>, Investment, Monitoring, Sanctioning</a:t>
            </a:r>
            <a:endParaRPr lang="en-US" sz="1400" dirty="0"/>
          </a:p>
        </p:txBody>
      </p:sp>
      <p:cxnSp>
        <p:nvCxnSpPr>
          <p:cNvPr id="16" name="Straight Arrow Connector 15"/>
          <p:cNvCxnSpPr>
            <a:stCxn id="15" idx="3"/>
            <a:endCxn id="14" idx="1"/>
          </p:cNvCxnSpPr>
          <p:nvPr/>
        </p:nvCxnSpPr>
        <p:spPr>
          <a:xfrm>
            <a:off x="5791200" y="3314700"/>
            <a:ext cx="533400" cy="158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flipH="1" flipV="1">
            <a:off x="6781800" y="2590800"/>
            <a:ext cx="457200" cy="158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a:off x="6782594" y="4037806"/>
            <a:ext cx="457200" cy="158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6" idx="1"/>
            <a:endCxn id="7" idx="3"/>
          </p:cNvCxnSpPr>
          <p:nvPr/>
        </p:nvCxnSpPr>
        <p:spPr>
          <a:xfrm rot="10800000" flipV="1">
            <a:off x="4724400" y="2061210"/>
            <a:ext cx="457200" cy="3810"/>
          </a:xfrm>
          <a:prstGeom prst="straightConnector1">
            <a:avLst/>
          </a:prstGeom>
          <a:ln w="5715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a:off x="4015740" y="2689860"/>
            <a:ext cx="656114" cy="79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16200000" flipV="1">
            <a:off x="4044315" y="3956685"/>
            <a:ext cx="609600" cy="1143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9" idx="3"/>
            <a:endCxn id="8" idx="1"/>
          </p:cNvCxnSpPr>
          <p:nvPr/>
        </p:nvCxnSpPr>
        <p:spPr>
          <a:xfrm>
            <a:off x="2362200" y="2057400"/>
            <a:ext cx="297180" cy="1143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8" idx="3"/>
          </p:cNvCxnSpPr>
          <p:nvPr/>
        </p:nvCxnSpPr>
        <p:spPr>
          <a:xfrm flipV="1">
            <a:off x="3733800" y="2066608"/>
            <a:ext cx="243840" cy="222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endCxn id="12" idx="1"/>
          </p:cNvCxnSpPr>
          <p:nvPr/>
        </p:nvCxnSpPr>
        <p:spPr>
          <a:xfrm>
            <a:off x="3657600" y="4648200"/>
            <a:ext cx="304800" cy="158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2286000" y="4648200"/>
            <a:ext cx="259080" cy="158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V="1">
            <a:off x="5295900" y="1562100"/>
            <a:ext cx="388620" cy="7620"/>
          </a:xfrm>
          <a:prstGeom prst="line">
            <a:avLst/>
          </a:prstGeom>
          <a:ln w="1270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0800000">
            <a:off x="2057400" y="1371600"/>
            <a:ext cx="3429000" cy="1588"/>
          </a:xfrm>
          <a:prstGeom prst="line">
            <a:avLst/>
          </a:prstGeom>
          <a:ln w="1270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16200000" flipH="1">
            <a:off x="1851660" y="1546860"/>
            <a:ext cx="403860" cy="7620"/>
          </a:xfrm>
          <a:prstGeom prst="straightConnector1">
            <a:avLst/>
          </a:prstGeom>
          <a:ln w="12700">
            <a:solidFill>
              <a:schemeClr val="tx1"/>
            </a:solidFill>
            <a:prstDash val="lgDash"/>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5400000">
            <a:off x="3108960" y="1539240"/>
            <a:ext cx="388620" cy="7620"/>
          </a:xfrm>
          <a:prstGeom prst="straightConnector1">
            <a:avLst/>
          </a:prstGeom>
          <a:ln w="12700">
            <a:solidFill>
              <a:schemeClr val="tx1"/>
            </a:solidFill>
            <a:prstDash val="lgDash"/>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a:off x="4380706" y="1562100"/>
            <a:ext cx="381794" cy="794"/>
          </a:xfrm>
          <a:prstGeom prst="straightConnector1">
            <a:avLst/>
          </a:prstGeom>
          <a:ln w="12700">
            <a:solidFill>
              <a:schemeClr val="tx1"/>
            </a:solidFill>
            <a:prstDash val="lgDash"/>
            <a:tailEnd type="arrow"/>
          </a:ln>
        </p:spPr>
        <p:style>
          <a:lnRef idx="1">
            <a:schemeClr val="accent1"/>
          </a:lnRef>
          <a:fillRef idx="0">
            <a:schemeClr val="accent1"/>
          </a:fillRef>
          <a:effectRef idx="0">
            <a:schemeClr val="accent1"/>
          </a:effectRef>
          <a:fontRef idx="minor">
            <a:schemeClr val="tx1"/>
          </a:fontRef>
        </p:style>
      </p:cxnSp>
      <p:sp>
        <p:nvSpPr>
          <p:cNvPr id="45" name="TextBox 49"/>
          <p:cNvSpPr txBox="1"/>
          <p:nvPr/>
        </p:nvSpPr>
        <p:spPr>
          <a:xfrm>
            <a:off x="381000" y="228600"/>
            <a:ext cx="8229600" cy="381000"/>
          </a:xfrm>
          <a:prstGeom prst="rect">
            <a:avLst/>
          </a:prstGeom>
          <a:noFill/>
          <a:ln w="19050" cmpd="sng">
            <a:solidFill>
              <a:schemeClr val="bg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b="1" dirty="0" smtClean="0"/>
              <a:t>Figure 8. Core Dynamics in PIASES Framework</a:t>
            </a:r>
            <a:endParaRPr lang="en-US" sz="1800" b="1" dirty="0"/>
          </a:p>
        </p:txBody>
      </p:sp>
      <p:sp>
        <p:nvSpPr>
          <p:cNvPr id="46" name="TextBox 51"/>
          <p:cNvSpPr txBox="1"/>
          <p:nvPr/>
        </p:nvSpPr>
        <p:spPr>
          <a:xfrm>
            <a:off x="381000" y="1752600"/>
            <a:ext cx="220980" cy="332994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vert="vert270"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900"/>
              <a:t>Initial Conditions</a:t>
            </a:r>
            <a:r>
              <a:rPr lang="en-US" sz="900" baseline="0"/>
              <a:t> and Initial Information</a:t>
            </a:r>
            <a:endParaRPr lang="en-US" sz="900"/>
          </a:p>
        </p:txBody>
      </p:sp>
      <p:cxnSp>
        <p:nvCxnSpPr>
          <p:cNvPr id="47" name="Straight Arrow Connector 46"/>
          <p:cNvCxnSpPr/>
          <p:nvPr/>
        </p:nvCxnSpPr>
        <p:spPr>
          <a:xfrm>
            <a:off x="609600" y="2057400"/>
            <a:ext cx="762000" cy="158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609600" y="4648200"/>
            <a:ext cx="762000" cy="158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5" name="TextBox 114"/>
          <p:cNvSpPr txBox="1"/>
          <p:nvPr/>
        </p:nvSpPr>
        <p:spPr>
          <a:xfrm>
            <a:off x="3200400" y="1143000"/>
            <a:ext cx="1143000" cy="261610"/>
          </a:xfrm>
          <a:prstGeom prst="rect">
            <a:avLst/>
          </a:prstGeom>
          <a:noFill/>
        </p:spPr>
        <p:txBody>
          <a:bodyPr wrap="square" rtlCol="0">
            <a:spAutoFit/>
          </a:bodyPr>
          <a:lstStyle/>
          <a:p>
            <a:r>
              <a:rPr lang="en-US" sz="1100" dirty="0" smtClean="0"/>
              <a:t>Learning Loops</a:t>
            </a:r>
            <a:endParaRPr lang="en-US" sz="1100" dirty="0"/>
          </a:p>
        </p:txBody>
      </p:sp>
      <p:sp>
        <p:nvSpPr>
          <p:cNvPr id="123" name="TextBox 49"/>
          <p:cNvSpPr txBox="1"/>
          <p:nvPr/>
        </p:nvSpPr>
        <p:spPr>
          <a:xfrm>
            <a:off x="152400" y="6172200"/>
            <a:ext cx="8458200" cy="457200"/>
          </a:xfrm>
          <a:prstGeom prst="rect">
            <a:avLst/>
          </a:prstGeom>
          <a:noFill/>
          <a:ln w="19050" cmpd="sng">
            <a:solidFill>
              <a:schemeClr val="bg1"/>
            </a:solid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200" b="1" dirty="0" smtClean="0"/>
              <a:t>Key</a:t>
            </a:r>
            <a:r>
              <a:rPr lang="en-US" b="1" dirty="0" smtClean="0"/>
              <a:t>:        </a:t>
            </a:r>
            <a:r>
              <a:rPr lang="en-US" dirty="0" smtClean="0"/>
              <a:t>         Critical Flows of Resources/Info;              Learning Loops</a:t>
            </a:r>
            <a:endParaRPr lang="en-US" dirty="0"/>
          </a:p>
        </p:txBody>
      </p:sp>
      <p:cxnSp>
        <p:nvCxnSpPr>
          <p:cNvPr id="124" name="Straight Arrow Connector 123"/>
          <p:cNvCxnSpPr/>
          <p:nvPr/>
        </p:nvCxnSpPr>
        <p:spPr>
          <a:xfrm flipV="1">
            <a:off x="609600" y="6400800"/>
            <a:ext cx="381000" cy="3810"/>
          </a:xfrm>
          <a:prstGeom prst="straightConnector1">
            <a:avLst/>
          </a:prstGeom>
          <a:ln w="381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26" name="Straight Arrow Connector 125"/>
          <p:cNvCxnSpPr/>
          <p:nvPr/>
        </p:nvCxnSpPr>
        <p:spPr>
          <a:xfrm>
            <a:off x="2971800" y="6400800"/>
            <a:ext cx="304800" cy="1588"/>
          </a:xfrm>
          <a:prstGeom prst="straightConnector1">
            <a:avLst/>
          </a:prstGeom>
          <a:ln w="12700">
            <a:solidFill>
              <a:schemeClr val="tx1"/>
            </a:solidFill>
            <a:prstDash val="lgDash"/>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rot="10800000">
            <a:off x="1828800" y="5410200"/>
            <a:ext cx="4648200" cy="1588"/>
          </a:xfrm>
          <a:prstGeom prst="straightConnector1">
            <a:avLst/>
          </a:prstGeom>
          <a:ln w="508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flipH="1" flipV="1">
            <a:off x="6286897" y="5219303"/>
            <a:ext cx="381000" cy="794"/>
          </a:xfrm>
          <a:prstGeom prst="line">
            <a:avLst/>
          </a:prstGeom>
          <a:ln w="508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rot="16200000" flipV="1">
            <a:off x="1644015" y="5213985"/>
            <a:ext cx="381000" cy="1143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rot="16200000" flipV="1">
            <a:off x="2863215" y="5213985"/>
            <a:ext cx="381000" cy="1143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rot="16200000" flipV="1">
            <a:off x="4158615" y="5213985"/>
            <a:ext cx="381000" cy="1143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3"/>
          <p:cNvSpPr txBox="1"/>
          <p:nvPr/>
        </p:nvSpPr>
        <p:spPr>
          <a:xfrm>
            <a:off x="4541520" y="670560"/>
            <a:ext cx="184731" cy="264560"/>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sz="1100"/>
          </a:p>
        </p:txBody>
      </p:sp>
      <p:sp>
        <p:nvSpPr>
          <p:cNvPr id="6" name="TextBox 4"/>
          <p:cNvSpPr txBox="1"/>
          <p:nvPr/>
        </p:nvSpPr>
        <p:spPr>
          <a:xfrm>
            <a:off x="5181600" y="1752600"/>
            <a:ext cx="2362200" cy="61722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a:t>Evaluation and Claim-Making</a:t>
            </a:r>
          </a:p>
        </p:txBody>
      </p:sp>
      <p:sp>
        <p:nvSpPr>
          <p:cNvPr id="7" name="TextBox 5"/>
          <p:cNvSpPr txBox="1"/>
          <p:nvPr/>
        </p:nvSpPr>
        <p:spPr>
          <a:xfrm>
            <a:off x="3962400" y="1752600"/>
            <a:ext cx="762000" cy="62484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dirty="0"/>
              <a:t>Routine Collective</a:t>
            </a:r>
            <a:r>
              <a:rPr lang="en-US" baseline="0" dirty="0"/>
              <a:t> Choices</a:t>
            </a:r>
            <a:endParaRPr lang="en-US" dirty="0"/>
          </a:p>
        </p:txBody>
      </p:sp>
      <p:sp>
        <p:nvSpPr>
          <p:cNvPr id="8" name="TextBox 6"/>
          <p:cNvSpPr txBox="1"/>
          <p:nvPr/>
        </p:nvSpPr>
        <p:spPr>
          <a:xfrm>
            <a:off x="2659380" y="1752600"/>
            <a:ext cx="1074420" cy="63246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baseline="0" dirty="0" smtClean="0"/>
              <a:t>Repertoire, Rules</a:t>
            </a:r>
            <a:r>
              <a:rPr lang="en-US" baseline="0" dirty="0"/>
              <a:t>, Norms, and Positions </a:t>
            </a:r>
            <a:endParaRPr lang="en-US" dirty="0"/>
          </a:p>
        </p:txBody>
      </p:sp>
      <p:sp>
        <p:nvSpPr>
          <p:cNvPr id="9" name="TextBox 7"/>
          <p:cNvSpPr txBox="1"/>
          <p:nvPr/>
        </p:nvSpPr>
        <p:spPr>
          <a:xfrm>
            <a:off x="1371600" y="1752600"/>
            <a:ext cx="990600" cy="60960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dirty="0"/>
              <a:t>Group Formation</a:t>
            </a:r>
            <a:r>
              <a:rPr lang="en-US" baseline="0" dirty="0"/>
              <a:t> and Goals</a:t>
            </a:r>
            <a:endParaRPr lang="en-US" dirty="0"/>
          </a:p>
        </p:txBody>
      </p:sp>
      <p:sp>
        <p:nvSpPr>
          <p:cNvPr id="10" name="TextBox 8"/>
          <p:cNvSpPr txBox="1"/>
          <p:nvPr/>
        </p:nvSpPr>
        <p:spPr>
          <a:xfrm>
            <a:off x="1371600" y="4267200"/>
            <a:ext cx="906780" cy="75438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dirty="0" smtClean="0"/>
              <a:t>Closely Related Resources or Species </a:t>
            </a:r>
            <a:endParaRPr lang="en-US" dirty="0"/>
          </a:p>
        </p:txBody>
      </p:sp>
      <p:sp>
        <p:nvSpPr>
          <p:cNvPr id="11" name="TextBox 9"/>
          <p:cNvSpPr txBox="1"/>
          <p:nvPr/>
        </p:nvSpPr>
        <p:spPr>
          <a:xfrm>
            <a:off x="2545080" y="4267200"/>
            <a:ext cx="1120140" cy="76200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100" dirty="0" smtClean="0"/>
              <a:t>Condition of Infrastructure</a:t>
            </a:r>
            <a:endParaRPr lang="en-US" sz="1100" dirty="0"/>
          </a:p>
        </p:txBody>
      </p:sp>
      <p:sp>
        <p:nvSpPr>
          <p:cNvPr id="12" name="TextBox 10"/>
          <p:cNvSpPr txBox="1"/>
          <p:nvPr/>
        </p:nvSpPr>
        <p:spPr>
          <a:xfrm>
            <a:off x="3962400" y="4267200"/>
            <a:ext cx="838200" cy="76200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100" dirty="0" smtClean="0"/>
              <a:t>Availability of Focal Resource</a:t>
            </a:r>
            <a:endParaRPr lang="en-US" sz="1100" dirty="0"/>
          </a:p>
        </p:txBody>
      </p:sp>
      <p:sp>
        <p:nvSpPr>
          <p:cNvPr id="13" name="TextBox 11"/>
          <p:cNvSpPr txBox="1"/>
          <p:nvPr/>
        </p:nvSpPr>
        <p:spPr>
          <a:xfrm>
            <a:off x="5257800" y="4267200"/>
            <a:ext cx="2209800" cy="76962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smtClean="0"/>
              <a:t>Dynamics of Focal Resource and Infrastructure (Growth/Replacement</a:t>
            </a:r>
            <a:r>
              <a:rPr lang="en-US" sz="1200" dirty="0"/>
              <a:t>) </a:t>
            </a:r>
          </a:p>
        </p:txBody>
      </p:sp>
      <p:sp>
        <p:nvSpPr>
          <p:cNvPr id="14" name="TextBox 12"/>
          <p:cNvSpPr txBox="1"/>
          <p:nvPr/>
        </p:nvSpPr>
        <p:spPr>
          <a:xfrm>
            <a:off x="6324600" y="2819400"/>
            <a:ext cx="2255520" cy="99060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400"/>
              <a:t>Outcomes:</a:t>
            </a:r>
          </a:p>
          <a:p>
            <a:pPr algn="ctr"/>
            <a:r>
              <a:rPr lang="en-US" sz="1400"/>
              <a:t>Resources, Maintenance, Compliance,</a:t>
            </a:r>
            <a:r>
              <a:rPr lang="en-US" sz="1400" baseline="0"/>
              <a:t> Distribution</a:t>
            </a:r>
            <a:endParaRPr lang="en-US" sz="1400"/>
          </a:p>
        </p:txBody>
      </p:sp>
      <p:sp>
        <p:nvSpPr>
          <p:cNvPr id="15" name="TextBox 13"/>
          <p:cNvSpPr txBox="1"/>
          <p:nvPr/>
        </p:nvSpPr>
        <p:spPr>
          <a:xfrm>
            <a:off x="762000" y="2743200"/>
            <a:ext cx="5029200" cy="114300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400" dirty="0"/>
              <a:t>Interactions (Operational</a:t>
            </a:r>
            <a:r>
              <a:rPr lang="en-US" sz="1400" baseline="0" dirty="0"/>
              <a:t> Choice): Observe Information;</a:t>
            </a:r>
          </a:p>
          <a:p>
            <a:pPr algn="ctr"/>
            <a:r>
              <a:rPr lang="en-US" sz="1400" baseline="0" dirty="0"/>
              <a:t>Appropriation, Investment, Monitoring, Sanctioning</a:t>
            </a:r>
            <a:endParaRPr lang="en-US" sz="1400" dirty="0"/>
          </a:p>
        </p:txBody>
      </p:sp>
      <p:cxnSp>
        <p:nvCxnSpPr>
          <p:cNvPr id="16" name="Straight Arrow Connector 15"/>
          <p:cNvCxnSpPr>
            <a:stCxn id="15" idx="3"/>
            <a:endCxn id="14" idx="1"/>
          </p:cNvCxnSpPr>
          <p:nvPr/>
        </p:nvCxnSpPr>
        <p:spPr>
          <a:xfrm>
            <a:off x="5791200" y="3314700"/>
            <a:ext cx="533400" cy="158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V="1">
            <a:off x="5295900" y="1562100"/>
            <a:ext cx="388620" cy="7620"/>
          </a:xfrm>
          <a:prstGeom prst="line">
            <a:avLst/>
          </a:prstGeom>
          <a:ln w="1270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0800000">
            <a:off x="2057400" y="1371600"/>
            <a:ext cx="3429000" cy="1588"/>
          </a:xfrm>
          <a:prstGeom prst="line">
            <a:avLst/>
          </a:prstGeom>
          <a:ln w="1270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16200000" flipH="1">
            <a:off x="1851660" y="1546860"/>
            <a:ext cx="403860" cy="7620"/>
          </a:xfrm>
          <a:prstGeom prst="straightConnector1">
            <a:avLst/>
          </a:prstGeom>
          <a:ln w="12700">
            <a:solidFill>
              <a:schemeClr val="tx1"/>
            </a:solidFill>
            <a:prstDash val="lgDash"/>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5400000">
            <a:off x="3108960" y="1539240"/>
            <a:ext cx="388620" cy="7620"/>
          </a:xfrm>
          <a:prstGeom prst="straightConnector1">
            <a:avLst/>
          </a:prstGeom>
          <a:ln w="12700">
            <a:solidFill>
              <a:schemeClr val="tx1"/>
            </a:solidFill>
            <a:prstDash val="lgDash"/>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a:off x="4380706" y="1562100"/>
            <a:ext cx="381794" cy="794"/>
          </a:xfrm>
          <a:prstGeom prst="straightConnector1">
            <a:avLst/>
          </a:prstGeom>
          <a:ln w="12700">
            <a:solidFill>
              <a:schemeClr val="tx1"/>
            </a:solidFill>
            <a:prstDash val="lgDash"/>
            <a:tailEnd type="arrow"/>
          </a:ln>
        </p:spPr>
        <p:style>
          <a:lnRef idx="1">
            <a:schemeClr val="accent1"/>
          </a:lnRef>
          <a:fillRef idx="0">
            <a:schemeClr val="accent1"/>
          </a:fillRef>
          <a:effectRef idx="0">
            <a:schemeClr val="accent1"/>
          </a:effectRef>
          <a:fontRef idx="minor">
            <a:schemeClr val="tx1"/>
          </a:fontRef>
        </p:style>
      </p:cxnSp>
      <p:sp>
        <p:nvSpPr>
          <p:cNvPr id="45" name="TextBox 49"/>
          <p:cNvSpPr txBox="1"/>
          <p:nvPr/>
        </p:nvSpPr>
        <p:spPr>
          <a:xfrm>
            <a:off x="381000" y="228600"/>
            <a:ext cx="8229600" cy="381000"/>
          </a:xfrm>
          <a:prstGeom prst="rect">
            <a:avLst/>
          </a:prstGeom>
          <a:noFill/>
          <a:ln w="19050" cmpd="sng">
            <a:solidFill>
              <a:schemeClr val="bg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b="1" dirty="0" smtClean="0"/>
              <a:t>Figure 8a.  Core Dynamics in PIASES Framework</a:t>
            </a:r>
            <a:endParaRPr lang="en-US" sz="1800" b="1" dirty="0"/>
          </a:p>
        </p:txBody>
      </p:sp>
      <p:sp>
        <p:nvSpPr>
          <p:cNvPr id="46" name="TextBox 51"/>
          <p:cNvSpPr txBox="1"/>
          <p:nvPr/>
        </p:nvSpPr>
        <p:spPr>
          <a:xfrm>
            <a:off x="381000" y="1752600"/>
            <a:ext cx="220980" cy="332994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vert="vert270"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900"/>
              <a:t>Initial Conditions</a:t>
            </a:r>
            <a:r>
              <a:rPr lang="en-US" sz="900" baseline="0"/>
              <a:t> and Initial Information</a:t>
            </a:r>
            <a:endParaRPr lang="en-US" sz="900"/>
          </a:p>
        </p:txBody>
      </p:sp>
      <p:sp>
        <p:nvSpPr>
          <p:cNvPr id="115" name="TextBox 114"/>
          <p:cNvSpPr txBox="1"/>
          <p:nvPr/>
        </p:nvSpPr>
        <p:spPr>
          <a:xfrm>
            <a:off x="3200400" y="1143000"/>
            <a:ext cx="1143000" cy="261610"/>
          </a:xfrm>
          <a:prstGeom prst="rect">
            <a:avLst/>
          </a:prstGeom>
          <a:noFill/>
        </p:spPr>
        <p:txBody>
          <a:bodyPr wrap="square" rtlCol="0">
            <a:spAutoFit/>
          </a:bodyPr>
          <a:lstStyle/>
          <a:p>
            <a:r>
              <a:rPr lang="en-US" sz="1100" dirty="0" smtClean="0"/>
              <a:t>Learning Loops</a:t>
            </a:r>
            <a:endParaRPr lang="en-US" sz="1100" dirty="0"/>
          </a:p>
        </p:txBody>
      </p:sp>
      <p:sp>
        <p:nvSpPr>
          <p:cNvPr id="123" name="TextBox 49"/>
          <p:cNvSpPr txBox="1"/>
          <p:nvPr/>
        </p:nvSpPr>
        <p:spPr>
          <a:xfrm>
            <a:off x="152400" y="6172200"/>
            <a:ext cx="8458200" cy="457200"/>
          </a:xfrm>
          <a:prstGeom prst="rect">
            <a:avLst/>
          </a:prstGeom>
          <a:noFill/>
          <a:ln w="19050" cmpd="sng">
            <a:solidFill>
              <a:schemeClr val="bg1"/>
            </a:solid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200" b="1" dirty="0" smtClean="0"/>
              <a:t>Key</a:t>
            </a:r>
            <a:r>
              <a:rPr lang="en-US" b="1" dirty="0" smtClean="0"/>
              <a:t>:        </a:t>
            </a:r>
            <a:r>
              <a:rPr lang="en-US" dirty="0" smtClean="0"/>
              <a:t>         Critical Flows of Resources/Info;              Learning Loops</a:t>
            </a:r>
            <a:endParaRPr lang="en-US" dirty="0"/>
          </a:p>
        </p:txBody>
      </p:sp>
      <p:cxnSp>
        <p:nvCxnSpPr>
          <p:cNvPr id="124" name="Straight Arrow Connector 123"/>
          <p:cNvCxnSpPr/>
          <p:nvPr/>
        </p:nvCxnSpPr>
        <p:spPr>
          <a:xfrm flipV="1">
            <a:off x="609600" y="6400800"/>
            <a:ext cx="381000" cy="3810"/>
          </a:xfrm>
          <a:prstGeom prst="straightConnector1">
            <a:avLst/>
          </a:prstGeom>
          <a:ln w="381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26" name="Straight Arrow Connector 125"/>
          <p:cNvCxnSpPr/>
          <p:nvPr/>
        </p:nvCxnSpPr>
        <p:spPr>
          <a:xfrm>
            <a:off x="2971800" y="6400800"/>
            <a:ext cx="304800" cy="1588"/>
          </a:xfrm>
          <a:prstGeom prst="straightConnector1">
            <a:avLst/>
          </a:prstGeom>
          <a:ln w="12700">
            <a:solidFill>
              <a:schemeClr val="tx1"/>
            </a:solidFill>
            <a:prstDash val="lgDash"/>
            <a:tailEnd type="arrow"/>
          </a:ln>
        </p:spPr>
        <p:style>
          <a:lnRef idx="1">
            <a:schemeClr val="accent1"/>
          </a:lnRef>
          <a:fillRef idx="0">
            <a:schemeClr val="accent1"/>
          </a:fillRef>
          <a:effectRef idx="0">
            <a:schemeClr val="accent1"/>
          </a:effectRef>
          <a:fontRef idx="minor">
            <a:schemeClr val="tx1"/>
          </a:fontRef>
        </p:style>
      </p:cxnSp>
      <p:sp>
        <p:nvSpPr>
          <p:cNvPr id="41" name="U-Turn Arrow 40"/>
          <p:cNvSpPr/>
          <p:nvPr/>
        </p:nvSpPr>
        <p:spPr>
          <a:xfrm rot="-5400000" flipV="1">
            <a:off x="5791200" y="685800"/>
            <a:ext cx="1524000" cy="3657600"/>
          </a:xfrm>
          <a:prstGeom prst="uturnArrow">
            <a:avLst>
              <a:gd name="adj1" fmla="val 23835"/>
              <a:gd name="adj2" fmla="val 25000"/>
              <a:gd name="adj3" fmla="val 25000"/>
              <a:gd name="adj4" fmla="val 43750"/>
              <a:gd name="adj5" fmla="val 99029"/>
            </a:avLst>
          </a:prstGeom>
          <a:noFill/>
          <a:ln w="730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2" name="U-Turn Arrow 41"/>
          <p:cNvSpPr/>
          <p:nvPr/>
        </p:nvSpPr>
        <p:spPr>
          <a:xfrm rot="-5400000" flipH="1" flipV="1">
            <a:off x="5753100" y="2400300"/>
            <a:ext cx="1600200" cy="3657600"/>
          </a:xfrm>
          <a:prstGeom prst="uturnArrow">
            <a:avLst>
              <a:gd name="adj1" fmla="val 25000"/>
              <a:gd name="adj2" fmla="val 25000"/>
              <a:gd name="adj3" fmla="val 25000"/>
              <a:gd name="adj4" fmla="val 43750"/>
              <a:gd name="adj5" fmla="val 98787"/>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 name="U-Turn Arrow 42"/>
          <p:cNvSpPr/>
          <p:nvPr/>
        </p:nvSpPr>
        <p:spPr>
          <a:xfrm rot="5400000" flipV="1">
            <a:off x="1524000" y="1066800"/>
            <a:ext cx="1371600" cy="3048000"/>
          </a:xfrm>
          <a:prstGeom prst="uturnArrow">
            <a:avLst>
              <a:gd name="adj1" fmla="val 25000"/>
              <a:gd name="adj2" fmla="val 25000"/>
              <a:gd name="adj3" fmla="val 25000"/>
              <a:gd name="adj4" fmla="val 43750"/>
              <a:gd name="adj5" fmla="val 99466"/>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4" name="U-Turn Arrow 43"/>
          <p:cNvSpPr/>
          <p:nvPr/>
        </p:nvSpPr>
        <p:spPr>
          <a:xfrm rot="5400000" flipH="1" flipV="1">
            <a:off x="1581150" y="2533650"/>
            <a:ext cx="1409700" cy="3048000"/>
          </a:xfrm>
          <a:prstGeom prst="uturnArrow">
            <a:avLst>
              <a:gd name="adj1" fmla="val 25000"/>
              <a:gd name="adj2" fmla="val 25000"/>
              <a:gd name="adj3" fmla="val 25000"/>
              <a:gd name="adj4" fmla="val 43750"/>
              <a:gd name="adj5" fmla="val 97718"/>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9" name="Down Arrow 48"/>
          <p:cNvSpPr/>
          <p:nvPr/>
        </p:nvSpPr>
        <p:spPr>
          <a:xfrm>
            <a:off x="4038600" y="2209800"/>
            <a:ext cx="457200" cy="609600"/>
          </a:xfrm>
          <a:prstGeom prst="downArrow">
            <a:avLst/>
          </a:prstGeom>
          <a:noFill/>
          <a:ln w="476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Down Arrow 49"/>
          <p:cNvSpPr/>
          <p:nvPr/>
        </p:nvSpPr>
        <p:spPr>
          <a:xfrm flipV="1">
            <a:off x="4038600" y="3733800"/>
            <a:ext cx="457200" cy="609600"/>
          </a:xfrm>
          <a:prstGeom prst="downArrow">
            <a:avLst/>
          </a:prstGeom>
          <a:noFill/>
          <a:ln w="476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3"/>
          <p:cNvSpPr txBox="1"/>
          <p:nvPr/>
        </p:nvSpPr>
        <p:spPr>
          <a:xfrm>
            <a:off x="5074920" y="822960"/>
            <a:ext cx="184731" cy="264560"/>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sz="1100"/>
          </a:p>
        </p:txBody>
      </p:sp>
      <p:sp>
        <p:nvSpPr>
          <p:cNvPr id="45" name="TextBox 49"/>
          <p:cNvSpPr txBox="1"/>
          <p:nvPr/>
        </p:nvSpPr>
        <p:spPr>
          <a:xfrm>
            <a:off x="381000" y="152400"/>
            <a:ext cx="8229600" cy="381000"/>
          </a:xfrm>
          <a:prstGeom prst="rect">
            <a:avLst/>
          </a:prstGeom>
          <a:noFill/>
          <a:ln w="19050" cmpd="sng">
            <a:solidFill>
              <a:schemeClr val="bg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b="1" dirty="0" smtClean="0"/>
              <a:t>Figure 8b.  Core Dynamics in PIASES Framework</a:t>
            </a:r>
            <a:endParaRPr lang="en-US" sz="1800" b="1" dirty="0"/>
          </a:p>
        </p:txBody>
      </p:sp>
      <p:sp>
        <p:nvSpPr>
          <p:cNvPr id="41" name="U-Turn Arrow 40"/>
          <p:cNvSpPr/>
          <p:nvPr/>
        </p:nvSpPr>
        <p:spPr>
          <a:xfrm rot="-5400000" flipV="1">
            <a:off x="6019800" y="1295400"/>
            <a:ext cx="1524000" cy="2895600"/>
          </a:xfrm>
          <a:prstGeom prst="uturnArrow">
            <a:avLst>
              <a:gd name="adj1" fmla="val 25000"/>
              <a:gd name="adj2" fmla="val 23835"/>
              <a:gd name="adj3" fmla="val 25000"/>
              <a:gd name="adj4" fmla="val 43750"/>
              <a:gd name="adj5" fmla="val 100000"/>
            </a:avLst>
          </a:prstGeom>
          <a:noFill/>
          <a:ln w="7302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2" name="U-Turn Arrow 41"/>
          <p:cNvSpPr/>
          <p:nvPr/>
        </p:nvSpPr>
        <p:spPr>
          <a:xfrm rot="-5400000" flipH="1" flipV="1">
            <a:off x="5943600" y="2895600"/>
            <a:ext cx="1600200" cy="2819400"/>
          </a:xfrm>
          <a:prstGeom prst="uturnArrow">
            <a:avLst>
              <a:gd name="adj1" fmla="val 25000"/>
              <a:gd name="adj2" fmla="val 25000"/>
              <a:gd name="adj3" fmla="val 25000"/>
              <a:gd name="adj4" fmla="val 43750"/>
              <a:gd name="adj5" fmla="val 100000"/>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 name="U-Turn Arrow 42"/>
          <p:cNvSpPr/>
          <p:nvPr/>
        </p:nvSpPr>
        <p:spPr>
          <a:xfrm rot="5400000" flipV="1">
            <a:off x="1828800" y="1219200"/>
            <a:ext cx="1371600" cy="3200400"/>
          </a:xfrm>
          <a:prstGeom prst="uturnArrow">
            <a:avLst>
              <a:gd name="adj1" fmla="val 24353"/>
              <a:gd name="adj2" fmla="val 23381"/>
              <a:gd name="adj3" fmla="val 25000"/>
              <a:gd name="adj4" fmla="val 43750"/>
              <a:gd name="adj5" fmla="val 89687"/>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4" name="U-Turn Arrow 43"/>
          <p:cNvSpPr/>
          <p:nvPr/>
        </p:nvSpPr>
        <p:spPr>
          <a:xfrm rot="5400000" flipH="1" flipV="1">
            <a:off x="1809750" y="2686050"/>
            <a:ext cx="1409700" cy="3048000"/>
          </a:xfrm>
          <a:prstGeom prst="uturnArrow">
            <a:avLst>
              <a:gd name="adj1" fmla="val 25000"/>
              <a:gd name="adj2" fmla="val 22796"/>
              <a:gd name="adj3" fmla="val 25000"/>
              <a:gd name="adj4" fmla="val 43750"/>
              <a:gd name="adj5" fmla="val 92136"/>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9" name="TextBox 48"/>
          <p:cNvSpPr txBox="1"/>
          <p:nvPr/>
        </p:nvSpPr>
        <p:spPr>
          <a:xfrm>
            <a:off x="3962400" y="3200400"/>
            <a:ext cx="1219200" cy="584775"/>
          </a:xfrm>
          <a:prstGeom prst="rect">
            <a:avLst/>
          </a:prstGeom>
          <a:noFill/>
        </p:spPr>
        <p:txBody>
          <a:bodyPr wrap="square" rtlCol="0">
            <a:spAutoFit/>
          </a:bodyPr>
          <a:lstStyle/>
          <a:p>
            <a:pPr algn="ctr"/>
            <a:r>
              <a:rPr lang="en-US" sz="1600" dirty="0" smtClean="0"/>
              <a:t>Information &amp; Actions</a:t>
            </a:r>
            <a:endParaRPr lang="en-US" sz="1600" dirty="0"/>
          </a:p>
        </p:txBody>
      </p:sp>
      <p:sp>
        <p:nvSpPr>
          <p:cNvPr id="50" name="TextBox 49"/>
          <p:cNvSpPr txBox="1"/>
          <p:nvPr/>
        </p:nvSpPr>
        <p:spPr>
          <a:xfrm>
            <a:off x="4267200" y="1981200"/>
            <a:ext cx="914400" cy="338554"/>
          </a:xfrm>
          <a:prstGeom prst="rect">
            <a:avLst/>
          </a:prstGeom>
          <a:noFill/>
        </p:spPr>
        <p:txBody>
          <a:bodyPr wrap="square" rtlCol="0">
            <a:spAutoFit/>
          </a:bodyPr>
          <a:lstStyle/>
          <a:p>
            <a:pPr algn="ctr"/>
            <a:r>
              <a:rPr lang="en-US" sz="1600" dirty="0" smtClean="0"/>
              <a:t>Learning</a:t>
            </a:r>
            <a:endParaRPr lang="en-US" sz="1600" dirty="0"/>
          </a:p>
        </p:txBody>
      </p:sp>
      <p:sp>
        <p:nvSpPr>
          <p:cNvPr id="51" name="TextBox 50"/>
          <p:cNvSpPr txBox="1"/>
          <p:nvPr/>
        </p:nvSpPr>
        <p:spPr>
          <a:xfrm>
            <a:off x="990600" y="2133600"/>
            <a:ext cx="3124200" cy="307777"/>
          </a:xfrm>
          <a:prstGeom prst="rect">
            <a:avLst/>
          </a:prstGeom>
          <a:noFill/>
        </p:spPr>
        <p:txBody>
          <a:bodyPr wrap="square" rtlCol="0" anchor="ctr" anchorCtr="1">
            <a:spAutoFit/>
          </a:bodyPr>
          <a:lstStyle/>
          <a:p>
            <a:pPr algn="ctr"/>
            <a:r>
              <a:rPr lang="en-US" sz="1400" dirty="0" smtClean="0"/>
              <a:t>Changes in Collective Procedures</a:t>
            </a:r>
            <a:endParaRPr lang="en-US" sz="1400" dirty="0"/>
          </a:p>
        </p:txBody>
      </p:sp>
      <p:sp>
        <p:nvSpPr>
          <p:cNvPr id="52" name="TextBox 51"/>
          <p:cNvSpPr txBox="1"/>
          <p:nvPr/>
        </p:nvSpPr>
        <p:spPr>
          <a:xfrm>
            <a:off x="5486400" y="3200400"/>
            <a:ext cx="914400" cy="584775"/>
          </a:xfrm>
          <a:prstGeom prst="rect">
            <a:avLst/>
          </a:prstGeom>
          <a:noFill/>
        </p:spPr>
        <p:txBody>
          <a:bodyPr wrap="square" rtlCol="0">
            <a:spAutoFit/>
          </a:bodyPr>
          <a:lstStyle/>
          <a:p>
            <a:pPr algn="ctr"/>
            <a:r>
              <a:rPr lang="en-US" sz="1600" dirty="0" smtClean="0"/>
              <a:t>Inter-actions</a:t>
            </a:r>
            <a:endParaRPr lang="en-US" sz="1600" dirty="0"/>
          </a:p>
        </p:txBody>
      </p:sp>
      <p:sp>
        <p:nvSpPr>
          <p:cNvPr id="53" name="TextBox 52"/>
          <p:cNvSpPr txBox="1"/>
          <p:nvPr/>
        </p:nvSpPr>
        <p:spPr>
          <a:xfrm>
            <a:off x="6629400" y="3200400"/>
            <a:ext cx="838200" cy="584775"/>
          </a:xfrm>
          <a:prstGeom prst="rect">
            <a:avLst/>
          </a:prstGeom>
          <a:noFill/>
        </p:spPr>
        <p:txBody>
          <a:bodyPr wrap="square" rtlCol="0">
            <a:spAutoFit/>
          </a:bodyPr>
          <a:lstStyle/>
          <a:p>
            <a:pPr algn="ctr"/>
            <a:r>
              <a:rPr lang="en-US" sz="1600" dirty="0" smtClean="0"/>
              <a:t>Out-comes</a:t>
            </a:r>
            <a:endParaRPr lang="en-US" sz="1600" dirty="0"/>
          </a:p>
        </p:txBody>
      </p:sp>
      <p:sp>
        <p:nvSpPr>
          <p:cNvPr id="54" name="TextBox 53"/>
          <p:cNvSpPr txBox="1"/>
          <p:nvPr/>
        </p:nvSpPr>
        <p:spPr>
          <a:xfrm>
            <a:off x="1219200" y="4572000"/>
            <a:ext cx="2743200" cy="307777"/>
          </a:xfrm>
          <a:prstGeom prst="rect">
            <a:avLst/>
          </a:prstGeom>
          <a:noFill/>
        </p:spPr>
        <p:txBody>
          <a:bodyPr wrap="square" rtlCol="0">
            <a:spAutoFit/>
          </a:bodyPr>
          <a:lstStyle/>
          <a:p>
            <a:pPr algn="ctr"/>
            <a:r>
              <a:rPr lang="en-US" sz="1400" dirty="0" smtClean="0"/>
              <a:t>Related Resources, Infrastructure</a:t>
            </a:r>
            <a:endParaRPr lang="en-US" sz="1400" dirty="0"/>
          </a:p>
        </p:txBody>
      </p:sp>
      <p:sp>
        <p:nvSpPr>
          <p:cNvPr id="55" name="TextBox 54"/>
          <p:cNvSpPr txBox="1"/>
          <p:nvPr/>
        </p:nvSpPr>
        <p:spPr>
          <a:xfrm>
            <a:off x="6019800" y="2209800"/>
            <a:ext cx="1219200" cy="338554"/>
          </a:xfrm>
          <a:prstGeom prst="rect">
            <a:avLst/>
          </a:prstGeom>
          <a:noFill/>
        </p:spPr>
        <p:txBody>
          <a:bodyPr wrap="square" rtlCol="0">
            <a:spAutoFit/>
          </a:bodyPr>
          <a:lstStyle/>
          <a:p>
            <a:pPr algn="ctr"/>
            <a:r>
              <a:rPr lang="en-US" sz="1600" dirty="0" smtClean="0"/>
              <a:t>Evaluation</a:t>
            </a:r>
            <a:endParaRPr lang="en-US" sz="1600" dirty="0"/>
          </a:p>
        </p:txBody>
      </p:sp>
      <p:sp>
        <p:nvSpPr>
          <p:cNvPr id="56" name="TextBox 55"/>
          <p:cNvSpPr txBox="1"/>
          <p:nvPr/>
        </p:nvSpPr>
        <p:spPr>
          <a:xfrm>
            <a:off x="4038600" y="4572000"/>
            <a:ext cx="1219200" cy="584775"/>
          </a:xfrm>
          <a:prstGeom prst="rect">
            <a:avLst/>
          </a:prstGeom>
          <a:noFill/>
        </p:spPr>
        <p:txBody>
          <a:bodyPr wrap="square" rtlCol="0">
            <a:spAutoFit/>
          </a:bodyPr>
          <a:lstStyle/>
          <a:p>
            <a:pPr algn="ctr"/>
            <a:r>
              <a:rPr lang="en-US" sz="1600" dirty="0" smtClean="0"/>
              <a:t>Resource Availability</a:t>
            </a:r>
            <a:endParaRPr lang="en-US" sz="1600" dirty="0"/>
          </a:p>
        </p:txBody>
      </p:sp>
      <p:sp>
        <p:nvSpPr>
          <p:cNvPr id="62" name="TextBox 61"/>
          <p:cNvSpPr txBox="1"/>
          <p:nvPr/>
        </p:nvSpPr>
        <p:spPr>
          <a:xfrm>
            <a:off x="5791200" y="4572000"/>
            <a:ext cx="1981200" cy="338554"/>
          </a:xfrm>
          <a:prstGeom prst="rect">
            <a:avLst/>
          </a:prstGeom>
          <a:noFill/>
        </p:spPr>
        <p:txBody>
          <a:bodyPr wrap="square" rtlCol="0">
            <a:spAutoFit/>
          </a:bodyPr>
          <a:lstStyle/>
          <a:p>
            <a:pPr algn="ctr"/>
            <a:r>
              <a:rPr lang="en-US" sz="1600" dirty="0" smtClean="0"/>
              <a:t>Resource Growth</a:t>
            </a:r>
            <a:endParaRPr lang="en-US" sz="1600" dirty="0"/>
          </a:p>
        </p:txBody>
      </p:sp>
      <p:sp>
        <p:nvSpPr>
          <p:cNvPr id="63" name="Down Arrow 62"/>
          <p:cNvSpPr/>
          <p:nvPr/>
        </p:nvSpPr>
        <p:spPr>
          <a:xfrm>
            <a:off x="4343400" y="2438400"/>
            <a:ext cx="609600" cy="762000"/>
          </a:xfrm>
          <a:prstGeom prst="downArrow">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Down Arrow 63"/>
          <p:cNvSpPr/>
          <p:nvPr/>
        </p:nvSpPr>
        <p:spPr>
          <a:xfrm flipV="1">
            <a:off x="4343400" y="3810000"/>
            <a:ext cx="609600" cy="685800"/>
          </a:xfrm>
          <a:prstGeom prst="downArrow">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Curved Down Arrow 68"/>
          <p:cNvSpPr/>
          <p:nvPr/>
        </p:nvSpPr>
        <p:spPr>
          <a:xfrm flipH="1">
            <a:off x="2743200" y="1447800"/>
            <a:ext cx="4038600" cy="533400"/>
          </a:xfrm>
          <a:prstGeom prst="curvedDownArrow">
            <a:avLst>
              <a:gd name="adj1" fmla="val 25000"/>
              <a:gd name="adj2" fmla="val 36579"/>
              <a:gd name="adj3" fmla="val 2333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0" name="Curved Down Arrow 69"/>
          <p:cNvSpPr/>
          <p:nvPr/>
        </p:nvSpPr>
        <p:spPr>
          <a:xfrm flipH="1">
            <a:off x="1828800" y="762000"/>
            <a:ext cx="5410200" cy="1219200"/>
          </a:xfrm>
          <a:prstGeom prst="curvedDownArrow">
            <a:avLst>
              <a:gd name="adj1" fmla="val 25000"/>
              <a:gd name="adj2" fmla="val 51468"/>
              <a:gd name="adj3" fmla="val 2645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1" name="Curved Down Arrow 70"/>
          <p:cNvSpPr/>
          <p:nvPr/>
        </p:nvSpPr>
        <p:spPr>
          <a:xfrm flipH="1" flipV="1">
            <a:off x="2667000" y="5029200"/>
            <a:ext cx="4038600" cy="9144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Curved Down Arrow 21"/>
          <p:cNvSpPr/>
          <p:nvPr/>
        </p:nvSpPr>
        <p:spPr>
          <a:xfrm flipH="1" flipV="1">
            <a:off x="1905000" y="5029200"/>
            <a:ext cx="5410200" cy="1447800"/>
          </a:xfrm>
          <a:prstGeom prst="curvedDownArrow">
            <a:avLst>
              <a:gd name="adj1" fmla="val 25000"/>
              <a:gd name="adj2" fmla="val 51468"/>
              <a:gd name="adj3" fmla="val 2645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TextBox 22"/>
          <p:cNvSpPr txBox="1"/>
          <p:nvPr/>
        </p:nvSpPr>
        <p:spPr>
          <a:xfrm>
            <a:off x="3733800" y="6019800"/>
            <a:ext cx="2057400" cy="338554"/>
          </a:xfrm>
          <a:prstGeom prst="rect">
            <a:avLst/>
          </a:prstGeom>
          <a:noFill/>
        </p:spPr>
        <p:txBody>
          <a:bodyPr wrap="square" rtlCol="0">
            <a:spAutoFit/>
          </a:bodyPr>
          <a:lstStyle/>
          <a:p>
            <a:r>
              <a:rPr lang="en-US" sz="1600" dirty="0" smtClean="0"/>
              <a:t>Ecosystem Feedback</a:t>
            </a:r>
            <a:endParaRPr lang="en-US" sz="1600" dirty="0"/>
          </a:p>
        </p:txBody>
      </p:sp>
      <p:sp>
        <p:nvSpPr>
          <p:cNvPr id="24" name="TextBox 23"/>
          <p:cNvSpPr txBox="1"/>
          <p:nvPr/>
        </p:nvSpPr>
        <p:spPr>
          <a:xfrm>
            <a:off x="3581400" y="990600"/>
            <a:ext cx="2057400" cy="338554"/>
          </a:xfrm>
          <a:prstGeom prst="rect">
            <a:avLst/>
          </a:prstGeom>
          <a:noFill/>
        </p:spPr>
        <p:txBody>
          <a:bodyPr wrap="square" rtlCol="0">
            <a:spAutoFit/>
          </a:bodyPr>
          <a:lstStyle/>
          <a:p>
            <a:r>
              <a:rPr lang="en-US" sz="1600" dirty="0" smtClean="0"/>
              <a:t>Governance Feedback</a:t>
            </a:r>
            <a:endParaRPr lang="en-US" sz="1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1"/>
          <p:cNvSpPr txBox="1"/>
          <p:nvPr/>
        </p:nvSpPr>
        <p:spPr>
          <a:xfrm>
            <a:off x="762000" y="609600"/>
            <a:ext cx="7810500" cy="54864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smtClean="0"/>
              <a:t>Social, Economic, and Political Settings</a:t>
            </a:r>
          </a:p>
          <a:p>
            <a:pPr algn="ctr" rtl="0" eaLnBrk="1" latinLnBrk="0" hangingPunct="1"/>
            <a:r>
              <a:rPr lang="en-US" sz="1200" dirty="0" smtClean="0">
                <a:solidFill>
                  <a:schemeClr val="dk1"/>
                </a:solidFill>
                <a:latin typeface="+mn-lt"/>
                <a:ea typeface="+mn-ea"/>
                <a:cs typeface="+mn-cs"/>
              </a:rPr>
              <a:t>Governance</a:t>
            </a:r>
            <a:r>
              <a:rPr lang="en-US" sz="1200" baseline="0" dirty="0" smtClean="0">
                <a:solidFill>
                  <a:schemeClr val="dk1"/>
                </a:solidFill>
                <a:latin typeface="+mn-lt"/>
                <a:ea typeface="+mn-ea"/>
                <a:cs typeface="+mn-cs"/>
              </a:rPr>
              <a:t> </a:t>
            </a:r>
            <a:r>
              <a:rPr lang="en-US" sz="1200" baseline="0" dirty="0">
                <a:solidFill>
                  <a:schemeClr val="dk1"/>
                </a:solidFill>
                <a:latin typeface="+mn-lt"/>
                <a:ea typeface="+mn-ea"/>
                <a:cs typeface="+mn-cs"/>
              </a:rPr>
              <a:t>System Dynamics / </a:t>
            </a:r>
            <a:endParaRPr lang="en-US" sz="1200" baseline="0" dirty="0" smtClean="0">
              <a:solidFill>
                <a:schemeClr val="dk1"/>
              </a:solidFill>
              <a:latin typeface="+mn-lt"/>
              <a:ea typeface="+mn-ea"/>
              <a:cs typeface="+mn-cs"/>
            </a:endParaRPr>
          </a:p>
        </p:txBody>
      </p:sp>
      <p:sp>
        <p:nvSpPr>
          <p:cNvPr id="4" name="TextBox 2"/>
          <p:cNvSpPr txBox="1"/>
          <p:nvPr/>
        </p:nvSpPr>
        <p:spPr>
          <a:xfrm>
            <a:off x="762000" y="5715000"/>
            <a:ext cx="7825740" cy="53340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rtl="0" eaLnBrk="1" latinLnBrk="0" hangingPunct="1"/>
            <a:r>
              <a:rPr lang="en-US" sz="1200" dirty="0">
                <a:solidFill>
                  <a:schemeClr val="dk1"/>
                </a:solidFill>
                <a:latin typeface="+mn-lt"/>
                <a:ea typeface="+mn-ea"/>
                <a:cs typeface="+mn-cs"/>
              </a:rPr>
              <a:t>Resource System</a:t>
            </a:r>
            <a:r>
              <a:rPr lang="en-US" sz="1200" baseline="0" dirty="0">
                <a:solidFill>
                  <a:schemeClr val="dk1"/>
                </a:solidFill>
                <a:latin typeface="+mn-lt"/>
                <a:ea typeface="+mn-ea"/>
                <a:cs typeface="+mn-cs"/>
              </a:rPr>
              <a:t> Dynamics / </a:t>
            </a:r>
            <a:endParaRPr lang="en-US" sz="1200" baseline="0" dirty="0" smtClean="0">
              <a:solidFill>
                <a:schemeClr val="dk1"/>
              </a:solidFill>
              <a:latin typeface="+mn-lt"/>
              <a:ea typeface="+mn-ea"/>
              <a:cs typeface="+mn-cs"/>
            </a:endParaRPr>
          </a:p>
          <a:p>
            <a:pPr algn="ctr" rtl="0" eaLnBrk="1" latinLnBrk="0" hangingPunct="1"/>
            <a:r>
              <a:rPr lang="en-US" sz="1200" baseline="0" dirty="0" smtClean="0">
                <a:solidFill>
                  <a:schemeClr val="dk1"/>
                </a:solidFill>
                <a:latin typeface="+mn-lt"/>
                <a:ea typeface="+mn-ea"/>
                <a:cs typeface="+mn-cs"/>
              </a:rPr>
              <a:t>Related </a:t>
            </a:r>
            <a:r>
              <a:rPr lang="en-US" sz="1200" baseline="0" dirty="0">
                <a:solidFill>
                  <a:schemeClr val="dk1"/>
                </a:solidFill>
                <a:latin typeface="+mn-lt"/>
                <a:ea typeface="+mn-ea"/>
                <a:cs typeface="+mn-cs"/>
              </a:rPr>
              <a:t>Ecosystems</a:t>
            </a:r>
            <a:endParaRPr lang="en-US" sz="1200" dirty="0">
              <a:solidFill>
                <a:schemeClr val="dk1"/>
              </a:solidFill>
              <a:latin typeface="+mn-lt"/>
              <a:ea typeface="+mn-ea"/>
              <a:cs typeface="+mn-cs"/>
            </a:endParaRPr>
          </a:p>
        </p:txBody>
      </p:sp>
      <p:sp>
        <p:nvSpPr>
          <p:cNvPr id="5" name="TextBox 3"/>
          <p:cNvSpPr txBox="1"/>
          <p:nvPr/>
        </p:nvSpPr>
        <p:spPr>
          <a:xfrm>
            <a:off x="4541520" y="670560"/>
            <a:ext cx="184731" cy="264560"/>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sz="1100"/>
          </a:p>
        </p:txBody>
      </p:sp>
      <p:sp>
        <p:nvSpPr>
          <p:cNvPr id="6" name="TextBox 4"/>
          <p:cNvSpPr txBox="1"/>
          <p:nvPr/>
        </p:nvSpPr>
        <p:spPr>
          <a:xfrm>
            <a:off x="5181600" y="1752600"/>
            <a:ext cx="2362200" cy="61722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a:t>Evaluation and Claim-Making</a:t>
            </a:r>
          </a:p>
        </p:txBody>
      </p:sp>
      <p:sp>
        <p:nvSpPr>
          <p:cNvPr id="7" name="TextBox 5"/>
          <p:cNvSpPr txBox="1"/>
          <p:nvPr/>
        </p:nvSpPr>
        <p:spPr>
          <a:xfrm>
            <a:off x="3962400" y="1752600"/>
            <a:ext cx="762000" cy="62484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dirty="0"/>
              <a:t>Routine Collective</a:t>
            </a:r>
            <a:r>
              <a:rPr lang="en-US" baseline="0" dirty="0"/>
              <a:t> Choices</a:t>
            </a:r>
            <a:endParaRPr lang="en-US" dirty="0"/>
          </a:p>
        </p:txBody>
      </p:sp>
      <p:sp>
        <p:nvSpPr>
          <p:cNvPr id="8" name="TextBox 6"/>
          <p:cNvSpPr txBox="1"/>
          <p:nvPr/>
        </p:nvSpPr>
        <p:spPr>
          <a:xfrm>
            <a:off x="2659380" y="1752600"/>
            <a:ext cx="1074420" cy="63246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baseline="0" dirty="0" smtClean="0"/>
              <a:t>Repertoire, Rules</a:t>
            </a:r>
            <a:r>
              <a:rPr lang="en-US" baseline="0" dirty="0"/>
              <a:t>, Norms, and Positions </a:t>
            </a:r>
            <a:endParaRPr lang="en-US" dirty="0"/>
          </a:p>
        </p:txBody>
      </p:sp>
      <p:sp>
        <p:nvSpPr>
          <p:cNvPr id="9" name="TextBox 7"/>
          <p:cNvSpPr txBox="1"/>
          <p:nvPr/>
        </p:nvSpPr>
        <p:spPr>
          <a:xfrm>
            <a:off x="1371600" y="1752600"/>
            <a:ext cx="990600" cy="60960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dirty="0"/>
              <a:t>Group Formation</a:t>
            </a:r>
            <a:r>
              <a:rPr lang="en-US" baseline="0" dirty="0"/>
              <a:t> and Goals</a:t>
            </a:r>
            <a:endParaRPr lang="en-US" dirty="0"/>
          </a:p>
        </p:txBody>
      </p:sp>
      <p:sp>
        <p:nvSpPr>
          <p:cNvPr id="10" name="TextBox 8"/>
          <p:cNvSpPr txBox="1"/>
          <p:nvPr/>
        </p:nvSpPr>
        <p:spPr>
          <a:xfrm>
            <a:off x="1371600" y="4267200"/>
            <a:ext cx="906780" cy="75438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dirty="0" smtClean="0"/>
              <a:t>Closely Related Resources or Species </a:t>
            </a:r>
            <a:endParaRPr lang="en-US" dirty="0"/>
          </a:p>
        </p:txBody>
      </p:sp>
      <p:sp>
        <p:nvSpPr>
          <p:cNvPr id="11" name="TextBox 9"/>
          <p:cNvSpPr txBox="1"/>
          <p:nvPr/>
        </p:nvSpPr>
        <p:spPr>
          <a:xfrm>
            <a:off x="2545080" y="4267200"/>
            <a:ext cx="1120140" cy="76200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100" dirty="0" smtClean="0"/>
              <a:t>Condition of Infrastructure</a:t>
            </a:r>
            <a:endParaRPr lang="en-US" sz="1100" dirty="0"/>
          </a:p>
        </p:txBody>
      </p:sp>
      <p:sp>
        <p:nvSpPr>
          <p:cNvPr id="12" name="TextBox 10"/>
          <p:cNvSpPr txBox="1"/>
          <p:nvPr/>
        </p:nvSpPr>
        <p:spPr>
          <a:xfrm>
            <a:off x="3962400" y="4267200"/>
            <a:ext cx="838200" cy="76200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100" dirty="0" smtClean="0"/>
              <a:t>Availability of Focal Resource</a:t>
            </a:r>
            <a:endParaRPr lang="en-US" sz="1100" dirty="0"/>
          </a:p>
        </p:txBody>
      </p:sp>
      <p:sp>
        <p:nvSpPr>
          <p:cNvPr id="13" name="TextBox 11"/>
          <p:cNvSpPr txBox="1"/>
          <p:nvPr/>
        </p:nvSpPr>
        <p:spPr>
          <a:xfrm>
            <a:off x="5257800" y="4267200"/>
            <a:ext cx="2209800" cy="76962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smtClean="0"/>
              <a:t>Dynamics of Focal Resource and Infrastructure (Growth/Replacement</a:t>
            </a:r>
            <a:r>
              <a:rPr lang="en-US" sz="1200" dirty="0"/>
              <a:t>) </a:t>
            </a:r>
          </a:p>
        </p:txBody>
      </p:sp>
      <p:sp>
        <p:nvSpPr>
          <p:cNvPr id="14" name="TextBox 12"/>
          <p:cNvSpPr txBox="1"/>
          <p:nvPr/>
        </p:nvSpPr>
        <p:spPr>
          <a:xfrm>
            <a:off x="6324600" y="2819400"/>
            <a:ext cx="2255520" cy="99060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400"/>
              <a:t>Outcomes:</a:t>
            </a:r>
          </a:p>
          <a:p>
            <a:pPr algn="ctr"/>
            <a:r>
              <a:rPr lang="en-US" sz="1400"/>
              <a:t>Resources, Maintenance, Compliance,</a:t>
            </a:r>
            <a:r>
              <a:rPr lang="en-US" sz="1400" baseline="0"/>
              <a:t> Distribution</a:t>
            </a:r>
            <a:endParaRPr lang="en-US" sz="1400"/>
          </a:p>
        </p:txBody>
      </p:sp>
      <p:sp>
        <p:nvSpPr>
          <p:cNvPr id="15" name="TextBox 13"/>
          <p:cNvSpPr txBox="1"/>
          <p:nvPr/>
        </p:nvSpPr>
        <p:spPr>
          <a:xfrm>
            <a:off x="762000" y="2743200"/>
            <a:ext cx="5029200" cy="114300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400"/>
              <a:t>Interactions (Operational</a:t>
            </a:r>
            <a:r>
              <a:rPr lang="en-US" sz="1400" baseline="0"/>
              <a:t> Choice): Observe Information;</a:t>
            </a:r>
          </a:p>
          <a:p>
            <a:pPr algn="ctr"/>
            <a:r>
              <a:rPr lang="en-US" sz="1400" baseline="0"/>
              <a:t>Appropriation, Investment, Monitoring, Sanctioning</a:t>
            </a:r>
            <a:endParaRPr lang="en-US" sz="1400"/>
          </a:p>
        </p:txBody>
      </p:sp>
      <p:cxnSp>
        <p:nvCxnSpPr>
          <p:cNvPr id="16" name="Straight Arrow Connector 15"/>
          <p:cNvCxnSpPr>
            <a:stCxn id="15" idx="3"/>
            <a:endCxn id="14" idx="1"/>
          </p:cNvCxnSpPr>
          <p:nvPr/>
        </p:nvCxnSpPr>
        <p:spPr>
          <a:xfrm>
            <a:off x="5791200" y="3314700"/>
            <a:ext cx="533400" cy="158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flipH="1" flipV="1">
            <a:off x="6781800" y="2590800"/>
            <a:ext cx="457200" cy="158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a:off x="6782594" y="4037806"/>
            <a:ext cx="457200" cy="158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6" idx="1"/>
            <a:endCxn id="7" idx="3"/>
          </p:cNvCxnSpPr>
          <p:nvPr/>
        </p:nvCxnSpPr>
        <p:spPr>
          <a:xfrm rot="10800000" flipV="1">
            <a:off x="4724400" y="2061210"/>
            <a:ext cx="457200" cy="3810"/>
          </a:xfrm>
          <a:prstGeom prst="straightConnector1">
            <a:avLst/>
          </a:prstGeom>
          <a:ln w="5715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a:off x="4015740" y="2689860"/>
            <a:ext cx="656114" cy="79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16200000" flipV="1">
            <a:off x="4044315" y="3956685"/>
            <a:ext cx="609600" cy="1143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9" idx="3"/>
            <a:endCxn id="8" idx="1"/>
          </p:cNvCxnSpPr>
          <p:nvPr/>
        </p:nvCxnSpPr>
        <p:spPr>
          <a:xfrm>
            <a:off x="2362200" y="2057400"/>
            <a:ext cx="297180" cy="1143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8" idx="3"/>
          </p:cNvCxnSpPr>
          <p:nvPr/>
        </p:nvCxnSpPr>
        <p:spPr>
          <a:xfrm flipV="1">
            <a:off x="3733800" y="2066608"/>
            <a:ext cx="243840" cy="222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endCxn id="12" idx="1"/>
          </p:cNvCxnSpPr>
          <p:nvPr/>
        </p:nvCxnSpPr>
        <p:spPr>
          <a:xfrm>
            <a:off x="3657600" y="4648200"/>
            <a:ext cx="304800" cy="158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2286000" y="4648200"/>
            <a:ext cx="259080" cy="158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V="1">
            <a:off x="5295900" y="1562100"/>
            <a:ext cx="388620" cy="7620"/>
          </a:xfrm>
          <a:prstGeom prst="line">
            <a:avLst/>
          </a:prstGeom>
          <a:ln w="1270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0800000">
            <a:off x="2057400" y="1371600"/>
            <a:ext cx="3429000" cy="1588"/>
          </a:xfrm>
          <a:prstGeom prst="line">
            <a:avLst/>
          </a:prstGeom>
          <a:ln w="1270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16200000" flipH="1">
            <a:off x="1851660" y="1546860"/>
            <a:ext cx="403860" cy="7620"/>
          </a:xfrm>
          <a:prstGeom prst="straightConnector1">
            <a:avLst/>
          </a:prstGeom>
          <a:ln w="12700">
            <a:solidFill>
              <a:schemeClr val="tx1"/>
            </a:solidFill>
            <a:prstDash val="lgDash"/>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5400000">
            <a:off x="3108960" y="1539240"/>
            <a:ext cx="388620" cy="7620"/>
          </a:xfrm>
          <a:prstGeom prst="straightConnector1">
            <a:avLst/>
          </a:prstGeom>
          <a:ln w="12700">
            <a:solidFill>
              <a:schemeClr val="tx1"/>
            </a:solidFill>
            <a:prstDash val="lgDash"/>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a:off x="4380706" y="1562100"/>
            <a:ext cx="381794" cy="794"/>
          </a:xfrm>
          <a:prstGeom prst="straightConnector1">
            <a:avLst/>
          </a:prstGeom>
          <a:ln w="12700">
            <a:solidFill>
              <a:schemeClr val="tx1"/>
            </a:solidFill>
            <a:prstDash val="lgDash"/>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16200000" flipH="1">
            <a:off x="354330" y="1931670"/>
            <a:ext cx="1584960" cy="7620"/>
          </a:xfrm>
          <a:prstGeom prst="straightConnector1">
            <a:avLst/>
          </a:prstGeom>
          <a:ln w="47625" cmpd="dbl">
            <a:solidFill>
              <a:schemeClr val="tx1"/>
            </a:solidFill>
            <a:prstDash val="solid"/>
            <a:tailEnd type="arrow" w="sm" len="med"/>
          </a:ln>
          <a:effectLst>
            <a:outerShdw blurRad="50800" dist="50800" sx="1000" sy="1000" algn="ctr" rotWithShape="0">
              <a:schemeClr val="tx1">
                <a:lumMod val="50000"/>
                <a:lumOff val="50000"/>
              </a:schemeClr>
            </a:outerShdw>
          </a:effectLst>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5400000">
            <a:off x="1600597" y="1447403"/>
            <a:ext cx="608806" cy="1588"/>
          </a:xfrm>
          <a:prstGeom prst="straightConnector1">
            <a:avLst/>
          </a:prstGeom>
          <a:ln w="47625" cmpd="dbl">
            <a:solidFill>
              <a:schemeClr val="tx1"/>
            </a:solidFill>
            <a:prstDash val="solid"/>
            <a:tailEnd type="arrow" w="sm" len="med"/>
          </a:ln>
          <a:effectLst>
            <a:outerShdw blurRad="50800" dist="50800" sx="1000" sy="1000" algn="ctr" rotWithShape="0">
              <a:schemeClr val="tx1">
                <a:lumMod val="50000"/>
                <a:lumOff val="50000"/>
              </a:schemeClr>
            </a:outerShdw>
          </a:effectLst>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5400000">
            <a:off x="2807176" y="1451610"/>
            <a:ext cx="625634" cy="8414"/>
          </a:xfrm>
          <a:prstGeom prst="straightConnector1">
            <a:avLst/>
          </a:prstGeom>
          <a:ln w="47625" cmpd="dbl">
            <a:solidFill>
              <a:schemeClr val="tx1"/>
            </a:solidFill>
            <a:prstDash val="solid"/>
            <a:tailEnd type="arrow" w="sm" len="med"/>
          </a:ln>
          <a:effectLst>
            <a:outerShdw blurRad="50800" dist="50800" sx="1000" sy="1000" algn="ctr" rotWithShape="0">
              <a:schemeClr val="tx1">
                <a:lumMod val="50000"/>
                <a:lumOff val="50000"/>
              </a:schemeClr>
            </a:outerShdw>
          </a:effectLst>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16200000" flipH="1">
            <a:off x="4042410" y="1443990"/>
            <a:ext cx="609600" cy="7620"/>
          </a:xfrm>
          <a:prstGeom prst="straightConnector1">
            <a:avLst/>
          </a:prstGeom>
          <a:ln w="47625" cmpd="dbl">
            <a:solidFill>
              <a:schemeClr val="tx1"/>
            </a:solidFill>
            <a:prstDash val="solid"/>
            <a:tailEnd type="arrow" w="sm" len="med"/>
          </a:ln>
          <a:effectLst>
            <a:outerShdw blurRad="50800" dist="50800" sx="1000" sy="1000" algn="ctr" rotWithShape="0">
              <a:schemeClr val="tx1">
                <a:lumMod val="50000"/>
                <a:lumOff val="50000"/>
              </a:schemeClr>
            </a:outerShdw>
          </a:effectLst>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16200000" flipH="1">
            <a:off x="5875020" y="1440180"/>
            <a:ext cx="617220" cy="22860"/>
          </a:xfrm>
          <a:prstGeom prst="straightConnector1">
            <a:avLst/>
          </a:prstGeom>
          <a:ln w="47625" cmpd="dbl">
            <a:solidFill>
              <a:schemeClr val="tx1"/>
            </a:solidFill>
            <a:prstDash val="solid"/>
            <a:tailEnd type="arrow" w="sm" len="med"/>
          </a:ln>
          <a:effectLst>
            <a:outerShdw blurRad="50800" dist="50800" sx="1000" sy="1000" algn="ctr" rotWithShape="0">
              <a:schemeClr val="tx1">
                <a:lumMod val="50000"/>
                <a:lumOff val="50000"/>
              </a:schemeClr>
            </a:outerShdw>
          </a:effectLst>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16200000" flipV="1">
            <a:off x="1407795" y="5374005"/>
            <a:ext cx="693420" cy="3810"/>
          </a:xfrm>
          <a:prstGeom prst="straightConnector1">
            <a:avLst/>
          </a:prstGeom>
          <a:ln w="47625" cmpd="dbl">
            <a:solidFill>
              <a:schemeClr val="tx1"/>
            </a:solidFill>
            <a:prstDash val="solid"/>
            <a:tailEnd type="arrow" w="sm" len="med"/>
          </a:ln>
          <a:effectLst>
            <a:outerShdw blurRad="50800" dist="50800" sx="1000" sy="1000" algn="ctr" rotWithShape="0">
              <a:schemeClr val="tx1">
                <a:lumMod val="50000"/>
                <a:lumOff val="50000"/>
              </a:schemeClr>
            </a:outerShdw>
          </a:effectLst>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5400000" flipH="1" flipV="1">
            <a:off x="2628900" y="5372100"/>
            <a:ext cx="685800" cy="1588"/>
          </a:xfrm>
          <a:prstGeom prst="straightConnector1">
            <a:avLst/>
          </a:prstGeom>
          <a:ln w="47625" cmpd="dbl">
            <a:solidFill>
              <a:schemeClr val="tx1"/>
            </a:solidFill>
            <a:prstDash val="solid"/>
            <a:tailEnd type="arrow" w="sm" len="med"/>
          </a:ln>
          <a:effectLst>
            <a:outerShdw blurRad="50800" dist="50800" sx="1000" sy="1000" algn="ctr" rotWithShape="0">
              <a:schemeClr val="tx1">
                <a:lumMod val="50000"/>
                <a:lumOff val="50000"/>
              </a:schemeClr>
            </a:outerShdw>
          </a:effectLst>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5400000" flipH="1" flipV="1">
            <a:off x="3925094" y="5371306"/>
            <a:ext cx="685800" cy="1588"/>
          </a:xfrm>
          <a:prstGeom prst="straightConnector1">
            <a:avLst/>
          </a:prstGeom>
          <a:ln w="47625" cmpd="dbl">
            <a:solidFill>
              <a:schemeClr val="tx1"/>
            </a:solidFill>
            <a:prstDash val="solid"/>
            <a:tailEnd type="arrow" w="sm" len="med"/>
          </a:ln>
          <a:effectLst>
            <a:outerShdw blurRad="50800" dist="50800" sx="1000" sy="1000" algn="ctr" rotWithShape="0">
              <a:schemeClr val="tx1">
                <a:lumMod val="50000"/>
                <a:lumOff val="50000"/>
              </a:schemeClr>
            </a:outerShdw>
          </a:effectLst>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5400000" flipH="1" flipV="1">
            <a:off x="5906294" y="5371306"/>
            <a:ext cx="685800" cy="1588"/>
          </a:xfrm>
          <a:prstGeom prst="straightConnector1">
            <a:avLst/>
          </a:prstGeom>
          <a:ln w="47625" cmpd="dbl">
            <a:solidFill>
              <a:schemeClr val="tx1"/>
            </a:solidFill>
            <a:prstDash val="solid"/>
            <a:tailEnd type="arrow" w="sm" len="med"/>
          </a:ln>
          <a:effectLst>
            <a:outerShdw blurRad="50800" dist="50800" sx="1000" sy="1000" algn="ctr" rotWithShape="0">
              <a:schemeClr val="tx1">
                <a:lumMod val="50000"/>
                <a:lumOff val="50000"/>
              </a:schemeClr>
            </a:outerShdw>
          </a:effectLst>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5400000">
            <a:off x="6858000" y="1981200"/>
            <a:ext cx="1676400" cy="1588"/>
          </a:xfrm>
          <a:prstGeom prst="straightConnector1">
            <a:avLst/>
          </a:prstGeom>
          <a:ln w="47625" cmpd="dbl">
            <a:solidFill>
              <a:schemeClr val="tx1"/>
            </a:solidFill>
            <a:prstDash val="solid"/>
            <a:tailEnd type="arrow" w="sm" len="med"/>
          </a:ln>
          <a:effectLst>
            <a:outerShdw blurRad="50800" dist="50800" sx="1000" sy="1000" algn="ctr" rotWithShape="0">
              <a:schemeClr val="tx1">
                <a:lumMod val="50000"/>
                <a:lumOff val="50000"/>
              </a:schemeClr>
            </a:outerShdw>
          </a:effectLst>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5400000" flipH="1" flipV="1">
            <a:off x="228600" y="4800600"/>
            <a:ext cx="1828800" cy="1588"/>
          </a:xfrm>
          <a:prstGeom prst="straightConnector1">
            <a:avLst/>
          </a:prstGeom>
          <a:ln w="47625" cmpd="dbl">
            <a:solidFill>
              <a:schemeClr val="tx1"/>
            </a:solidFill>
            <a:prstDash val="solid"/>
            <a:tailEnd type="arrow" w="sm" len="med"/>
          </a:ln>
          <a:effectLst>
            <a:outerShdw blurRad="50800" dist="50800" sx="1000" sy="1000" algn="ctr" rotWithShape="0">
              <a:schemeClr val="tx1">
                <a:lumMod val="50000"/>
                <a:lumOff val="50000"/>
              </a:schemeClr>
            </a:outerShdw>
          </a:effectLst>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rot="5400000" flipH="1" flipV="1">
            <a:off x="6820694" y="4761706"/>
            <a:ext cx="1905000" cy="1588"/>
          </a:xfrm>
          <a:prstGeom prst="straightConnector1">
            <a:avLst/>
          </a:prstGeom>
          <a:ln w="47625" cmpd="dbl">
            <a:solidFill>
              <a:schemeClr val="tx1"/>
            </a:solidFill>
            <a:prstDash val="solid"/>
            <a:tailEnd type="arrow" w="sm" len="med"/>
          </a:ln>
          <a:effectLst>
            <a:outerShdw blurRad="50800" dist="50800" sx="1000" sy="1000" algn="ctr" rotWithShape="0">
              <a:schemeClr val="tx1">
                <a:lumMod val="50000"/>
                <a:lumOff val="50000"/>
              </a:schemeClr>
            </a:outerShdw>
          </a:effectLst>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rot="16200000" flipV="1">
            <a:off x="6103620" y="1440180"/>
            <a:ext cx="609600" cy="15240"/>
          </a:xfrm>
          <a:prstGeom prst="straightConnector1">
            <a:avLst/>
          </a:prstGeom>
          <a:ln w="47625" cmpd="dbl">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rot="5400000">
            <a:off x="6211094" y="5371306"/>
            <a:ext cx="685800" cy="1588"/>
          </a:xfrm>
          <a:prstGeom prst="straightConnector1">
            <a:avLst/>
          </a:prstGeom>
          <a:ln w="47625" cmpd="dbl">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5" name="TextBox 49"/>
          <p:cNvSpPr txBox="1"/>
          <p:nvPr/>
        </p:nvSpPr>
        <p:spPr>
          <a:xfrm>
            <a:off x="304800" y="152400"/>
            <a:ext cx="8229600" cy="304800"/>
          </a:xfrm>
          <a:prstGeom prst="rect">
            <a:avLst/>
          </a:prstGeom>
          <a:noFill/>
          <a:ln w="19050" cmpd="sng">
            <a:solidFill>
              <a:schemeClr val="bg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b="1" dirty="0" smtClean="0"/>
              <a:t>Figure 9. Full </a:t>
            </a:r>
            <a:r>
              <a:rPr lang="en-US" sz="1800" b="1" dirty="0"/>
              <a:t>PIASES </a:t>
            </a:r>
            <a:r>
              <a:rPr lang="en-US" sz="1800" b="1" dirty="0" smtClean="0"/>
              <a:t>Framework</a:t>
            </a:r>
            <a:endParaRPr lang="en-US" sz="1800" b="1" dirty="0"/>
          </a:p>
        </p:txBody>
      </p:sp>
      <p:sp>
        <p:nvSpPr>
          <p:cNvPr id="46" name="TextBox 51"/>
          <p:cNvSpPr txBox="1"/>
          <p:nvPr/>
        </p:nvSpPr>
        <p:spPr>
          <a:xfrm>
            <a:off x="381000" y="1752600"/>
            <a:ext cx="220980" cy="332994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vert="vert270"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900"/>
              <a:t>Initial Conditions</a:t>
            </a:r>
            <a:r>
              <a:rPr lang="en-US" sz="900" baseline="0"/>
              <a:t> and Initial Information</a:t>
            </a:r>
            <a:endParaRPr lang="en-US" sz="900"/>
          </a:p>
        </p:txBody>
      </p:sp>
      <p:cxnSp>
        <p:nvCxnSpPr>
          <p:cNvPr id="47" name="Straight Arrow Connector 46"/>
          <p:cNvCxnSpPr/>
          <p:nvPr/>
        </p:nvCxnSpPr>
        <p:spPr>
          <a:xfrm>
            <a:off x="609600" y="2057400"/>
            <a:ext cx="762000" cy="158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609600" y="4648200"/>
            <a:ext cx="762000" cy="158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9" name="TextBox 19"/>
          <p:cNvSpPr txBox="1"/>
          <p:nvPr/>
        </p:nvSpPr>
        <p:spPr>
          <a:xfrm>
            <a:off x="6896100" y="784860"/>
            <a:ext cx="1379220" cy="213360"/>
          </a:xfrm>
          <a:prstGeom prst="rect">
            <a:avLst/>
          </a:prstGeom>
          <a:noFill/>
          <a:ln w="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a:t>Exogenous Actors</a:t>
            </a:r>
          </a:p>
        </p:txBody>
      </p:sp>
      <p:sp>
        <p:nvSpPr>
          <p:cNvPr id="50" name="TextBox 20"/>
          <p:cNvSpPr txBox="1"/>
          <p:nvPr/>
        </p:nvSpPr>
        <p:spPr>
          <a:xfrm>
            <a:off x="6477000" y="5791200"/>
            <a:ext cx="1943100" cy="228600"/>
          </a:xfrm>
          <a:prstGeom prst="rect">
            <a:avLst/>
          </a:prstGeom>
          <a:noFill/>
          <a:ln w="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a:t>Exogenous Biophysical Influences</a:t>
            </a:r>
          </a:p>
        </p:txBody>
      </p:sp>
      <p:cxnSp>
        <p:nvCxnSpPr>
          <p:cNvPr id="51" name="Straight Arrow Connector 50"/>
          <p:cNvCxnSpPr/>
          <p:nvPr/>
        </p:nvCxnSpPr>
        <p:spPr>
          <a:xfrm rot="10800000">
            <a:off x="1981200" y="5410200"/>
            <a:ext cx="4038600" cy="1588"/>
          </a:xfrm>
          <a:prstGeom prst="straightConnector1">
            <a:avLst/>
          </a:prstGeom>
          <a:ln w="508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rot="5400000" flipH="1" flipV="1">
            <a:off x="2818606" y="3962400"/>
            <a:ext cx="610394" cy="794"/>
          </a:xfrm>
          <a:prstGeom prst="straightConnector1">
            <a:avLst/>
          </a:prstGeom>
          <a:ln w="22225">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10" idx="0"/>
          </p:cNvCxnSpPr>
          <p:nvPr/>
        </p:nvCxnSpPr>
        <p:spPr>
          <a:xfrm rot="5400000" flipH="1" flipV="1">
            <a:off x="1522095" y="3960495"/>
            <a:ext cx="609600" cy="3810"/>
          </a:xfrm>
          <a:prstGeom prst="straightConnector1">
            <a:avLst/>
          </a:prstGeom>
          <a:ln w="22225">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rot="5400000">
            <a:off x="1562894" y="2704306"/>
            <a:ext cx="685800" cy="1588"/>
          </a:xfrm>
          <a:prstGeom prst="straightConnector1">
            <a:avLst/>
          </a:prstGeom>
          <a:ln w="22225">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stCxn id="8" idx="2"/>
          </p:cNvCxnSpPr>
          <p:nvPr/>
        </p:nvCxnSpPr>
        <p:spPr>
          <a:xfrm rot="16200000" flipH="1">
            <a:off x="2866231" y="2715419"/>
            <a:ext cx="663734" cy="3016"/>
          </a:xfrm>
          <a:prstGeom prst="straightConnector1">
            <a:avLst/>
          </a:prstGeom>
          <a:ln w="22225">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rot="5400000">
            <a:off x="5182394" y="2666206"/>
            <a:ext cx="609600" cy="1588"/>
          </a:xfrm>
          <a:prstGeom prst="straightConnector1">
            <a:avLst/>
          </a:prstGeom>
          <a:ln w="22225">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rot="5400000" flipH="1" flipV="1">
            <a:off x="5182394" y="3961606"/>
            <a:ext cx="609600" cy="1588"/>
          </a:xfrm>
          <a:prstGeom prst="straightConnector1">
            <a:avLst/>
          </a:prstGeom>
          <a:ln w="22225">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115" name="TextBox 114"/>
          <p:cNvSpPr txBox="1"/>
          <p:nvPr/>
        </p:nvSpPr>
        <p:spPr>
          <a:xfrm>
            <a:off x="3200400" y="1143000"/>
            <a:ext cx="1143000" cy="261610"/>
          </a:xfrm>
          <a:prstGeom prst="rect">
            <a:avLst/>
          </a:prstGeom>
          <a:noFill/>
        </p:spPr>
        <p:txBody>
          <a:bodyPr wrap="square" rtlCol="0">
            <a:spAutoFit/>
          </a:bodyPr>
          <a:lstStyle/>
          <a:p>
            <a:r>
              <a:rPr lang="en-US" sz="1100" dirty="0" smtClean="0"/>
              <a:t>Learning Loops</a:t>
            </a:r>
            <a:endParaRPr lang="en-US" sz="1100" dirty="0"/>
          </a:p>
        </p:txBody>
      </p:sp>
      <p:cxnSp>
        <p:nvCxnSpPr>
          <p:cNvPr id="121" name="Straight Arrow Connector 120"/>
          <p:cNvCxnSpPr/>
          <p:nvPr/>
        </p:nvCxnSpPr>
        <p:spPr>
          <a:xfrm>
            <a:off x="6629400" y="6400800"/>
            <a:ext cx="382588" cy="1588"/>
          </a:xfrm>
          <a:prstGeom prst="straightConnector1">
            <a:avLst/>
          </a:prstGeom>
          <a:ln w="47625" cmpd="dbl">
            <a:solidFill>
              <a:schemeClr val="tx1"/>
            </a:solidFill>
            <a:prstDash val="solid"/>
            <a:tailEnd type="arrow" w="sm" len="med"/>
          </a:ln>
          <a:effectLst>
            <a:outerShdw blurRad="50800" dist="50800" sx="1000" sy="1000" algn="ctr" rotWithShape="0">
              <a:schemeClr val="tx1">
                <a:lumMod val="50000"/>
                <a:lumOff val="50000"/>
              </a:schemeClr>
            </a:outerShdw>
          </a:effectLst>
        </p:spPr>
        <p:style>
          <a:lnRef idx="1">
            <a:schemeClr val="accent1"/>
          </a:lnRef>
          <a:fillRef idx="0">
            <a:schemeClr val="accent1"/>
          </a:fillRef>
          <a:effectRef idx="0">
            <a:schemeClr val="accent1"/>
          </a:effectRef>
          <a:fontRef idx="minor">
            <a:schemeClr val="tx1"/>
          </a:fontRef>
        </p:style>
      </p:cxnSp>
      <p:sp>
        <p:nvSpPr>
          <p:cNvPr id="123" name="TextBox 49"/>
          <p:cNvSpPr txBox="1"/>
          <p:nvPr/>
        </p:nvSpPr>
        <p:spPr>
          <a:xfrm>
            <a:off x="152400" y="6172200"/>
            <a:ext cx="8458200" cy="457200"/>
          </a:xfrm>
          <a:prstGeom prst="rect">
            <a:avLst/>
          </a:prstGeom>
          <a:noFill/>
          <a:ln w="19050" cmpd="sng">
            <a:solidFill>
              <a:schemeClr val="bg1"/>
            </a:solid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200" b="1" dirty="0" smtClean="0"/>
              <a:t>Key</a:t>
            </a:r>
            <a:r>
              <a:rPr lang="en-US" b="1" dirty="0" smtClean="0"/>
              <a:t>:        </a:t>
            </a:r>
            <a:r>
              <a:rPr lang="en-US" dirty="0" smtClean="0"/>
              <a:t>         Critical Flows of Resources/Info;              Learning Loops;                   Readily Available Information;                  Feedback and Exogenous</a:t>
            </a:r>
            <a:endParaRPr lang="en-US" dirty="0"/>
          </a:p>
        </p:txBody>
      </p:sp>
      <p:cxnSp>
        <p:nvCxnSpPr>
          <p:cNvPr id="124" name="Straight Arrow Connector 123"/>
          <p:cNvCxnSpPr/>
          <p:nvPr/>
        </p:nvCxnSpPr>
        <p:spPr>
          <a:xfrm flipV="1">
            <a:off x="609600" y="6400800"/>
            <a:ext cx="381000" cy="3810"/>
          </a:xfrm>
          <a:prstGeom prst="straightConnector1">
            <a:avLst/>
          </a:prstGeom>
          <a:ln w="381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26" name="Straight Arrow Connector 125"/>
          <p:cNvCxnSpPr/>
          <p:nvPr/>
        </p:nvCxnSpPr>
        <p:spPr>
          <a:xfrm>
            <a:off x="2971800" y="6400800"/>
            <a:ext cx="304800" cy="1588"/>
          </a:xfrm>
          <a:prstGeom prst="straightConnector1">
            <a:avLst/>
          </a:prstGeom>
          <a:ln w="12700">
            <a:solidFill>
              <a:schemeClr val="tx1"/>
            </a:solidFill>
            <a:prstDash val="lgDash"/>
            <a:tailEnd type="arrow"/>
          </a:ln>
        </p:spPr>
        <p:style>
          <a:lnRef idx="1">
            <a:schemeClr val="accent1"/>
          </a:lnRef>
          <a:fillRef idx="0">
            <a:schemeClr val="accent1"/>
          </a:fillRef>
          <a:effectRef idx="0">
            <a:schemeClr val="accent1"/>
          </a:effectRef>
          <a:fontRef idx="minor">
            <a:schemeClr val="tx1"/>
          </a:fontRef>
        </p:style>
      </p:cxnSp>
      <p:cxnSp>
        <p:nvCxnSpPr>
          <p:cNvPr id="132" name="Straight Arrow Connector 131"/>
          <p:cNvCxnSpPr/>
          <p:nvPr/>
        </p:nvCxnSpPr>
        <p:spPr>
          <a:xfrm>
            <a:off x="4343400" y="6400800"/>
            <a:ext cx="381000" cy="1588"/>
          </a:xfrm>
          <a:prstGeom prst="straightConnector1">
            <a:avLst/>
          </a:prstGeom>
          <a:ln w="22225">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flipH="1" flipV="1">
            <a:off x="5829697" y="5219303"/>
            <a:ext cx="381000" cy="794"/>
          </a:xfrm>
          <a:prstGeom prst="line">
            <a:avLst/>
          </a:prstGeom>
          <a:ln w="508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rot="16200000" flipV="1">
            <a:off x="1796415" y="5213985"/>
            <a:ext cx="381000" cy="1143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rot="16200000" flipV="1">
            <a:off x="3015615" y="5213985"/>
            <a:ext cx="381000" cy="1143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rot="16200000" flipV="1">
            <a:off x="4311015" y="5213985"/>
            <a:ext cx="381000" cy="1143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7" name="Circular Arrow 66"/>
          <p:cNvSpPr/>
          <p:nvPr/>
        </p:nvSpPr>
        <p:spPr>
          <a:xfrm rot="5400000" flipH="1">
            <a:off x="4114800" y="-1143000"/>
            <a:ext cx="762000" cy="3962400"/>
          </a:xfrm>
          <a:prstGeom prst="circularArrow">
            <a:avLst>
              <a:gd name="adj1" fmla="val 0"/>
              <a:gd name="adj2" fmla="val 1142319"/>
              <a:gd name="adj3" fmla="val 19221873"/>
              <a:gd name="adj4" fmla="val 21374614"/>
              <a:gd name="adj5" fmla="val 1241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8" name="Circular Arrow 67"/>
          <p:cNvSpPr/>
          <p:nvPr/>
        </p:nvSpPr>
        <p:spPr>
          <a:xfrm rot="5400000">
            <a:off x="4152900" y="4000500"/>
            <a:ext cx="685800" cy="3962400"/>
          </a:xfrm>
          <a:prstGeom prst="circularArrow">
            <a:avLst>
              <a:gd name="adj1" fmla="val 0"/>
              <a:gd name="adj2" fmla="val 1142319"/>
              <a:gd name="adj3" fmla="val 19221873"/>
              <a:gd name="adj4" fmla="val 21374614"/>
              <a:gd name="adj5" fmla="val 1241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ChangeAspect="1" noChangeArrowheads="1"/>
          </p:cNvPicPr>
          <p:nvPr/>
        </p:nvPicPr>
        <p:blipFill>
          <a:blip r:embed="rId3" cstate="print"/>
          <a:srcRect/>
          <a:stretch>
            <a:fillRect/>
          </a:stretch>
        </p:blipFill>
        <p:spPr bwMode="auto">
          <a:xfrm>
            <a:off x="2590800" y="304800"/>
            <a:ext cx="5305425" cy="6305550"/>
          </a:xfrm>
          <a:prstGeom prst="rect">
            <a:avLst/>
          </a:prstGeom>
          <a:noFill/>
          <a:ln w="9525">
            <a:noFill/>
            <a:miter lim="800000"/>
            <a:headEnd/>
            <a:tailEnd/>
          </a:ln>
        </p:spPr>
      </p:pic>
      <p:sp>
        <p:nvSpPr>
          <p:cNvPr id="3" name="TextBox 2"/>
          <p:cNvSpPr txBox="1"/>
          <p:nvPr/>
        </p:nvSpPr>
        <p:spPr>
          <a:xfrm>
            <a:off x="609600" y="685800"/>
            <a:ext cx="1371600" cy="2308324"/>
          </a:xfrm>
          <a:prstGeom prst="rect">
            <a:avLst/>
          </a:prstGeom>
          <a:noFill/>
        </p:spPr>
        <p:txBody>
          <a:bodyPr wrap="square" rtlCol="0">
            <a:spAutoFit/>
          </a:bodyPr>
          <a:lstStyle/>
          <a:p>
            <a:r>
              <a:rPr lang="en-US" b="1" dirty="0" smtClean="0"/>
              <a:t>Table 1. Second-Level Variables in PNAS Framework: </a:t>
            </a:r>
            <a:r>
              <a:rPr lang="en-US" dirty="0" smtClean="0"/>
              <a:t>(Ostrom 2009: 421)</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
          <p:cNvSpPr txBox="1"/>
          <p:nvPr/>
        </p:nvSpPr>
        <p:spPr>
          <a:xfrm>
            <a:off x="533400" y="5943600"/>
            <a:ext cx="7825740" cy="60960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rtl="0" eaLnBrk="1" latinLnBrk="0" hangingPunct="1"/>
            <a:endParaRPr lang="en-US" sz="1200" dirty="0">
              <a:solidFill>
                <a:schemeClr val="dk1"/>
              </a:solidFill>
              <a:latin typeface="+mn-lt"/>
              <a:ea typeface="+mn-ea"/>
              <a:cs typeface="+mn-cs"/>
            </a:endParaRPr>
          </a:p>
        </p:txBody>
      </p:sp>
      <p:sp>
        <p:nvSpPr>
          <p:cNvPr id="6" name="TextBox 4"/>
          <p:cNvSpPr txBox="1"/>
          <p:nvPr/>
        </p:nvSpPr>
        <p:spPr>
          <a:xfrm>
            <a:off x="6629400" y="1905000"/>
            <a:ext cx="1676400" cy="106680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sz="1200" dirty="0"/>
          </a:p>
        </p:txBody>
      </p:sp>
      <p:sp>
        <p:nvSpPr>
          <p:cNvPr id="7" name="TextBox 5"/>
          <p:cNvSpPr txBox="1"/>
          <p:nvPr/>
        </p:nvSpPr>
        <p:spPr>
          <a:xfrm>
            <a:off x="4800600" y="1905000"/>
            <a:ext cx="1066800" cy="106680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dirty="0"/>
          </a:p>
        </p:txBody>
      </p:sp>
      <p:sp>
        <p:nvSpPr>
          <p:cNvPr id="8" name="TextBox 6"/>
          <p:cNvSpPr txBox="1"/>
          <p:nvPr/>
        </p:nvSpPr>
        <p:spPr>
          <a:xfrm>
            <a:off x="2667000" y="1905000"/>
            <a:ext cx="1752600" cy="106680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dirty="0"/>
          </a:p>
        </p:txBody>
      </p:sp>
      <p:sp>
        <p:nvSpPr>
          <p:cNvPr id="9" name="TextBox 7"/>
          <p:cNvSpPr txBox="1"/>
          <p:nvPr/>
        </p:nvSpPr>
        <p:spPr>
          <a:xfrm>
            <a:off x="457200" y="1828800"/>
            <a:ext cx="1828800" cy="144780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dirty="0"/>
          </a:p>
        </p:txBody>
      </p:sp>
      <p:sp>
        <p:nvSpPr>
          <p:cNvPr id="10" name="TextBox 8"/>
          <p:cNvSpPr txBox="1"/>
          <p:nvPr/>
        </p:nvSpPr>
        <p:spPr>
          <a:xfrm>
            <a:off x="381000" y="4343400"/>
            <a:ext cx="2133600" cy="99060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dirty="0"/>
          </a:p>
        </p:txBody>
      </p:sp>
      <p:sp>
        <p:nvSpPr>
          <p:cNvPr id="11" name="TextBox 9"/>
          <p:cNvSpPr txBox="1"/>
          <p:nvPr/>
        </p:nvSpPr>
        <p:spPr>
          <a:xfrm>
            <a:off x="2971800" y="4267200"/>
            <a:ext cx="1120140" cy="114300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sz="1100" dirty="0"/>
          </a:p>
        </p:txBody>
      </p:sp>
      <p:sp>
        <p:nvSpPr>
          <p:cNvPr id="12" name="TextBox 10"/>
          <p:cNvSpPr txBox="1"/>
          <p:nvPr/>
        </p:nvSpPr>
        <p:spPr>
          <a:xfrm>
            <a:off x="4572000" y="4038600"/>
            <a:ext cx="1600200" cy="144780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sz="1100" dirty="0"/>
          </a:p>
        </p:txBody>
      </p:sp>
      <p:sp>
        <p:nvSpPr>
          <p:cNvPr id="13" name="TextBox 11"/>
          <p:cNvSpPr txBox="1"/>
          <p:nvPr/>
        </p:nvSpPr>
        <p:spPr>
          <a:xfrm>
            <a:off x="6324600" y="4343400"/>
            <a:ext cx="2209800" cy="99822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sz="1200" dirty="0"/>
          </a:p>
        </p:txBody>
      </p:sp>
      <p:sp>
        <p:nvSpPr>
          <p:cNvPr id="14" name="TextBox 12"/>
          <p:cNvSpPr txBox="1"/>
          <p:nvPr/>
        </p:nvSpPr>
        <p:spPr>
          <a:xfrm>
            <a:off x="6400800" y="3429000"/>
            <a:ext cx="2514600" cy="45720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sz="1400" dirty="0"/>
          </a:p>
        </p:txBody>
      </p:sp>
      <p:sp>
        <p:nvSpPr>
          <p:cNvPr id="15" name="TextBox 13"/>
          <p:cNvSpPr txBox="1"/>
          <p:nvPr/>
        </p:nvSpPr>
        <p:spPr>
          <a:xfrm>
            <a:off x="533400" y="3505200"/>
            <a:ext cx="5181600" cy="30480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sz="1400" dirty="0"/>
          </a:p>
        </p:txBody>
      </p:sp>
      <p:cxnSp>
        <p:nvCxnSpPr>
          <p:cNvPr id="16" name="Straight Arrow Connector 15"/>
          <p:cNvCxnSpPr/>
          <p:nvPr/>
        </p:nvCxnSpPr>
        <p:spPr>
          <a:xfrm>
            <a:off x="5791200" y="3657600"/>
            <a:ext cx="533400" cy="158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flipH="1" flipV="1">
            <a:off x="7239000" y="3200400"/>
            <a:ext cx="304800" cy="158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a:off x="7238206" y="4114800"/>
            <a:ext cx="305594" cy="79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10800000" flipV="1">
            <a:off x="5867400" y="2514600"/>
            <a:ext cx="685800" cy="3810"/>
          </a:xfrm>
          <a:prstGeom prst="straightConnector1">
            <a:avLst/>
          </a:prstGeom>
          <a:ln w="5715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a:off x="5143897" y="3238103"/>
            <a:ext cx="381000" cy="79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flipH="1" flipV="1">
            <a:off x="5220494" y="3923506"/>
            <a:ext cx="228600" cy="158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2362200" y="2438400"/>
            <a:ext cx="228600" cy="158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4495800" y="2438400"/>
            <a:ext cx="320040" cy="158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4191000" y="4648200"/>
            <a:ext cx="304800" cy="158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2590800" y="4724400"/>
            <a:ext cx="259080" cy="158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V="1">
            <a:off x="6972300" y="1714500"/>
            <a:ext cx="388620" cy="7620"/>
          </a:xfrm>
          <a:prstGeom prst="line">
            <a:avLst/>
          </a:prstGeom>
          <a:ln w="1270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0800000">
            <a:off x="1371600" y="1524000"/>
            <a:ext cx="5791200" cy="1588"/>
          </a:xfrm>
          <a:prstGeom prst="line">
            <a:avLst/>
          </a:prstGeom>
          <a:ln w="1270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5400000">
            <a:off x="1219994" y="1675606"/>
            <a:ext cx="304800" cy="1588"/>
          </a:xfrm>
          <a:prstGeom prst="straightConnector1">
            <a:avLst/>
          </a:prstGeom>
          <a:ln w="12700">
            <a:solidFill>
              <a:schemeClr val="tx1"/>
            </a:solidFill>
            <a:prstDash val="lgDash"/>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5400000">
            <a:off x="3394710" y="1710690"/>
            <a:ext cx="228600" cy="7620"/>
          </a:xfrm>
          <a:prstGeom prst="straightConnector1">
            <a:avLst/>
          </a:prstGeom>
          <a:ln w="12700">
            <a:solidFill>
              <a:schemeClr val="tx1"/>
            </a:solidFill>
            <a:prstDash val="lgDash"/>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a:off x="5219700" y="1714500"/>
            <a:ext cx="381794" cy="794"/>
          </a:xfrm>
          <a:prstGeom prst="straightConnector1">
            <a:avLst/>
          </a:prstGeom>
          <a:ln w="12700">
            <a:solidFill>
              <a:schemeClr val="tx1"/>
            </a:solidFill>
            <a:prstDash val="lgDash"/>
            <a:tailEnd type="arrow"/>
          </a:ln>
        </p:spPr>
        <p:style>
          <a:lnRef idx="1">
            <a:schemeClr val="accent1"/>
          </a:lnRef>
          <a:fillRef idx="0">
            <a:schemeClr val="accent1"/>
          </a:fillRef>
          <a:effectRef idx="0">
            <a:schemeClr val="accent1"/>
          </a:effectRef>
          <a:fontRef idx="minor">
            <a:schemeClr val="tx1"/>
          </a:fontRef>
        </p:style>
      </p:cxnSp>
      <p:sp>
        <p:nvSpPr>
          <p:cNvPr id="45" name="TextBox 49"/>
          <p:cNvSpPr txBox="1"/>
          <p:nvPr/>
        </p:nvSpPr>
        <p:spPr>
          <a:xfrm>
            <a:off x="381000" y="228600"/>
            <a:ext cx="8229600" cy="304800"/>
          </a:xfrm>
          <a:prstGeom prst="rect">
            <a:avLst/>
          </a:prstGeom>
          <a:noFill/>
          <a:ln w="19050" cmpd="sng">
            <a:solidFill>
              <a:schemeClr val="bg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b="1" dirty="0" smtClean="0"/>
              <a:t>Fig. 10.  Initial Effort to Re-Categorize Second-Level Variables from </a:t>
            </a:r>
            <a:r>
              <a:rPr lang="en-US" sz="1800" b="1" i="1" dirty="0" smtClean="0"/>
              <a:t>PNAS</a:t>
            </a:r>
            <a:r>
              <a:rPr lang="en-US" sz="1800" b="1" dirty="0" smtClean="0"/>
              <a:t> Framework </a:t>
            </a:r>
            <a:endParaRPr lang="en-US" sz="1800" b="1" dirty="0"/>
          </a:p>
        </p:txBody>
      </p:sp>
      <p:cxnSp>
        <p:nvCxnSpPr>
          <p:cNvPr id="52" name="Straight Arrow Connector 51"/>
          <p:cNvCxnSpPr/>
          <p:nvPr/>
        </p:nvCxnSpPr>
        <p:spPr>
          <a:xfrm rot="5400000" flipH="1" flipV="1">
            <a:off x="3276203" y="4038997"/>
            <a:ext cx="457994" cy="1588"/>
          </a:xfrm>
          <a:prstGeom prst="straightConnector1">
            <a:avLst/>
          </a:prstGeom>
          <a:ln w="22225">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rot="5400000" flipH="1" flipV="1">
            <a:off x="1067594" y="4037806"/>
            <a:ext cx="457200" cy="1588"/>
          </a:xfrm>
          <a:prstGeom prst="straightConnector1">
            <a:avLst/>
          </a:prstGeom>
          <a:ln w="22225">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rot="5400000">
            <a:off x="1181894" y="3390106"/>
            <a:ext cx="228600" cy="1588"/>
          </a:xfrm>
          <a:prstGeom prst="straightConnector1">
            <a:avLst/>
          </a:prstGeom>
          <a:ln w="22225">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rot="5400000">
            <a:off x="3277394" y="3199606"/>
            <a:ext cx="457200" cy="1588"/>
          </a:xfrm>
          <a:prstGeom prst="straightConnector1">
            <a:avLst/>
          </a:prstGeom>
          <a:ln w="22225">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rot="10800000">
            <a:off x="1295400" y="5791200"/>
            <a:ext cx="5867400" cy="1588"/>
          </a:xfrm>
          <a:prstGeom prst="straightConnector1">
            <a:avLst/>
          </a:prstGeom>
          <a:ln w="508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flipH="1" flipV="1">
            <a:off x="6934200" y="5562600"/>
            <a:ext cx="457200" cy="1588"/>
          </a:xfrm>
          <a:prstGeom prst="line">
            <a:avLst/>
          </a:prstGeom>
          <a:ln w="508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rot="5400000" flipH="1" flipV="1">
            <a:off x="1105694" y="5599906"/>
            <a:ext cx="381000" cy="158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rot="5400000" flipH="1" flipV="1">
            <a:off x="3429794" y="5638006"/>
            <a:ext cx="304800" cy="158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16200000" flipV="1">
            <a:off x="5187315" y="5633085"/>
            <a:ext cx="304800" cy="1143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1219200" y="3505200"/>
            <a:ext cx="4267200" cy="261610"/>
          </a:xfrm>
          <a:prstGeom prst="rect">
            <a:avLst/>
          </a:prstGeom>
          <a:noFill/>
        </p:spPr>
        <p:txBody>
          <a:bodyPr wrap="square" rtlCol="0">
            <a:spAutoFit/>
          </a:bodyPr>
          <a:lstStyle/>
          <a:p>
            <a:r>
              <a:rPr lang="en-US" sz="1100" dirty="0" smtClean="0"/>
              <a:t>I1 Harvesting levels;  I2 Information sharing;  I5 Investment activities </a:t>
            </a:r>
          </a:p>
        </p:txBody>
      </p:sp>
      <p:sp>
        <p:nvSpPr>
          <p:cNvPr id="72" name="TextBox 71"/>
          <p:cNvSpPr txBox="1"/>
          <p:nvPr/>
        </p:nvSpPr>
        <p:spPr>
          <a:xfrm>
            <a:off x="6781800" y="2057400"/>
            <a:ext cx="1371600" cy="769441"/>
          </a:xfrm>
          <a:prstGeom prst="rect">
            <a:avLst/>
          </a:prstGeom>
          <a:noFill/>
        </p:spPr>
        <p:txBody>
          <a:bodyPr wrap="square" rtlCol="0">
            <a:spAutoFit/>
          </a:bodyPr>
          <a:lstStyle/>
          <a:p>
            <a:r>
              <a:rPr lang="en-US" sz="1100" dirty="0" smtClean="0"/>
              <a:t>I4 Conflicts</a:t>
            </a:r>
          </a:p>
          <a:p>
            <a:r>
              <a:rPr lang="en-US" sz="1100" dirty="0" smtClean="0"/>
              <a:t>I5 Deliberation</a:t>
            </a:r>
          </a:p>
          <a:p>
            <a:r>
              <a:rPr lang="en-US" sz="1100" dirty="0" smtClean="0"/>
              <a:t>     processes </a:t>
            </a:r>
          </a:p>
          <a:p>
            <a:r>
              <a:rPr lang="en-US" sz="1100" dirty="0" smtClean="0"/>
              <a:t>I6 Lobbying activities</a:t>
            </a:r>
          </a:p>
        </p:txBody>
      </p:sp>
      <p:sp>
        <p:nvSpPr>
          <p:cNvPr id="73" name="TextBox 72"/>
          <p:cNvSpPr txBox="1"/>
          <p:nvPr/>
        </p:nvSpPr>
        <p:spPr>
          <a:xfrm>
            <a:off x="6477000" y="3429000"/>
            <a:ext cx="2362200" cy="430887"/>
          </a:xfrm>
          <a:prstGeom prst="rect">
            <a:avLst/>
          </a:prstGeom>
          <a:noFill/>
        </p:spPr>
        <p:txBody>
          <a:bodyPr wrap="square" rtlCol="0">
            <a:spAutoFit/>
          </a:bodyPr>
          <a:lstStyle/>
          <a:p>
            <a:r>
              <a:rPr lang="en-US" sz="1100" dirty="0" smtClean="0"/>
              <a:t>O1 Social performance measures</a:t>
            </a:r>
          </a:p>
          <a:p>
            <a:r>
              <a:rPr lang="en-US" sz="1100" dirty="0" smtClean="0"/>
              <a:t>O2 Ecological performance measures </a:t>
            </a:r>
          </a:p>
        </p:txBody>
      </p:sp>
      <p:sp>
        <p:nvSpPr>
          <p:cNvPr id="75" name="TextBox 74"/>
          <p:cNvSpPr txBox="1"/>
          <p:nvPr/>
        </p:nvSpPr>
        <p:spPr>
          <a:xfrm>
            <a:off x="6400800" y="4495800"/>
            <a:ext cx="2057400" cy="600164"/>
          </a:xfrm>
          <a:prstGeom prst="rect">
            <a:avLst/>
          </a:prstGeom>
          <a:noFill/>
        </p:spPr>
        <p:txBody>
          <a:bodyPr wrap="square" rtlCol="0">
            <a:spAutoFit/>
          </a:bodyPr>
          <a:lstStyle/>
          <a:p>
            <a:r>
              <a:rPr lang="en-US" sz="1100" dirty="0" smtClean="0"/>
              <a:t>RU2 Growth/replacement rate</a:t>
            </a:r>
          </a:p>
          <a:p>
            <a:endParaRPr lang="en-US" sz="1100" dirty="0" smtClean="0"/>
          </a:p>
          <a:p>
            <a:r>
              <a:rPr lang="en-US" sz="1100" dirty="0" smtClean="0"/>
              <a:t>O3 Externalities to other SESs</a:t>
            </a:r>
          </a:p>
        </p:txBody>
      </p:sp>
      <p:cxnSp>
        <p:nvCxnSpPr>
          <p:cNvPr id="76" name="Straight Arrow Connector 75"/>
          <p:cNvCxnSpPr/>
          <p:nvPr/>
        </p:nvCxnSpPr>
        <p:spPr>
          <a:xfrm rot="5400000">
            <a:off x="7201694" y="5599906"/>
            <a:ext cx="533400" cy="158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rot="5400000" flipH="1" flipV="1">
            <a:off x="7163197" y="1676003"/>
            <a:ext cx="457200" cy="79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0" name="TextBox 89"/>
          <p:cNvSpPr txBox="1"/>
          <p:nvPr/>
        </p:nvSpPr>
        <p:spPr>
          <a:xfrm>
            <a:off x="381000" y="4495800"/>
            <a:ext cx="2057400" cy="769441"/>
          </a:xfrm>
          <a:prstGeom prst="rect">
            <a:avLst/>
          </a:prstGeom>
          <a:noFill/>
        </p:spPr>
        <p:txBody>
          <a:bodyPr wrap="square" rtlCol="0">
            <a:spAutoFit/>
          </a:bodyPr>
          <a:lstStyle/>
          <a:p>
            <a:r>
              <a:rPr lang="en-US" sz="1100" dirty="0" smtClean="0"/>
              <a:t>RS1 Sector</a:t>
            </a:r>
          </a:p>
          <a:p>
            <a:r>
              <a:rPr lang="en-US" sz="1100" dirty="0" smtClean="0"/>
              <a:t>RS2 Clarity of system boundaries</a:t>
            </a:r>
          </a:p>
          <a:p>
            <a:r>
              <a:rPr lang="en-US" sz="1100" dirty="0" smtClean="0"/>
              <a:t>RS3 Size of resource system</a:t>
            </a:r>
          </a:p>
          <a:p>
            <a:r>
              <a:rPr lang="en-US" sz="1100" dirty="0" smtClean="0"/>
              <a:t>RS9 Location</a:t>
            </a:r>
          </a:p>
        </p:txBody>
      </p:sp>
      <p:sp>
        <p:nvSpPr>
          <p:cNvPr id="95" name="TextBox 94"/>
          <p:cNvSpPr txBox="1"/>
          <p:nvPr/>
        </p:nvSpPr>
        <p:spPr>
          <a:xfrm>
            <a:off x="2971800" y="4343400"/>
            <a:ext cx="1143000" cy="938719"/>
          </a:xfrm>
          <a:prstGeom prst="rect">
            <a:avLst/>
          </a:prstGeom>
          <a:noFill/>
        </p:spPr>
        <p:txBody>
          <a:bodyPr wrap="square" rtlCol="0">
            <a:spAutoFit/>
          </a:bodyPr>
          <a:lstStyle/>
          <a:p>
            <a:r>
              <a:rPr lang="en-US" sz="1100" dirty="0" smtClean="0"/>
              <a:t>RS4 Human-</a:t>
            </a:r>
          </a:p>
          <a:p>
            <a:r>
              <a:rPr lang="en-US" sz="1100" dirty="0" smtClean="0"/>
              <a:t>    constructed</a:t>
            </a:r>
          </a:p>
          <a:p>
            <a:r>
              <a:rPr lang="en-US" sz="1100" dirty="0" smtClean="0"/>
              <a:t>    facilities</a:t>
            </a:r>
          </a:p>
          <a:p>
            <a:r>
              <a:rPr lang="en-US" sz="1100" dirty="0" smtClean="0"/>
              <a:t>RS8 Storage </a:t>
            </a:r>
          </a:p>
          <a:p>
            <a:r>
              <a:rPr lang="en-US" sz="1100" dirty="0" smtClean="0"/>
              <a:t>    characteristics</a:t>
            </a:r>
          </a:p>
        </p:txBody>
      </p:sp>
      <p:sp>
        <p:nvSpPr>
          <p:cNvPr id="96" name="TextBox 95"/>
          <p:cNvSpPr txBox="1"/>
          <p:nvPr/>
        </p:nvSpPr>
        <p:spPr>
          <a:xfrm>
            <a:off x="5715000" y="5943600"/>
            <a:ext cx="2362200" cy="600164"/>
          </a:xfrm>
          <a:prstGeom prst="rect">
            <a:avLst/>
          </a:prstGeom>
          <a:noFill/>
        </p:spPr>
        <p:txBody>
          <a:bodyPr wrap="square" rtlCol="0">
            <a:spAutoFit/>
          </a:bodyPr>
          <a:lstStyle/>
          <a:p>
            <a:r>
              <a:rPr lang="en-US" sz="1100" dirty="0" smtClean="0"/>
              <a:t>RS5 Productivity of System</a:t>
            </a:r>
          </a:p>
          <a:p>
            <a:r>
              <a:rPr lang="en-US" sz="1100" dirty="0" smtClean="0"/>
              <a:t>RS6 Equilibrium properties</a:t>
            </a:r>
          </a:p>
          <a:p>
            <a:r>
              <a:rPr lang="en-US" sz="1100" dirty="0" smtClean="0"/>
              <a:t>RS7 Predictability of system dynamics</a:t>
            </a:r>
          </a:p>
        </p:txBody>
      </p:sp>
      <p:sp>
        <p:nvSpPr>
          <p:cNvPr id="100" name="TextBox 99"/>
          <p:cNvSpPr txBox="1"/>
          <p:nvPr/>
        </p:nvSpPr>
        <p:spPr>
          <a:xfrm>
            <a:off x="4572000" y="4038600"/>
            <a:ext cx="1600200" cy="1446550"/>
          </a:xfrm>
          <a:prstGeom prst="rect">
            <a:avLst/>
          </a:prstGeom>
          <a:noFill/>
        </p:spPr>
        <p:txBody>
          <a:bodyPr wrap="square" rtlCol="0">
            <a:spAutoFit/>
          </a:bodyPr>
          <a:lstStyle/>
          <a:p>
            <a:r>
              <a:rPr lang="en-US" sz="1100" dirty="0" smtClean="0"/>
              <a:t>RU1 Res. unit mobility</a:t>
            </a:r>
          </a:p>
          <a:p>
            <a:r>
              <a:rPr lang="en-US" sz="1100" dirty="0" smtClean="0"/>
              <a:t>RU3 Interaction among</a:t>
            </a:r>
          </a:p>
          <a:p>
            <a:r>
              <a:rPr lang="en-US" sz="1100" dirty="0" smtClean="0"/>
              <a:t>         resource units</a:t>
            </a:r>
          </a:p>
          <a:p>
            <a:r>
              <a:rPr lang="en-US" sz="1100" dirty="0" smtClean="0"/>
              <a:t>RU4 Economic value</a:t>
            </a:r>
          </a:p>
          <a:p>
            <a:r>
              <a:rPr lang="en-US" sz="1100" dirty="0" smtClean="0"/>
              <a:t>RU5 Size</a:t>
            </a:r>
          </a:p>
          <a:p>
            <a:r>
              <a:rPr lang="en-US" sz="1100" dirty="0" smtClean="0"/>
              <a:t>RU6 Distinctive markings</a:t>
            </a:r>
          </a:p>
          <a:p>
            <a:r>
              <a:rPr lang="en-US" sz="1100" dirty="0" smtClean="0"/>
              <a:t>RU7 Spatial/temporal </a:t>
            </a:r>
          </a:p>
          <a:p>
            <a:r>
              <a:rPr lang="en-US" sz="1100" dirty="0" smtClean="0"/>
              <a:t>         distribution</a:t>
            </a:r>
          </a:p>
        </p:txBody>
      </p:sp>
      <p:sp>
        <p:nvSpPr>
          <p:cNvPr id="148" name="TextBox 147"/>
          <p:cNvSpPr txBox="1"/>
          <p:nvPr/>
        </p:nvSpPr>
        <p:spPr>
          <a:xfrm>
            <a:off x="4800600" y="1981200"/>
            <a:ext cx="1066800" cy="938719"/>
          </a:xfrm>
          <a:prstGeom prst="rect">
            <a:avLst/>
          </a:prstGeom>
          <a:noFill/>
        </p:spPr>
        <p:txBody>
          <a:bodyPr wrap="square" rtlCol="0">
            <a:spAutoFit/>
          </a:bodyPr>
          <a:lstStyle/>
          <a:p>
            <a:r>
              <a:rPr lang="en-US" sz="1100" dirty="0" smtClean="0"/>
              <a:t>U5 Leadership</a:t>
            </a:r>
          </a:p>
          <a:p>
            <a:r>
              <a:rPr lang="en-US" sz="1100" dirty="0" smtClean="0"/>
              <a:t>U3 History of </a:t>
            </a:r>
          </a:p>
          <a:p>
            <a:r>
              <a:rPr lang="en-US" sz="1100" dirty="0" smtClean="0"/>
              <a:t>       use</a:t>
            </a:r>
          </a:p>
          <a:p>
            <a:r>
              <a:rPr lang="en-US" sz="1100" dirty="0" smtClean="0"/>
              <a:t>U9 Technology </a:t>
            </a:r>
          </a:p>
          <a:p>
            <a:r>
              <a:rPr lang="en-US" sz="1100" dirty="0" smtClean="0"/>
              <a:t>       used</a:t>
            </a:r>
          </a:p>
        </p:txBody>
      </p:sp>
      <p:sp>
        <p:nvSpPr>
          <p:cNvPr id="150" name="TextBox 149"/>
          <p:cNvSpPr txBox="1"/>
          <p:nvPr/>
        </p:nvSpPr>
        <p:spPr>
          <a:xfrm>
            <a:off x="457200" y="1828800"/>
            <a:ext cx="1828800" cy="1446550"/>
          </a:xfrm>
          <a:prstGeom prst="rect">
            <a:avLst/>
          </a:prstGeom>
          <a:noFill/>
        </p:spPr>
        <p:txBody>
          <a:bodyPr wrap="square" rtlCol="0">
            <a:spAutoFit/>
          </a:bodyPr>
          <a:lstStyle/>
          <a:p>
            <a:r>
              <a:rPr lang="en-US" sz="1100" dirty="0" smtClean="0"/>
              <a:t>U1 Number of users</a:t>
            </a:r>
          </a:p>
          <a:p>
            <a:r>
              <a:rPr lang="en-US" sz="1100" dirty="0" smtClean="0"/>
              <a:t>U2 Socioeconomic attributes</a:t>
            </a:r>
          </a:p>
          <a:p>
            <a:r>
              <a:rPr lang="en-US" sz="1100" dirty="0" smtClean="0"/>
              <a:t>       of users</a:t>
            </a:r>
          </a:p>
          <a:p>
            <a:r>
              <a:rPr lang="en-US" sz="1100" dirty="0" smtClean="0"/>
              <a:t>U4 Location</a:t>
            </a:r>
          </a:p>
          <a:p>
            <a:r>
              <a:rPr lang="en-US" sz="1100" dirty="0" smtClean="0"/>
              <a:t>U6 Norms/social capital</a:t>
            </a:r>
          </a:p>
          <a:p>
            <a:r>
              <a:rPr lang="en-US" sz="1100" dirty="0" smtClean="0"/>
              <a:t>U7 Knowledge of SES/</a:t>
            </a:r>
          </a:p>
          <a:p>
            <a:r>
              <a:rPr lang="en-US" sz="1100" dirty="0" smtClean="0"/>
              <a:t>       mental models</a:t>
            </a:r>
          </a:p>
          <a:p>
            <a:r>
              <a:rPr lang="en-US" sz="1100" dirty="0" smtClean="0"/>
              <a:t>U8 Importance of resource</a:t>
            </a:r>
          </a:p>
        </p:txBody>
      </p:sp>
      <p:sp>
        <p:nvSpPr>
          <p:cNvPr id="151" name="TextBox 150"/>
          <p:cNvSpPr txBox="1"/>
          <p:nvPr/>
        </p:nvSpPr>
        <p:spPr>
          <a:xfrm>
            <a:off x="2667000" y="1905000"/>
            <a:ext cx="1828800" cy="1107996"/>
          </a:xfrm>
          <a:prstGeom prst="rect">
            <a:avLst/>
          </a:prstGeom>
          <a:noFill/>
        </p:spPr>
        <p:txBody>
          <a:bodyPr wrap="square" rtlCol="0">
            <a:spAutoFit/>
          </a:bodyPr>
          <a:lstStyle/>
          <a:p>
            <a:r>
              <a:rPr lang="en-US" sz="1100" dirty="0" smtClean="0"/>
              <a:t>Local versions of: </a:t>
            </a:r>
          </a:p>
          <a:p>
            <a:r>
              <a:rPr lang="en-US" sz="1100" dirty="0" smtClean="0"/>
              <a:t>GS5 Operational rules</a:t>
            </a:r>
          </a:p>
          <a:p>
            <a:r>
              <a:rPr lang="en-US" sz="1100" dirty="0" smtClean="0"/>
              <a:t>GS6 Collective-choice rules</a:t>
            </a:r>
          </a:p>
          <a:p>
            <a:r>
              <a:rPr lang="en-US" sz="1100" dirty="0" smtClean="0"/>
              <a:t>GS7 Constitutional rules</a:t>
            </a:r>
          </a:p>
          <a:p>
            <a:r>
              <a:rPr lang="en-US" sz="1100" dirty="0" smtClean="0"/>
              <a:t>GS8 Monitoring and </a:t>
            </a:r>
          </a:p>
          <a:p>
            <a:r>
              <a:rPr lang="en-US" sz="1100" dirty="0" smtClean="0"/>
              <a:t>         sanctioning processes</a:t>
            </a:r>
          </a:p>
        </p:txBody>
      </p:sp>
      <p:sp>
        <p:nvSpPr>
          <p:cNvPr id="158" name="TextBox 157"/>
          <p:cNvSpPr txBox="1"/>
          <p:nvPr/>
        </p:nvSpPr>
        <p:spPr>
          <a:xfrm>
            <a:off x="533400" y="5943600"/>
            <a:ext cx="2438400" cy="600164"/>
          </a:xfrm>
          <a:prstGeom prst="rect">
            <a:avLst/>
          </a:prstGeom>
          <a:noFill/>
        </p:spPr>
        <p:txBody>
          <a:bodyPr wrap="square" rtlCol="0">
            <a:spAutoFit/>
          </a:bodyPr>
          <a:lstStyle/>
          <a:p>
            <a:r>
              <a:rPr lang="en-US" sz="1100" dirty="0" smtClean="0"/>
              <a:t>ECO1 Climate patterns; </a:t>
            </a:r>
          </a:p>
          <a:p>
            <a:r>
              <a:rPr lang="en-US" sz="1100" dirty="0" smtClean="0"/>
              <a:t>ECO2 Pollution patterns</a:t>
            </a:r>
          </a:p>
          <a:p>
            <a:r>
              <a:rPr lang="en-US" sz="1100" dirty="0" smtClean="0"/>
              <a:t>ECO3 Flows into and out of focal SES</a:t>
            </a:r>
          </a:p>
        </p:txBody>
      </p:sp>
      <p:sp>
        <p:nvSpPr>
          <p:cNvPr id="202" name="TextBox 1"/>
          <p:cNvSpPr txBox="1"/>
          <p:nvPr/>
        </p:nvSpPr>
        <p:spPr>
          <a:xfrm>
            <a:off x="533400" y="609599"/>
            <a:ext cx="7962900" cy="77724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rtl="0" eaLnBrk="1" latinLnBrk="0" hangingPunct="1"/>
            <a:endParaRPr lang="en-US" sz="1200" dirty="0">
              <a:solidFill>
                <a:schemeClr val="dk1"/>
              </a:solidFill>
              <a:latin typeface="+mn-lt"/>
              <a:ea typeface="+mn-ea"/>
              <a:cs typeface="+mn-cs"/>
            </a:endParaRPr>
          </a:p>
        </p:txBody>
      </p:sp>
      <p:sp>
        <p:nvSpPr>
          <p:cNvPr id="203" name="TextBox 202"/>
          <p:cNvSpPr txBox="1"/>
          <p:nvPr/>
        </p:nvSpPr>
        <p:spPr>
          <a:xfrm>
            <a:off x="6629400" y="609600"/>
            <a:ext cx="1981200" cy="769441"/>
          </a:xfrm>
          <a:prstGeom prst="rect">
            <a:avLst/>
          </a:prstGeom>
          <a:noFill/>
        </p:spPr>
        <p:txBody>
          <a:bodyPr wrap="square" rtlCol="0">
            <a:spAutoFit/>
          </a:bodyPr>
          <a:lstStyle/>
          <a:p>
            <a:r>
              <a:rPr lang="en-US" sz="1100" dirty="0" smtClean="0"/>
              <a:t>GS1 Government organizations</a:t>
            </a:r>
          </a:p>
          <a:p>
            <a:r>
              <a:rPr lang="en-US" sz="1100" dirty="0" smtClean="0"/>
              <a:t>GS2 NGOs</a:t>
            </a:r>
          </a:p>
          <a:p>
            <a:r>
              <a:rPr lang="en-US" sz="1100" dirty="0" smtClean="0"/>
              <a:t>GS3 Network structure</a:t>
            </a:r>
          </a:p>
          <a:p>
            <a:r>
              <a:rPr lang="en-US" sz="1100" dirty="0" smtClean="0"/>
              <a:t>GS4 Property-rights systems</a:t>
            </a:r>
          </a:p>
        </p:txBody>
      </p:sp>
      <p:sp>
        <p:nvSpPr>
          <p:cNvPr id="204" name="TextBox 203"/>
          <p:cNvSpPr txBox="1"/>
          <p:nvPr/>
        </p:nvSpPr>
        <p:spPr>
          <a:xfrm>
            <a:off x="4343400" y="609600"/>
            <a:ext cx="2362200" cy="769441"/>
          </a:xfrm>
          <a:prstGeom prst="rect">
            <a:avLst/>
          </a:prstGeom>
          <a:noFill/>
        </p:spPr>
        <p:txBody>
          <a:bodyPr wrap="square" rtlCol="0">
            <a:spAutoFit/>
          </a:bodyPr>
          <a:lstStyle/>
          <a:p>
            <a:r>
              <a:rPr lang="en-US" sz="1100" dirty="0" smtClean="0"/>
              <a:t>GS5 Operational rules</a:t>
            </a:r>
          </a:p>
          <a:p>
            <a:r>
              <a:rPr lang="en-US" sz="1100" dirty="0" smtClean="0"/>
              <a:t>GS6 Collective-choice rules</a:t>
            </a:r>
          </a:p>
          <a:p>
            <a:r>
              <a:rPr lang="en-US" sz="1100" dirty="0" smtClean="0"/>
              <a:t>GS7 Constitutional rules</a:t>
            </a:r>
          </a:p>
          <a:p>
            <a:r>
              <a:rPr lang="en-US" sz="1100" dirty="0" smtClean="0"/>
              <a:t>GS8 Monitoring/sanctioning processes </a:t>
            </a:r>
          </a:p>
        </p:txBody>
      </p:sp>
      <p:sp>
        <p:nvSpPr>
          <p:cNvPr id="205" name="TextBox 204"/>
          <p:cNvSpPr txBox="1"/>
          <p:nvPr/>
        </p:nvSpPr>
        <p:spPr>
          <a:xfrm>
            <a:off x="533400" y="685800"/>
            <a:ext cx="1752600" cy="600164"/>
          </a:xfrm>
          <a:prstGeom prst="rect">
            <a:avLst/>
          </a:prstGeom>
          <a:noFill/>
        </p:spPr>
        <p:txBody>
          <a:bodyPr wrap="square" rtlCol="0">
            <a:spAutoFit/>
          </a:bodyPr>
          <a:lstStyle/>
          <a:p>
            <a:r>
              <a:rPr lang="en-US" sz="1100" dirty="0" smtClean="0"/>
              <a:t>S1 Economic development; </a:t>
            </a:r>
          </a:p>
          <a:p>
            <a:r>
              <a:rPr lang="en-US" sz="1100" dirty="0" smtClean="0"/>
              <a:t>S2 Demographic trends</a:t>
            </a:r>
          </a:p>
          <a:p>
            <a:r>
              <a:rPr lang="en-US" sz="1100" dirty="0" smtClean="0"/>
              <a:t>S3 Political stability; </a:t>
            </a:r>
          </a:p>
        </p:txBody>
      </p:sp>
      <p:sp>
        <p:nvSpPr>
          <p:cNvPr id="206" name="Rectangle 205"/>
          <p:cNvSpPr/>
          <p:nvPr/>
        </p:nvSpPr>
        <p:spPr>
          <a:xfrm>
            <a:off x="2133600" y="609600"/>
            <a:ext cx="1733167" cy="769441"/>
          </a:xfrm>
          <a:prstGeom prst="rect">
            <a:avLst/>
          </a:prstGeom>
        </p:spPr>
        <p:txBody>
          <a:bodyPr wrap="none">
            <a:spAutoFit/>
          </a:bodyPr>
          <a:lstStyle/>
          <a:p>
            <a:r>
              <a:rPr lang="en-US" sz="1100" dirty="0" smtClean="0">
                <a:solidFill>
                  <a:prstClr val="black"/>
                </a:solidFill>
              </a:rPr>
              <a:t>S4 Government settlement</a:t>
            </a:r>
          </a:p>
          <a:p>
            <a:r>
              <a:rPr lang="en-US" sz="1100" dirty="0" smtClean="0">
                <a:solidFill>
                  <a:prstClr val="black"/>
                </a:solidFill>
              </a:rPr>
              <a:t>      policies</a:t>
            </a:r>
          </a:p>
          <a:p>
            <a:r>
              <a:rPr lang="en-US" sz="1100" dirty="0" smtClean="0"/>
              <a:t>S5 Market incentives; </a:t>
            </a:r>
          </a:p>
          <a:p>
            <a:r>
              <a:rPr lang="en-US" sz="1100" dirty="0" smtClean="0"/>
              <a:t>S6 Media organizations</a:t>
            </a:r>
            <a:endParaRPr lang="en-US" dirty="0"/>
          </a:p>
        </p:txBody>
      </p:sp>
      <p:cxnSp>
        <p:nvCxnSpPr>
          <p:cNvPr id="208" name="Straight Connector 207"/>
          <p:cNvCxnSpPr/>
          <p:nvPr/>
        </p:nvCxnSpPr>
        <p:spPr>
          <a:xfrm rot="5400000">
            <a:off x="3581400" y="762000"/>
            <a:ext cx="762000" cy="4572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3771900" y="5981700"/>
            <a:ext cx="609600" cy="533400"/>
          </a:xfrm>
          <a:prstGeom prst="line">
            <a:avLst/>
          </a:prstGeom>
          <a:ln w="1905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
          <p:cNvSpPr txBox="1"/>
          <p:nvPr/>
        </p:nvSpPr>
        <p:spPr>
          <a:xfrm>
            <a:off x="533400" y="5943600"/>
            <a:ext cx="7825740" cy="60960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rtl="0" eaLnBrk="1" latinLnBrk="0" hangingPunct="1"/>
            <a:endParaRPr lang="en-US" sz="1200" dirty="0">
              <a:solidFill>
                <a:schemeClr val="dk1"/>
              </a:solidFill>
              <a:latin typeface="+mn-lt"/>
              <a:ea typeface="+mn-ea"/>
              <a:cs typeface="+mn-cs"/>
            </a:endParaRPr>
          </a:p>
        </p:txBody>
      </p:sp>
      <p:sp>
        <p:nvSpPr>
          <p:cNvPr id="6" name="TextBox 4"/>
          <p:cNvSpPr txBox="1"/>
          <p:nvPr/>
        </p:nvSpPr>
        <p:spPr>
          <a:xfrm>
            <a:off x="6629400" y="1905000"/>
            <a:ext cx="1676400" cy="106680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sz="1200" dirty="0"/>
          </a:p>
        </p:txBody>
      </p:sp>
      <p:sp>
        <p:nvSpPr>
          <p:cNvPr id="7" name="TextBox 5"/>
          <p:cNvSpPr txBox="1"/>
          <p:nvPr/>
        </p:nvSpPr>
        <p:spPr>
          <a:xfrm>
            <a:off x="4800600" y="1905000"/>
            <a:ext cx="1066800" cy="106680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dirty="0"/>
          </a:p>
        </p:txBody>
      </p:sp>
      <p:sp>
        <p:nvSpPr>
          <p:cNvPr id="8" name="TextBox 6"/>
          <p:cNvSpPr txBox="1"/>
          <p:nvPr/>
        </p:nvSpPr>
        <p:spPr>
          <a:xfrm>
            <a:off x="2667000" y="1905000"/>
            <a:ext cx="1752600" cy="106680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dirty="0"/>
          </a:p>
        </p:txBody>
      </p:sp>
      <p:sp>
        <p:nvSpPr>
          <p:cNvPr id="9" name="TextBox 7"/>
          <p:cNvSpPr txBox="1"/>
          <p:nvPr/>
        </p:nvSpPr>
        <p:spPr>
          <a:xfrm>
            <a:off x="457200" y="1828800"/>
            <a:ext cx="1828800" cy="144780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dirty="0"/>
          </a:p>
        </p:txBody>
      </p:sp>
      <p:sp>
        <p:nvSpPr>
          <p:cNvPr id="10" name="TextBox 8"/>
          <p:cNvSpPr txBox="1"/>
          <p:nvPr/>
        </p:nvSpPr>
        <p:spPr>
          <a:xfrm>
            <a:off x="381000" y="4343400"/>
            <a:ext cx="2133600" cy="99060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dirty="0"/>
          </a:p>
        </p:txBody>
      </p:sp>
      <p:sp>
        <p:nvSpPr>
          <p:cNvPr id="11" name="TextBox 9"/>
          <p:cNvSpPr txBox="1"/>
          <p:nvPr/>
        </p:nvSpPr>
        <p:spPr>
          <a:xfrm>
            <a:off x="2971800" y="4267200"/>
            <a:ext cx="1120140" cy="114300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sz="1100" dirty="0"/>
          </a:p>
        </p:txBody>
      </p:sp>
      <p:sp>
        <p:nvSpPr>
          <p:cNvPr id="12" name="TextBox 10"/>
          <p:cNvSpPr txBox="1"/>
          <p:nvPr/>
        </p:nvSpPr>
        <p:spPr>
          <a:xfrm>
            <a:off x="4572000" y="4038600"/>
            <a:ext cx="1600200" cy="144780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sz="1100" dirty="0"/>
          </a:p>
        </p:txBody>
      </p:sp>
      <p:sp>
        <p:nvSpPr>
          <p:cNvPr id="13" name="TextBox 11"/>
          <p:cNvSpPr txBox="1"/>
          <p:nvPr/>
        </p:nvSpPr>
        <p:spPr>
          <a:xfrm>
            <a:off x="6324600" y="4343400"/>
            <a:ext cx="2209800" cy="99822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sz="1200" dirty="0"/>
          </a:p>
        </p:txBody>
      </p:sp>
      <p:sp>
        <p:nvSpPr>
          <p:cNvPr id="14" name="TextBox 12"/>
          <p:cNvSpPr txBox="1"/>
          <p:nvPr/>
        </p:nvSpPr>
        <p:spPr>
          <a:xfrm>
            <a:off x="6400800" y="3429000"/>
            <a:ext cx="2514600" cy="45720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sz="1400" dirty="0"/>
          </a:p>
        </p:txBody>
      </p:sp>
      <p:sp>
        <p:nvSpPr>
          <p:cNvPr id="15" name="TextBox 13"/>
          <p:cNvSpPr txBox="1"/>
          <p:nvPr/>
        </p:nvSpPr>
        <p:spPr>
          <a:xfrm>
            <a:off x="533400" y="3505200"/>
            <a:ext cx="5181600" cy="30480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sz="1400" dirty="0"/>
          </a:p>
        </p:txBody>
      </p:sp>
      <p:cxnSp>
        <p:nvCxnSpPr>
          <p:cNvPr id="16" name="Straight Arrow Connector 15"/>
          <p:cNvCxnSpPr/>
          <p:nvPr/>
        </p:nvCxnSpPr>
        <p:spPr>
          <a:xfrm>
            <a:off x="5791200" y="3657600"/>
            <a:ext cx="533400" cy="158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flipH="1" flipV="1">
            <a:off x="7239000" y="3200400"/>
            <a:ext cx="304800" cy="158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a:off x="7238206" y="4114800"/>
            <a:ext cx="305594" cy="79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10800000" flipV="1">
            <a:off x="5867400" y="2514600"/>
            <a:ext cx="685800" cy="3810"/>
          </a:xfrm>
          <a:prstGeom prst="straightConnector1">
            <a:avLst/>
          </a:prstGeom>
          <a:ln w="5715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a:off x="5143897" y="3238103"/>
            <a:ext cx="381000" cy="79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flipH="1" flipV="1">
            <a:off x="5220494" y="3923506"/>
            <a:ext cx="228600" cy="158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2362200" y="2438400"/>
            <a:ext cx="228600" cy="158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4495800" y="2438400"/>
            <a:ext cx="320040" cy="158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4191000" y="4648200"/>
            <a:ext cx="304800" cy="158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2590800" y="4724400"/>
            <a:ext cx="259080" cy="158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V="1">
            <a:off x="6972300" y="1714500"/>
            <a:ext cx="388620" cy="7620"/>
          </a:xfrm>
          <a:prstGeom prst="line">
            <a:avLst/>
          </a:prstGeom>
          <a:ln w="1270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0800000">
            <a:off x="1371600" y="1524000"/>
            <a:ext cx="5791200" cy="1588"/>
          </a:xfrm>
          <a:prstGeom prst="line">
            <a:avLst/>
          </a:prstGeom>
          <a:ln w="1270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5400000">
            <a:off x="1219994" y="1675606"/>
            <a:ext cx="304800" cy="1588"/>
          </a:xfrm>
          <a:prstGeom prst="straightConnector1">
            <a:avLst/>
          </a:prstGeom>
          <a:ln w="12700">
            <a:solidFill>
              <a:schemeClr val="tx1"/>
            </a:solidFill>
            <a:prstDash val="lgDash"/>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5400000">
            <a:off x="3394710" y="1710690"/>
            <a:ext cx="228600" cy="7620"/>
          </a:xfrm>
          <a:prstGeom prst="straightConnector1">
            <a:avLst/>
          </a:prstGeom>
          <a:ln w="12700">
            <a:solidFill>
              <a:schemeClr val="tx1"/>
            </a:solidFill>
            <a:prstDash val="lgDash"/>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a:off x="5219700" y="1714500"/>
            <a:ext cx="381794" cy="794"/>
          </a:xfrm>
          <a:prstGeom prst="straightConnector1">
            <a:avLst/>
          </a:prstGeom>
          <a:ln w="12700">
            <a:solidFill>
              <a:schemeClr val="tx1"/>
            </a:solidFill>
            <a:prstDash val="lgDash"/>
            <a:tailEnd type="arrow"/>
          </a:ln>
        </p:spPr>
        <p:style>
          <a:lnRef idx="1">
            <a:schemeClr val="accent1"/>
          </a:lnRef>
          <a:fillRef idx="0">
            <a:schemeClr val="accent1"/>
          </a:fillRef>
          <a:effectRef idx="0">
            <a:schemeClr val="accent1"/>
          </a:effectRef>
          <a:fontRef idx="minor">
            <a:schemeClr val="tx1"/>
          </a:fontRef>
        </p:style>
      </p:cxnSp>
      <p:sp>
        <p:nvSpPr>
          <p:cNvPr id="45" name="TextBox 49"/>
          <p:cNvSpPr txBox="1"/>
          <p:nvPr/>
        </p:nvSpPr>
        <p:spPr>
          <a:xfrm>
            <a:off x="381000" y="228600"/>
            <a:ext cx="8229600" cy="304800"/>
          </a:xfrm>
          <a:prstGeom prst="rect">
            <a:avLst/>
          </a:prstGeom>
          <a:noFill/>
          <a:ln w="19050" cmpd="sng">
            <a:solidFill>
              <a:schemeClr val="bg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b="1" dirty="0" smtClean="0"/>
              <a:t>Fig. 11.  Ten Factors Associated with Successful Self-Organization </a:t>
            </a:r>
          </a:p>
        </p:txBody>
      </p:sp>
      <p:cxnSp>
        <p:nvCxnSpPr>
          <p:cNvPr id="52" name="Straight Arrow Connector 51"/>
          <p:cNvCxnSpPr/>
          <p:nvPr/>
        </p:nvCxnSpPr>
        <p:spPr>
          <a:xfrm rot="5400000" flipH="1" flipV="1">
            <a:off x="3276203" y="4038997"/>
            <a:ext cx="457994" cy="1588"/>
          </a:xfrm>
          <a:prstGeom prst="straightConnector1">
            <a:avLst/>
          </a:prstGeom>
          <a:ln w="22225">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rot="5400000" flipH="1" flipV="1">
            <a:off x="1067594" y="4037806"/>
            <a:ext cx="457200" cy="1588"/>
          </a:xfrm>
          <a:prstGeom prst="straightConnector1">
            <a:avLst/>
          </a:prstGeom>
          <a:ln w="22225">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rot="5400000">
            <a:off x="1181894" y="3390106"/>
            <a:ext cx="228600" cy="1588"/>
          </a:xfrm>
          <a:prstGeom prst="straightConnector1">
            <a:avLst/>
          </a:prstGeom>
          <a:ln w="22225">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rot="5400000">
            <a:off x="3277394" y="3199606"/>
            <a:ext cx="457200" cy="1588"/>
          </a:xfrm>
          <a:prstGeom prst="straightConnector1">
            <a:avLst/>
          </a:prstGeom>
          <a:ln w="22225">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rot="10800000">
            <a:off x="1295400" y="5791200"/>
            <a:ext cx="5867400" cy="1588"/>
          </a:xfrm>
          <a:prstGeom prst="straightConnector1">
            <a:avLst/>
          </a:prstGeom>
          <a:ln w="508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flipH="1" flipV="1">
            <a:off x="6934200" y="5562600"/>
            <a:ext cx="457200" cy="1588"/>
          </a:xfrm>
          <a:prstGeom prst="line">
            <a:avLst/>
          </a:prstGeom>
          <a:ln w="508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rot="5400000" flipH="1" flipV="1">
            <a:off x="1105694" y="5599906"/>
            <a:ext cx="381000" cy="158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rot="5400000" flipH="1" flipV="1">
            <a:off x="3429794" y="5638006"/>
            <a:ext cx="304800" cy="158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16200000" flipV="1">
            <a:off x="5187315" y="5633085"/>
            <a:ext cx="304800" cy="1143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1219200" y="3505200"/>
            <a:ext cx="4267200" cy="261610"/>
          </a:xfrm>
          <a:prstGeom prst="rect">
            <a:avLst/>
          </a:prstGeom>
          <a:noFill/>
        </p:spPr>
        <p:txBody>
          <a:bodyPr wrap="square" rtlCol="0">
            <a:spAutoFit/>
          </a:bodyPr>
          <a:lstStyle/>
          <a:p>
            <a:r>
              <a:rPr lang="en-US" sz="1100" dirty="0" smtClean="0"/>
              <a:t>I1 Harvesting levels;  I2 Information sharing;  I5 Investment activities </a:t>
            </a:r>
          </a:p>
        </p:txBody>
      </p:sp>
      <p:sp>
        <p:nvSpPr>
          <p:cNvPr id="72" name="TextBox 71"/>
          <p:cNvSpPr txBox="1"/>
          <p:nvPr/>
        </p:nvSpPr>
        <p:spPr>
          <a:xfrm>
            <a:off x="6781800" y="2057400"/>
            <a:ext cx="1371600" cy="769441"/>
          </a:xfrm>
          <a:prstGeom prst="rect">
            <a:avLst/>
          </a:prstGeom>
          <a:noFill/>
        </p:spPr>
        <p:txBody>
          <a:bodyPr wrap="square" rtlCol="0">
            <a:spAutoFit/>
          </a:bodyPr>
          <a:lstStyle/>
          <a:p>
            <a:r>
              <a:rPr lang="en-US" sz="1100" dirty="0" smtClean="0"/>
              <a:t>I4 Conflicts</a:t>
            </a:r>
          </a:p>
          <a:p>
            <a:r>
              <a:rPr lang="en-US" sz="1100" dirty="0" smtClean="0"/>
              <a:t>I5 Deliberation</a:t>
            </a:r>
          </a:p>
          <a:p>
            <a:r>
              <a:rPr lang="en-US" sz="1100" dirty="0" smtClean="0"/>
              <a:t>     processes </a:t>
            </a:r>
          </a:p>
          <a:p>
            <a:r>
              <a:rPr lang="en-US" sz="1100" dirty="0" smtClean="0"/>
              <a:t>I6 Lobbying activities</a:t>
            </a:r>
          </a:p>
        </p:txBody>
      </p:sp>
      <p:sp>
        <p:nvSpPr>
          <p:cNvPr id="73" name="TextBox 72"/>
          <p:cNvSpPr txBox="1"/>
          <p:nvPr/>
        </p:nvSpPr>
        <p:spPr>
          <a:xfrm>
            <a:off x="6477000" y="3429000"/>
            <a:ext cx="2362200" cy="430887"/>
          </a:xfrm>
          <a:prstGeom prst="rect">
            <a:avLst/>
          </a:prstGeom>
          <a:noFill/>
        </p:spPr>
        <p:txBody>
          <a:bodyPr wrap="square" rtlCol="0">
            <a:spAutoFit/>
          </a:bodyPr>
          <a:lstStyle/>
          <a:p>
            <a:r>
              <a:rPr lang="en-US" sz="1100" dirty="0" smtClean="0"/>
              <a:t>O1 Social performance measures</a:t>
            </a:r>
          </a:p>
          <a:p>
            <a:r>
              <a:rPr lang="en-US" sz="1100" dirty="0" smtClean="0"/>
              <a:t>O2 Ecological performance measures </a:t>
            </a:r>
          </a:p>
        </p:txBody>
      </p:sp>
      <p:sp>
        <p:nvSpPr>
          <p:cNvPr id="75" name="TextBox 74"/>
          <p:cNvSpPr txBox="1"/>
          <p:nvPr/>
        </p:nvSpPr>
        <p:spPr>
          <a:xfrm>
            <a:off x="6400800" y="4495800"/>
            <a:ext cx="2057400" cy="600164"/>
          </a:xfrm>
          <a:prstGeom prst="rect">
            <a:avLst/>
          </a:prstGeom>
          <a:noFill/>
        </p:spPr>
        <p:txBody>
          <a:bodyPr wrap="square" rtlCol="0">
            <a:spAutoFit/>
          </a:bodyPr>
          <a:lstStyle/>
          <a:p>
            <a:r>
              <a:rPr lang="en-US" sz="1100" dirty="0" smtClean="0"/>
              <a:t>RU2 Growth/replacement rate</a:t>
            </a:r>
          </a:p>
          <a:p>
            <a:endParaRPr lang="en-US" sz="1100" dirty="0" smtClean="0"/>
          </a:p>
          <a:p>
            <a:r>
              <a:rPr lang="en-US" sz="1100" dirty="0" smtClean="0"/>
              <a:t>O3 Externalities to other SESs</a:t>
            </a:r>
          </a:p>
        </p:txBody>
      </p:sp>
      <p:cxnSp>
        <p:nvCxnSpPr>
          <p:cNvPr id="76" name="Straight Arrow Connector 75"/>
          <p:cNvCxnSpPr/>
          <p:nvPr/>
        </p:nvCxnSpPr>
        <p:spPr>
          <a:xfrm rot="5400000">
            <a:off x="7201694" y="5599906"/>
            <a:ext cx="533400" cy="158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rot="5400000" flipH="1" flipV="1">
            <a:off x="7163197" y="1676003"/>
            <a:ext cx="457200" cy="79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0" name="TextBox 89"/>
          <p:cNvSpPr txBox="1"/>
          <p:nvPr/>
        </p:nvSpPr>
        <p:spPr>
          <a:xfrm>
            <a:off x="381000" y="4495800"/>
            <a:ext cx="2057400" cy="769441"/>
          </a:xfrm>
          <a:prstGeom prst="rect">
            <a:avLst/>
          </a:prstGeom>
          <a:noFill/>
        </p:spPr>
        <p:txBody>
          <a:bodyPr wrap="square" rtlCol="0">
            <a:spAutoFit/>
          </a:bodyPr>
          <a:lstStyle/>
          <a:p>
            <a:r>
              <a:rPr lang="en-US" sz="1100" dirty="0" smtClean="0"/>
              <a:t>RS1 Sector</a:t>
            </a:r>
          </a:p>
          <a:p>
            <a:r>
              <a:rPr lang="en-US" sz="1100" dirty="0" smtClean="0"/>
              <a:t>RS2 Clarity of system boundaries</a:t>
            </a:r>
          </a:p>
          <a:p>
            <a:r>
              <a:rPr lang="en-US" sz="1100" b="1" u="sng" dirty="0" smtClean="0"/>
              <a:t>RS3 Size of resource system</a:t>
            </a:r>
          </a:p>
          <a:p>
            <a:r>
              <a:rPr lang="en-US" sz="1100" dirty="0" smtClean="0"/>
              <a:t>RS9 Location</a:t>
            </a:r>
          </a:p>
        </p:txBody>
      </p:sp>
      <p:sp>
        <p:nvSpPr>
          <p:cNvPr id="95" name="TextBox 94"/>
          <p:cNvSpPr txBox="1"/>
          <p:nvPr/>
        </p:nvSpPr>
        <p:spPr>
          <a:xfrm>
            <a:off x="2971800" y="4343400"/>
            <a:ext cx="1143000" cy="938719"/>
          </a:xfrm>
          <a:prstGeom prst="rect">
            <a:avLst/>
          </a:prstGeom>
          <a:noFill/>
        </p:spPr>
        <p:txBody>
          <a:bodyPr wrap="square" rtlCol="0">
            <a:spAutoFit/>
          </a:bodyPr>
          <a:lstStyle/>
          <a:p>
            <a:r>
              <a:rPr lang="en-US" sz="1100" dirty="0" smtClean="0"/>
              <a:t>RS4 Human-</a:t>
            </a:r>
          </a:p>
          <a:p>
            <a:r>
              <a:rPr lang="en-US" sz="1100" dirty="0" smtClean="0"/>
              <a:t>    constructed</a:t>
            </a:r>
          </a:p>
          <a:p>
            <a:r>
              <a:rPr lang="en-US" sz="1100" dirty="0" smtClean="0"/>
              <a:t>    facilities</a:t>
            </a:r>
          </a:p>
          <a:p>
            <a:r>
              <a:rPr lang="en-US" sz="1100" dirty="0" smtClean="0"/>
              <a:t>RS8 Storage </a:t>
            </a:r>
          </a:p>
          <a:p>
            <a:r>
              <a:rPr lang="en-US" sz="1100" dirty="0" smtClean="0"/>
              <a:t>    characteristics</a:t>
            </a:r>
          </a:p>
        </p:txBody>
      </p:sp>
      <p:sp>
        <p:nvSpPr>
          <p:cNvPr id="96" name="TextBox 95"/>
          <p:cNvSpPr txBox="1"/>
          <p:nvPr/>
        </p:nvSpPr>
        <p:spPr>
          <a:xfrm>
            <a:off x="5715000" y="5943600"/>
            <a:ext cx="2514600" cy="600164"/>
          </a:xfrm>
          <a:prstGeom prst="rect">
            <a:avLst/>
          </a:prstGeom>
          <a:noFill/>
        </p:spPr>
        <p:txBody>
          <a:bodyPr wrap="square" rtlCol="0">
            <a:spAutoFit/>
          </a:bodyPr>
          <a:lstStyle/>
          <a:p>
            <a:r>
              <a:rPr lang="en-US" sz="1100" b="1" u="sng" dirty="0" smtClean="0"/>
              <a:t>RS5 Productivity of System</a:t>
            </a:r>
          </a:p>
          <a:p>
            <a:r>
              <a:rPr lang="en-US" sz="1100" dirty="0" smtClean="0"/>
              <a:t>RS6 Equilibrium properties</a:t>
            </a:r>
            <a:endParaRPr lang="en-US" sz="1100" b="1" u="sng" dirty="0" smtClean="0"/>
          </a:p>
          <a:p>
            <a:r>
              <a:rPr lang="en-US" sz="1100" b="1" u="sng" dirty="0" smtClean="0"/>
              <a:t>RS7 Predictability of system dynamics</a:t>
            </a:r>
          </a:p>
        </p:txBody>
      </p:sp>
      <p:sp>
        <p:nvSpPr>
          <p:cNvPr id="100" name="TextBox 99"/>
          <p:cNvSpPr txBox="1"/>
          <p:nvPr/>
        </p:nvSpPr>
        <p:spPr>
          <a:xfrm>
            <a:off x="4572000" y="4038600"/>
            <a:ext cx="1600200" cy="1446550"/>
          </a:xfrm>
          <a:prstGeom prst="rect">
            <a:avLst/>
          </a:prstGeom>
          <a:noFill/>
        </p:spPr>
        <p:txBody>
          <a:bodyPr wrap="square" rtlCol="0">
            <a:spAutoFit/>
          </a:bodyPr>
          <a:lstStyle/>
          <a:p>
            <a:r>
              <a:rPr lang="en-US" sz="1100" b="1" u="sng" dirty="0" smtClean="0"/>
              <a:t>RU1 Res. unit mobility</a:t>
            </a:r>
          </a:p>
          <a:p>
            <a:r>
              <a:rPr lang="en-US" sz="1100" dirty="0" smtClean="0"/>
              <a:t>RU3 Interaction among</a:t>
            </a:r>
          </a:p>
          <a:p>
            <a:r>
              <a:rPr lang="en-US" sz="1100" dirty="0" smtClean="0"/>
              <a:t>         resource units</a:t>
            </a:r>
          </a:p>
          <a:p>
            <a:r>
              <a:rPr lang="en-US" sz="1100" dirty="0" smtClean="0"/>
              <a:t>RU4 Economic value</a:t>
            </a:r>
          </a:p>
          <a:p>
            <a:r>
              <a:rPr lang="en-US" sz="1100" dirty="0" smtClean="0"/>
              <a:t>RU5 Size</a:t>
            </a:r>
          </a:p>
          <a:p>
            <a:r>
              <a:rPr lang="en-US" sz="1100" dirty="0" smtClean="0"/>
              <a:t>RU6 Distinctive markings</a:t>
            </a:r>
          </a:p>
          <a:p>
            <a:r>
              <a:rPr lang="en-US" sz="1100" dirty="0" smtClean="0"/>
              <a:t>RU7 Spatial/temporal </a:t>
            </a:r>
          </a:p>
          <a:p>
            <a:r>
              <a:rPr lang="en-US" sz="1100" dirty="0" smtClean="0"/>
              <a:t>         distribution</a:t>
            </a:r>
          </a:p>
        </p:txBody>
      </p:sp>
      <p:sp>
        <p:nvSpPr>
          <p:cNvPr id="148" name="TextBox 147"/>
          <p:cNvSpPr txBox="1"/>
          <p:nvPr/>
        </p:nvSpPr>
        <p:spPr>
          <a:xfrm>
            <a:off x="4800600" y="1981200"/>
            <a:ext cx="1066800" cy="938719"/>
          </a:xfrm>
          <a:prstGeom prst="rect">
            <a:avLst/>
          </a:prstGeom>
          <a:noFill/>
        </p:spPr>
        <p:txBody>
          <a:bodyPr wrap="square" rtlCol="0">
            <a:spAutoFit/>
          </a:bodyPr>
          <a:lstStyle/>
          <a:p>
            <a:r>
              <a:rPr lang="en-US" sz="1100" b="1" u="sng" dirty="0" smtClean="0"/>
              <a:t>U5 Leadership</a:t>
            </a:r>
          </a:p>
          <a:p>
            <a:r>
              <a:rPr lang="en-US" sz="1100" dirty="0" smtClean="0"/>
              <a:t>U3 History of </a:t>
            </a:r>
          </a:p>
          <a:p>
            <a:r>
              <a:rPr lang="en-US" sz="1100" dirty="0" smtClean="0"/>
              <a:t>       use</a:t>
            </a:r>
          </a:p>
          <a:p>
            <a:r>
              <a:rPr lang="en-US" sz="1100" dirty="0" smtClean="0"/>
              <a:t>U9 Technology </a:t>
            </a:r>
          </a:p>
          <a:p>
            <a:r>
              <a:rPr lang="en-US" sz="1100" dirty="0" smtClean="0"/>
              <a:t>       used</a:t>
            </a:r>
          </a:p>
        </p:txBody>
      </p:sp>
      <p:sp>
        <p:nvSpPr>
          <p:cNvPr id="150" name="TextBox 149"/>
          <p:cNvSpPr txBox="1"/>
          <p:nvPr/>
        </p:nvSpPr>
        <p:spPr>
          <a:xfrm>
            <a:off x="457200" y="1828800"/>
            <a:ext cx="1828800" cy="1446550"/>
          </a:xfrm>
          <a:prstGeom prst="rect">
            <a:avLst/>
          </a:prstGeom>
          <a:noFill/>
        </p:spPr>
        <p:txBody>
          <a:bodyPr wrap="square" rtlCol="0">
            <a:spAutoFit/>
          </a:bodyPr>
          <a:lstStyle/>
          <a:p>
            <a:r>
              <a:rPr lang="en-US" sz="1100" b="1" u="sng" dirty="0" smtClean="0"/>
              <a:t>U1 Number of users</a:t>
            </a:r>
          </a:p>
          <a:p>
            <a:r>
              <a:rPr lang="en-US" sz="1100" dirty="0" smtClean="0"/>
              <a:t>U2 Socioeconomic attributes</a:t>
            </a:r>
          </a:p>
          <a:p>
            <a:r>
              <a:rPr lang="en-US" sz="1100" dirty="0" smtClean="0"/>
              <a:t>       of users</a:t>
            </a:r>
          </a:p>
          <a:p>
            <a:r>
              <a:rPr lang="en-US" sz="1100" dirty="0" smtClean="0"/>
              <a:t>U4 Location</a:t>
            </a:r>
          </a:p>
          <a:p>
            <a:r>
              <a:rPr lang="en-US" sz="1100" b="1" u="sng" dirty="0" smtClean="0"/>
              <a:t>U6 Norms/social capital</a:t>
            </a:r>
          </a:p>
          <a:p>
            <a:r>
              <a:rPr lang="en-US" sz="1100" b="1" u="sng" dirty="0" smtClean="0"/>
              <a:t>U7 Knowledge of SES/</a:t>
            </a:r>
          </a:p>
          <a:p>
            <a:r>
              <a:rPr lang="en-US" sz="1100" b="1" dirty="0" smtClean="0"/>
              <a:t>       </a:t>
            </a:r>
            <a:r>
              <a:rPr lang="en-US" sz="1100" b="1" u="sng" dirty="0" smtClean="0"/>
              <a:t>mental models</a:t>
            </a:r>
          </a:p>
          <a:p>
            <a:r>
              <a:rPr lang="en-US" sz="1100" b="1" u="sng" dirty="0" smtClean="0"/>
              <a:t>U8 Importance of resource</a:t>
            </a:r>
          </a:p>
        </p:txBody>
      </p:sp>
      <p:sp>
        <p:nvSpPr>
          <p:cNvPr id="151" name="TextBox 150"/>
          <p:cNvSpPr txBox="1"/>
          <p:nvPr/>
        </p:nvSpPr>
        <p:spPr>
          <a:xfrm>
            <a:off x="2667000" y="1905000"/>
            <a:ext cx="1828800" cy="1107996"/>
          </a:xfrm>
          <a:prstGeom prst="rect">
            <a:avLst/>
          </a:prstGeom>
          <a:noFill/>
        </p:spPr>
        <p:txBody>
          <a:bodyPr wrap="square" rtlCol="0">
            <a:spAutoFit/>
          </a:bodyPr>
          <a:lstStyle/>
          <a:p>
            <a:r>
              <a:rPr lang="en-US" sz="1100" dirty="0" smtClean="0"/>
              <a:t>Local versions of:</a:t>
            </a:r>
          </a:p>
          <a:p>
            <a:r>
              <a:rPr lang="en-US" sz="1100" dirty="0" smtClean="0"/>
              <a:t>GS5 Operational rules</a:t>
            </a:r>
          </a:p>
          <a:p>
            <a:r>
              <a:rPr lang="en-US" sz="1100" b="1" u="sng" dirty="0" smtClean="0"/>
              <a:t>GS6 Collective-choice rules</a:t>
            </a:r>
          </a:p>
          <a:p>
            <a:r>
              <a:rPr lang="en-US" sz="1100" dirty="0" smtClean="0"/>
              <a:t>GS7 Constitutional rules</a:t>
            </a:r>
          </a:p>
          <a:p>
            <a:r>
              <a:rPr lang="en-US" sz="1100" dirty="0" smtClean="0"/>
              <a:t>GS8 Monitoring and </a:t>
            </a:r>
          </a:p>
          <a:p>
            <a:r>
              <a:rPr lang="en-US" sz="1100" dirty="0" smtClean="0"/>
              <a:t>         sanctioning processes </a:t>
            </a:r>
          </a:p>
        </p:txBody>
      </p:sp>
      <p:sp>
        <p:nvSpPr>
          <p:cNvPr id="158" name="TextBox 157"/>
          <p:cNvSpPr txBox="1"/>
          <p:nvPr/>
        </p:nvSpPr>
        <p:spPr>
          <a:xfrm>
            <a:off x="533400" y="5943600"/>
            <a:ext cx="2438400" cy="600164"/>
          </a:xfrm>
          <a:prstGeom prst="rect">
            <a:avLst/>
          </a:prstGeom>
          <a:noFill/>
        </p:spPr>
        <p:txBody>
          <a:bodyPr wrap="square" rtlCol="0">
            <a:spAutoFit/>
          </a:bodyPr>
          <a:lstStyle/>
          <a:p>
            <a:r>
              <a:rPr lang="en-US" sz="1100" dirty="0" smtClean="0"/>
              <a:t>ECO1 Climate patterns; </a:t>
            </a:r>
          </a:p>
          <a:p>
            <a:r>
              <a:rPr lang="en-US" sz="1100" dirty="0" smtClean="0"/>
              <a:t>ECO2 Pollution patterns;</a:t>
            </a:r>
          </a:p>
          <a:p>
            <a:r>
              <a:rPr lang="en-US" sz="1100" dirty="0" smtClean="0"/>
              <a:t>ECO3 Flows into and out of focal SES</a:t>
            </a:r>
          </a:p>
        </p:txBody>
      </p:sp>
      <p:sp>
        <p:nvSpPr>
          <p:cNvPr id="56" name="TextBox 1"/>
          <p:cNvSpPr txBox="1"/>
          <p:nvPr/>
        </p:nvSpPr>
        <p:spPr>
          <a:xfrm>
            <a:off x="533400" y="609599"/>
            <a:ext cx="7962900" cy="77724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rtl="0" eaLnBrk="1" latinLnBrk="0" hangingPunct="1"/>
            <a:endParaRPr lang="en-US" sz="1200" dirty="0">
              <a:solidFill>
                <a:schemeClr val="dk1"/>
              </a:solidFill>
              <a:latin typeface="+mn-lt"/>
              <a:ea typeface="+mn-ea"/>
              <a:cs typeface="+mn-cs"/>
            </a:endParaRPr>
          </a:p>
        </p:txBody>
      </p:sp>
      <p:sp>
        <p:nvSpPr>
          <p:cNvPr id="57" name="TextBox 56"/>
          <p:cNvSpPr txBox="1"/>
          <p:nvPr/>
        </p:nvSpPr>
        <p:spPr>
          <a:xfrm>
            <a:off x="6629400" y="609600"/>
            <a:ext cx="1981200" cy="769441"/>
          </a:xfrm>
          <a:prstGeom prst="rect">
            <a:avLst/>
          </a:prstGeom>
          <a:noFill/>
        </p:spPr>
        <p:txBody>
          <a:bodyPr wrap="square" rtlCol="0">
            <a:spAutoFit/>
          </a:bodyPr>
          <a:lstStyle/>
          <a:p>
            <a:r>
              <a:rPr lang="en-US" sz="1100" dirty="0" smtClean="0"/>
              <a:t>GS1 Government organizations</a:t>
            </a:r>
          </a:p>
          <a:p>
            <a:r>
              <a:rPr lang="en-US" sz="1100" dirty="0" smtClean="0"/>
              <a:t>GS2 NGOs</a:t>
            </a:r>
          </a:p>
          <a:p>
            <a:r>
              <a:rPr lang="en-US" sz="1100" dirty="0" smtClean="0"/>
              <a:t>GS3 Network structure</a:t>
            </a:r>
          </a:p>
          <a:p>
            <a:r>
              <a:rPr lang="en-US" sz="1100" dirty="0" smtClean="0"/>
              <a:t>GS4 Property-rights systems</a:t>
            </a:r>
          </a:p>
        </p:txBody>
      </p:sp>
      <p:sp>
        <p:nvSpPr>
          <p:cNvPr id="58" name="TextBox 57"/>
          <p:cNvSpPr txBox="1"/>
          <p:nvPr/>
        </p:nvSpPr>
        <p:spPr>
          <a:xfrm>
            <a:off x="4343400" y="609600"/>
            <a:ext cx="2362200" cy="769441"/>
          </a:xfrm>
          <a:prstGeom prst="rect">
            <a:avLst/>
          </a:prstGeom>
          <a:noFill/>
        </p:spPr>
        <p:txBody>
          <a:bodyPr wrap="square" rtlCol="0">
            <a:spAutoFit/>
          </a:bodyPr>
          <a:lstStyle/>
          <a:p>
            <a:r>
              <a:rPr lang="en-US" sz="1100" dirty="0" smtClean="0"/>
              <a:t>GS5 Operational rules</a:t>
            </a:r>
          </a:p>
          <a:p>
            <a:r>
              <a:rPr lang="en-US" sz="1100" b="1" u="sng" dirty="0" smtClean="0"/>
              <a:t>GS6 Collective-choice rules</a:t>
            </a:r>
          </a:p>
          <a:p>
            <a:r>
              <a:rPr lang="en-US" sz="1100" dirty="0" smtClean="0"/>
              <a:t>GS7 Constitutional rules</a:t>
            </a:r>
          </a:p>
          <a:p>
            <a:r>
              <a:rPr lang="en-US" sz="1100" dirty="0" smtClean="0"/>
              <a:t>GS8 Monitoring/sanctioning processes </a:t>
            </a:r>
          </a:p>
        </p:txBody>
      </p:sp>
      <p:sp>
        <p:nvSpPr>
          <p:cNvPr id="59" name="TextBox 58"/>
          <p:cNvSpPr txBox="1"/>
          <p:nvPr/>
        </p:nvSpPr>
        <p:spPr>
          <a:xfrm>
            <a:off x="533400" y="685800"/>
            <a:ext cx="1752600" cy="600164"/>
          </a:xfrm>
          <a:prstGeom prst="rect">
            <a:avLst/>
          </a:prstGeom>
          <a:noFill/>
        </p:spPr>
        <p:txBody>
          <a:bodyPr wrap="square" rtlCol="0">
            <a:spAutoFit/>
          </a:bodyPr>
          <a:lstStyle/>
          <a:p>
            <a:r>
              <a:rPr lang="en-US" sz="1100" dirty="0" smtClean="0"/>
              <a:t>S1 Economic development; </a:t>
            </a:r>
          </a:p>
          <a:p>
            <a:r>
              <a:rPr lang="en-US" sz="1100" dirty="0" smtClean="0"/>
              <a:t>S2 Demographic trends</a:t>
            </a:r>
          </a:p>
          <a:p>
            <a:r>
              <a:rPr lang="en-US" sz="1100" dirty="0" smtClean="0"/>
              <a:t>S3 Political stability; </a:t>
            </a:r>
          </a:p>
        </p:txBody>
      </p:sp>
      <p:sp>
        <p:nvSpPr>
          <p:cNvPr id="63" name="Rectangle 62"/>
          <p:cNvSpPr/>
          <p:nvPr/>
        </p:nvSpPr>
        <p:spPr>
          <a:xfrm>
            <a:off x="2133600" y="609600"/>
            <a:ext cx="1733167" cy="769441"/>
          </a:xfrm>
          <a:prstGeom prst="rect">
            <a:avLst/>
          </a:prstGeom>
        </p:spPr>
        <p:txBody>
          <a:bodyPr wrap="none">
            <a:spAutoFit/>
          </a:bodyPr>
          <a:lstStyle/>
          <a:p>
            <a:r>
              <a:rPr lang="en-US" sz="1100" dirty="0" smtClean="0">
                <a:solidFill>
                  <a:prstClr val="black"/>
                </a:solidFill>
              </a:rPr>
              <a:t>S4 Government settlement</a:t>
            </a:r>
          </a:p>
          <a:p>
            <a:r>
              <a:rPr lang="en-US" sz="1100" dirty="0" smtClean="0">
                <a:solidFill>
                  <a:prstClr val="black"/>
                </a:solidFill>
              </a:rPr>
              <a:t>      policies</a:t>
            </a:r>
          </a:p>
          <a:p>
            <a:r>
              <a:rPr lang="en-US" sz="1100" dirty="0" smtClean="0"/>
              <a:t>S5 Market incentives; </a:t>
            </a:r>
          </a:p>
          <a:p>
            <a:r>
              <a:rPr lang="en-US" sz="1100" dirty="0" smtClean="0"/>
              <a:t>S6 Media organizations</a:t>
            </a:r>
            <a:endParaRPr lang="en-US" dirty="0"/>
          </a:p>
        </p:txBody>
      </p:sp>
      <p:cxnSp>
        <p:nvCxnSpPr>
          <p:cNvPr id="69" name="Straight Connector 68"/>
          <p:cNvCxnSpPr/>
          <p:nvPr/>
        </p:nvCxnSpPr>
        <p:spPr>
          <a:xfrm rot="5400000">
            <a:off x="3581400" y="762000"/>
            <a:ext cx="762000" cy="4572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16200000" flipH="1">
            <a:off x="3771900" y="5981700"/>
            <a:ext cx="609600" cy="533400"/>
          </a:xfrm>
          <a:prstGeom prst="line">
            <a:avLst/>
          </a:prstGeom>
          <a:ln w="1905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srcRect/>
          <a:stretch>
            <a:fillRect/>
          </a:stretch>
        </p:blipFill>
        <p:spPr bwMode="auto">
          <a:xfrm>
            <a:off x="1171575" y="504825"/>
            <a:ext cx="6800850" cy="584835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cstate="print"/>
          <a:srcRect/>
          <a:stretch>
            <a:fillRect/>
          </a:stretch>
        </p:blipFill>
        <p:spPr bwMode="auto">
          <a:xfrm>
            <a:off x="1219200" y="1066800"/>
            <a:ext cx="6934200" cy="5105400"/>
          </a:xfrm>
          <a:prstGeom prst="rect">
            <a:avLst/>
          </a:prstGeom>
          <a:noFill/>
          <a:ln w="9525">
            <a:noFill/>
            <a:miter lim="800000"/>
            <a:headEnd/>
            <a:tailEnd/>
          </a:ln>
        </p:spPr>
      </p:pic>
      <p:sp>
        <p:nvSpPr>
          <p:cNvPr id="5" name="Title 4"/>
          <p:cNvSpPr>
            <a:spLocks noGrp="1"/>
          </p:cNvSpPr>
          <p:nvPr>
            <p:ph type="title"/>
          </p:nvPr>
        </p:nvSpPr>
        <p:spPr>
          <a:xfrm>
            <a:off x="457200" y="274638"/>
            <a:ext cx="3048000" cy="563562"/>
          </a:xfrm>
        </p:spPr>
        <p:txBody>
          <a:bodyPr>
            <a:normAutofit/>
          </a:bodyPr>
          <a:lstStyle/>
          <a:p>
            <a:r>
              <a:rPr lang="en-US" sz="1800" b="1" dirty="0" smtClean="0"/>
              <a:t>Figure 1: IAD Framework</a:t>
            </a:r>
            <a:endParaRPr lang="en-US" sz="18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
          <p:cNvSpPr txBox="1"/>
          <p:nvPr/>
        </p:nvSpPr>
        <p:spPr>
          <a:xfrm>
            <a:off x="533400" y="5943600"/>
            <a:ext cx="7825740" cy="60960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rtl="0" eaLnBrk="1" latinLnBrk="0" hangingPunct="1"/>
            <a:endParaRPr lang="en-US" sz="1200" dirty="0">
              <a:solidFill>
                <a:schemeClr val="dk1"/>
              </a:solidFill>
              <a:latin typeface="+mn-lt"/>
              <a:ea typeface="+mn-ea"/>
              <a:cs typeface="+mn-cs"/>
            </a:endParaRPr>
          </a:p>
        </p:txBody>
      </p:sp>
      <p:sp>
        <p:nvSpPr>
          <p:cNvPr id="6" name="TextBox 4"/>
          <p:cNvSpPr txBox="1"/>
          <p:nvPr/>
        </p:nvSpPr>
        <p:spPr>
          <a:xfrm>
            <a:off x="6629400" y="1905000"/>
            <a:ext cx="1676400" cy="106680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sz="1200" dirty="0"/>
          </a:p>
        </p:txBody>
      </p:sp>
      <p:sp>
        <p:nvSpPr>
          <p:cNvPr id="7" name="TextBox 5"/>
          <p:cNvSpPr txBox="1"/>
          <p:nvPr/>
        </p:nvSpPr>
        <p:spPr>
          <a:xfrm>
            <a:off x="4800600" y="1905000"/>
            <a:ext cx="1066800" cy="106680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dirty="0"/>
          </a:p>
        </p:txBody>
      </p:sp>
      <p:sp>
        <p:nvSpPr>
          <p:cNvPr id="8" name="TextBox 6"/>
          <p:cNvSpPr txBox="1"/>
          <p:nvPr/>
        </p:nvSpPr>
        <p:spPr>
          <a:xfrm>
            <a:off x="2667000" y="1905000"/>
            <a:ext cx="1752600" cy="106680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dirty="0"/>
          </a:p>
        </p:txBody>
      </p:sp>
      <p:sp>
        <p:nvSpPr>
          <p:cNvPr id="9" name="TextBox 7"/>
          <p:cNvSpPr txBox="1"/>
          <p:nvPr/>
        </p:nvSpPr>
        <p:spPr>
          <a:xfrm>
            <a:off x="457200" y="1828800"/>
            <a:ext cx="1828800" cy="144780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dirty="0"/>
          </a:p>
        </p:txBody>
      </p:sp>
      <p:sp>
        <p:nvSpPr>
          <p:cNvPr id="10" name="TextBox 8"/>
          <p:cNvSpPr txBox="1"/>
          <p:nvPr/>
        </p:nvSpPr>
        <p:spPr>
          <a:xfrm>
            <a:off x="381000" y="4343400"/>
            <a:ext cx="2133600" cy="99060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dirty="0"/>
          </a:p>
        </p:txBody>
      </p:sp>
      <p:sp>
        <p:nvSpPr>
          <p:cNvPr id="11" name="TextBox 9"/>
          <p:cNvSpPr txBox="1"/>
          <p:nvPr/>
        </p:nvSpPr>
        <p:spPr>
          <a:xfrm>
            <a:off x="2971800" y="4267200"/>
            <a:ext cx="1120140" cy="114300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sz="1100" dirty="0"/>
          </a:p>
        </p:txBody>
      </p:sp>
      <p:sp>
        <p:nvSpPr>
          <p:cNvPr id="12" name="TextBox 10"/>
          <p:cNvSpPr txBox="1"/>
          <p:nvPr/>
        </p:nvSpPr>
        <p:spPr>
          <a:xfrm>
            <a:off x="4572000" y="4038600"/>
            <a:ext cx="1600200" cy="144780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sz="1100" dirty="0"/>
          </a:p>
        </p:txBody>
      </p:sp>
      <p:sp>
        <p:nvSpPr>
          <p:cNvPr id="13" name="TextBox 11"/>
          <p:cNvSpPr txBox="1"/>
          <p:nvPr/>
        </p:nvSpPr>
        <p:spPr>
          <a:xfrm>
            <a:off x="6324600" y="4343400"/>
            <a:ext cx="2209800" cy="99822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sz="1200" dirty="0"/>
          </a:p>
        </p:txBody>
      </p:sp>
      <p:sp>
        <p:nvSpPr>
          <p:cNvPr id="14" name="TextBox 12"/>
          <p:cNvSpPr txBox="1"/>
          <p:nvPr/>
        </p:nvSpPr>
        <p:spPr>
          <a:xfrm>
            <a:off x="6400800" y="3352800"/>
            <a:ext cx="2514600" cy="60960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sz="1400" dirty="0"/>
          </a:p>
        </p:txBody>
      </p:sp>
      <p:sp>
        <p:nvSpPr>
          <p:cNvPr id="15" name="TextBox 13"/>
          <p:cNvSpPr txBox="1"/>
          <p:nvPr/>
        </p:nvSpPr>
        <p:spPr>
          <a:xfrm>
            <a:off x="533400" y="3505200"/>
            <a:ext cx="5181600" cy="30480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sz="1400" dirty="0"/>
          </a:p>
        </p:txBody>
      </p:sp>
      <p:cxnSp>
        <p:nvCxnSpPr>
          <p:cNvPr id="16" name="Straight Arrow Connector 15"/>
          <p:cNvCxnSpPr/>
          <p:nvPr/>
        </p:nvCxnSpPr>
        <p:spPr>
          <a:xfrm>
            <a:off x="5791200" y="3657600"/>
            <a:ext cx="533400" cy="158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flipH="1" flipV="1">
            <a:off x="7239000" y="3200400"/>
            <a:ext cx="304800" cy="158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a:off x="7238206" y="4114800"/>
            <a:ext cx="305594" cy="79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10800000" flipV="1">
            <a:off x="5867400" y="2514600"/>
            <a:ext cx="685800" cy="3810"/>
          </a:xfrm>
          <a:prstGeom prst="straightConnector1">
            <a:avLst/>
          </a:prstGeom>
          <a:ln w="5715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a:off x="5143897" y="3238103"/>
            <a:ext cx="381000" cy="79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flipH="1" flipV="1">
            <a:off x="5220494" y="3923506"/>
            <a:ext cx="228600" cy="158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2362200" y="2438400"/>
            <a:ext cx="228600" cy="158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4495800" y="2438400"/>
            <a:ext cx="320040" cy="158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4191000" y="4648200"/>
            <a:ext cx="304800" cy="158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2590800" y="4724400"/>
            <a:ext cx="259080" cy="158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V="1">
            <a:off x="6972300" y="1714500"/>
            <a:ext cx="388620" cy="7620"/>
          </a:xfrm>
          <a:prstGeom prst="line">
            <a:avLst/>
          </a:prstGeom>
          <a:ln w="1270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0800000">
            <a:off x="1371600" y="1524000"/>
            <a:ext cx="5791200" cy="1588"/>
          </a:xfrm>
          <a:prstGeom prst="line">
            <a:avLst/>
          </a:prstGeom>
          <a:ln w="1270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5400000">
            <a:off x="1219994" y="1675606"/>
            <a:ext cx="304800" cy="1588"/>
          </a:xfrm>
          <a:prstGeom prst="straightConnector1">
            <a:avLst/>
          </a:prstGeom>
          <a:ln w="12700">
            <a:solidFill>
              <a:schemeClr val="tx1"/>
            </a:solidFill>
            <a:prstDash val="lgDash"/>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5400000">
            <a:off x="3394710" y="1710690"/>
            <a:ext cx="228600" cy="7620"/>
          </a:xfrm>
          <a:prstGeom prst="straightConnector1">
            <a:avLst/>
          </a:prstGeom>
          <a:ln w="12700">
            <a:solidFill>
              <a:schemeClr val="tx1"/>
            </a:solidFill>
            <a:prstDash val="lgDash"/>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a:off x="5219700" y="1714500"/>
            <a:ext cx="381794" cy="794"/>
          </a:xfrm>
          <a:prstGeom prst="straightConnector1">
            <a:avLst/>
          </a:prstGeom>
          <a:ln w="12700">
            <a:solidFill>
              <a:schemeClr val="tx1"/>
            </a:solidFill>
            <a:prstDash val="lgDash"/>
            <a:tailEnd type="arrow"/>
          </a:ln>
        </p:spPr>
        <p:style>
          <a:lnRef idx="1">
            <a:schemeClr val="accent1"/>
          </a:lnRef>
          <a:fillRef idx="0">
            <a:schemeClr val="accent1"/>
          </a:fillRef>
          <a:effectRef idx="0">
            <a:schemeClr val="accent1"/>
          </a:effectRef>
          <a:fontRef idx="minor">
            <a:schemeClr val="tx1"/>
          </a:fontRef>
        </p:style>
      </p:cxnSp>
      <p:sp>
        <p:nvSpPr>
          <p:cNvPr id="45" name="TextBox 49"/>
          <p:cNvSpPr txBox="1"/>
          <p:nvPr/>
        </p:nvSpPr>
        <p:spPr>
          <a:xfrm>
            <a:off x="381000" y="228600"/>
            <a:ext cx="8229600" cy="304800"/>
          </a:xfrm>
          <a:prstGeom prst="rect">
            <a:avLst/>
          </a:prstGeom>
          <a:noFill/>
          <a:ln w="19050" cmpd="sng">
            <a:solidFill>
              <a:schemeClr val="bg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b="1" dirty="0" smtClean="0"/>
              <a:t>Fig. 11a. Hardin’s Tragedy, Based on Ostrom 2007 </a:t>
            </a:r>
            <a:r>
              <a:rPr lang="en-US" sz="1800" b="1" i="1" dirty="0" smtClean="0"/>
              <a:t>PNAS</a:t>
            </a:r>
            <a:r>
              <a:rPr lang="en-US" sz="1800" b="1" dirty="0" smtClean="0"/>
              <a:t> Framework </a:t>
            </a:r>
            <a:endParaRPr lang="en-US" sz="1800" b="1" dirty="0"/>
          </a:p>
        </p:txBody>
      </p:sp>
      <p:cxnSp>
        <p:nvCxnSpPr>
          <p:cNvPr id="52" name="Straight Arrow Connector 51"/>
          <p:cNvCxnSpPr/>
          <p:nvPr/>
        </p:nvCxnSpPr>
        <p:spPr>
          <a:xfrm rot="5400000" flipH="1" flipV="1">
            <a:off x="3276203" y="4038997"/>
            <a:ext cx="457994" cy="1588"/>
          </a:xfrm>
          <a:prstGeom prst="straightConnector1">
            <a:avLst/>
          </a:prstGeom>
          <a:ln w="22225">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rot="5400000" flipH="1" flipV="1">
            <a:off x="1067594" y="4037806"/>
            <a:ext cx="457200" cy="1588"/>
          </a:xfrm>
          <a:prstGeom prst="straightConnector1">
            <a:avLst/>
          </a:prstGeom>
          <a:ln w="22225">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rot="5400000">
            <a:off x="1181894" y="3390106"/>
            <a:ext cx="228600" cy="1588"/>
          </a:xfrm>
          <a:prstGeom prst="straightConnector1">
            <a:avLst/>
          </a:prstGeom>
          <a:ln w="22225">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rot="5400000">
            <a:off x="3277394" y="3199606"/>
            <a:ext cx="457200" cy="1588"/>
          </a:xfrm>
          <a:prstGeom prst="straightConnector1">
            <a:avLst/>
          </a:prstGeom>
          <a:ln w="22225">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rot="10800000">
            <a:off x="1295400" y="5791200"/>
            <a:ext cx="5867400" cy="1588"/>
          </a:xfrm>
          <a:prstGeom prst="straightConnector1">
            <a:avLst/>
          </a:prstGeom>
          <a:ln w="508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flipH="1" flipV="1">
            <a:off x="6934200" y="5562600"/>
            <a:ext cx="457200" cy="1588"/>
          </a:xfrm>
          <a:prstGeom prst="line">
            <a:avLst/>
          </a:prstGeom>
          <a:ln w="508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rot="5400000" flipH="1" flipV="1">
            <a:off x="1105694" y="5599906"/>
            <a:ext cx="381000" cy="158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rot="5400000" flipH="1" flipV="1">
            <a:off x="3429794" y="5638006"/>
            <a:ext cx="304800" cy="158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16200000" flipV="1">
            <a:off x="5187315" y="5633085"/>
            <a:ext cx="304800" cy="1143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609600" y="3505200"/>
            <a:ext cx="5029200" cy="261610"/>
          </a:xfrm>
          <a:prstGeom prst="rect">
            <a:avLst/>
          </a:prstGeom>
          <a:noFill/>
        </p:spPr>
        <p:txBody>
          <a:bodyPr wrap="square" rtlCol="0">
            <a:spAutoFit/>
          </a:bodyPr>
          <a:lstStyle/>
          <a:p>
            <a:r>
              <a:rPr lang="en-US" sz="1100" b="1" dirty="0" smtClean="0"/>
              <a:t>I1 Harvesting levels: Maximum by all users;  </a:t>
            </a:r>
            <a:r>
              <a:rPr lang="en-US" sz="1100" dirty="0" smtClean="0"/>
              <a:t>I2 Information sharing;  I5 Investment</a:t>
            </a:r>
          </a:p>
        </p:txBody>
      </p:sp>
      <p:sp>
        <p:nvSpPr>
          <p:cNvPr id="72" name="TextBox 71"/>
          <p:cNvSpPr txBox="1"/>
          <p:nvPr/>
        </p:nvSpPr>
        <p:spPr>
          <a:xfrm>
            <a:off x="6781800" y="2057400"/>
            <a:ext cx="1371600" cy="769441"/>
          </a:xfrm>
          <a:prstGeom prst="rect">
            <a:avLst/>
          </a:prstGeom>
          <a:noFill/>
        </p:spPr>
        <p:txBody>
          <a:bodyPr wrap="square" rtlCol="0">
            <a:spAutoFit/>
          </a:bodyPr>
          <a:lstStyle/>
          <a:p>
            <a:r>
              <a:rPr lang="en-US" sz="1100" dirty="0" smtClean="0"/>
              <a:t>I4 Conflicts</a:t>
            </a:r>
          </a:p>
          <a:p>
            <a:r>
              <a:rPr lang="en-US" sz="1100" dirty="0" smtClean="0"/>
              <a:t>I5 Deliberation</a:t>
            </a:r>
          </a:p>
          <a:p>
            <a:r>
              <a:rPr lang="en-US" sz="1100" dirty="0" smtClean="0"/>
              <a:t>     processes </a:t>
            </a:r>
          </a:p>
          <a:p>
            <a:r>
              <a:rPr lang="en-US" sz="1100" dirty="0" smtClean="0"/>
              <a:t>I6 Lobbying activities</a:t>
            </a:r>
          </a:p>
        </p:txBody>
      </p:sp>
      <p:sp>
        <p:nvSpPr>
          <p:cNvPr id="73" name="TextBox 72"/>
          <p:cNvSpPr txBox="1"/>
          <p:nvPr/>
        </p:nvSpPr>
        <p:spPr>
          <a:xfrm>
            <a:off x="6477000" y="3352800"/>
            <a:ext cx="2362200" cy="600164"/>
          </a:xfrm>
          <a:prstGeom prst="rect">
            <a:avLst/>
          </a:prstGeom>
          <a:noFill/>
        </p:spPr>
        <p:txBody>
          <a:bodyPr wrap="square" rtlCol="0">
            <a:spAutoFit/>
          </a:bodyPr>
          <a:lstStyle/>
          <a:p>
            <a:r>
              <a:rPr lang="en-US" sz="1100" dirty="0" smtClean="0"/>
              <a:t>O1 Social performance measures</a:t>
            </a:r>
          </a:p>
          <a:p>
            <a:r>
              <a:rPr lang="en-US" sz="1100" b="1" dirty="0" smtClean="0"/>
              <a:t>O2 Ecological performance measures  </a:t>
            </a:r>
          </a:p>
          <a:p>
            <a:r>
              <a:rPr lang="en-US" sz="1100" b="1" dirty="0" smtClean="0"/>
              <a:t>      Destruction  of ecosystem</a:t>
            </a:r>
          </a:p>
        </p:txBody>
      </p:sp>
      <p:sp>
        <p:nvSpPr>
          <p:cNvPr id="75" name="TextBox 74"/>
          <p:cNvSpPr txBox="1"/>
          <p:nvPr/>
        </p:nvSpPr>
        <p:spPr>
          <a:xfrm>
            <a:off x="6400800" y="4495800"/>
            <a:ext cx="2057400" cy="600164"/>
          </a:xfrm>
          <a:prstGeom prst="rect">
            <a:avLst/>
          </a:prstGeom>
          <a:noFill/>
        </p:spPr>
        <p:txBody>
          <a:bodyPr wrap="square" rtlCol="0">
            <a:spAutoFit/>
          </a:bodyPr>
          <a:lstStyle/>
          <a:p>
            <a:r>
              <a:rPr lang="en-US" sz="1100" dirty="0" smtClean="0"/>
              <a:t>RU2 Growth/replacement rate</a:t>
            </a:r>
          </a:p>
          <a:p>
            <a:endParaRPr lang="en-US" sz="1100" dirty="0" smtClean="0"/>
          </a:p>
          <a:p>
            <a:r>
              <a:rPr lang="en-US" sz="1100" dirty="0" smtClean="0"/>
              <a:t>O3 Externalities to other SESs</a:t>
            </a:r>
          </a:p>
        </p:txBody>
      </p:sp>
      <p:cxnSp>
        <p:nvCxnSpPr>
          <p:cNvPr id="76" name="Straight Arrow Connector 75"/>
          <p:cNvCxnSpPr/>
          <p:nvPr/>
        </p:nvCxnSpPr>
        <p:spPr>
          <a:xfrm rot="5400000">
            <a:off x="7201694" y="5599906"/>
            <a:ext cx="533400" cy="158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rot="5400000" flipH="1" flipV="1">
            <a:off x="7163197" y="1676003"/>
            <a:ext cx="457200" cy="79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0" name="TextBox 89"/>
          <p:cNvSpPr txBox="1"/>
          <p:nvPr/>
        </p:nvSpPr>
        <p:spPr>
          <a:xfrm>
            <a:off x="381000" y="4419600"/>
            <a:ext cx="2057400" cy="938719"/>
          </a:xfrm>
          <a:prstGeom prst="rect">
            <a:avLst/>
          </a:prstGeom>
          <a:noFill/>
        </p:spPr>
        <p:txBody>
          <a:bodyPr wrap="square" rtlCol="0">
            <a:spAutoFit/>
          </a:bodyPr>
          <a:lstStyle/>
          <a:p>
            <a:r>
              <a:rPr lang="en-US" sz="1100" b="1" dirty="0" smtClean="0"/>
              <a:t>RS1 Sector: Pasture</a:t>
            </a:r>
          </a:p>
          <a:p>
            <a:r>
              <a:rPr lang="en-US" sz="1100" dirty="0" smtClean="0"/>
              <a:t>RS2 Clarity of system boundaries</a:t>
            </a:r>
          </a:p>
          <a:p>
            <a:r>
              <a:rPr lang="en-US" sz="1100" b="1" dirty="0" smtClean="0"/>
              <a:t>RS3 Size of resource system: </a:t>
            </a:r>
          </a:p>
          <a:p>
            <a:r>
              <a:rPr lang="en-US" sz="1100" b="1" dirty="0" smtClean="0"/>
              <a:t>        Finite</a:t>
            </a:r>
          </a:p>
          <a:p>
            <a:r>
              <a:rPr lang="en-US" sz="1100" dirty="0" smtClean="0"/>
              <a:t>RS9 Location</a:t>
            </a:r>
          </a:p>
        </p:txBody>
      </p:sp>
      <p:sp>
        <p:nvSpPr>
          <p:cNvPr id="95" name="TextBox 94"/>
          <p:cNvSpPr txBox="1"/>
          <p:nvPr/>
        </p:nvSpPr>
        <p:spPr>
          <a:xfrm>
            <a:off x="2971800" y="4343400"/>
            <a:ext cx="1143000" cy="938719"/>
          </a:xfrm>
          <a:prstGeom prst="rect">
            <a:avLst/>
          </a:prstGeom>
          <a:noFill/>
        </p:spPr>
        <p:txBody>
          <a:bodyPr wrap="square" rtlCol="0">
            <a:spAutoFit/>
          </a:bodyPr>
          <a:lstStyle/>
          <a:p>
            <a:r>
              <a:rPr lang="en-US" sz="1100" dirty="0" smtClean="0"/>
              <a:t>RS4 Human-</a:t>
            </a:r>
          </a:p>
          <a:p>
            <a:r>
              <a:rPr lang="en-US" sz="1100" dirty="0" smtClean="0"/>
              <a:t>    constructed</a:t>
            </a:r>
          </a:p>
          <a:p>
            <a:r>
              <a:rPr lang="en-US" sz="1100" dirty="0" smtClean="0"/>
              <a:t>    facilities</a:t>
            </a:r>
          </a:p>
          <a:p>
            <a:r>
              <a:rPr lang="en-US" sz="1100" dirty="0" smtClean="0"/>
              <a:t>RS8 Storage </a:t>
            </a:r>
          </a:p>
          <a:p>
            <a:r>
              <a:rPr lang="en-US" sz="1100" dirty="0" smtClean="0"/>
              <a:t>    characteristics</a:t>
            </a:r>
          </a:p>
        </p:txBody>
      </p:sp>
      <p:sp>
        <p:nvSpPr>
          <p:cNvPr id="96" name="TextBox 95"/>
          <p:cNvSpPr txBox="1"/>
          <p:nvPr/>
        </p:nvSpPr>
        <p:spPr>
          <a:xfrm>
            <a:off x="5562600" y="5943600"/>
            <a:ext cx="2514600" cy="600164"/>
          </a:xfrm>
          <a:prstGeom prst="rect">
            <a:avLst/>
          </a:prstGeom>
          <a:noFill/>
        </p:spPr>
        <p:txBody>
          <a:bodyPr wrap="square" rtlCol="0">
            <a:spAutoFit/>
          </a:bodyPr>
          <a:lstStyle/>
          <a:p>
            <a:r>
              <a:rPr lang="en-US" sz="1100" b="1" dirty="0" smtClean="0"/>
              <a:t>RS5 Productivity of System: Renewable</a:t>
            </a:r>
          </a:p>
          <a:p>
            <a:r>
              <a:rPr lang="en-US" sz="1100" dirty="0" smtClean="0"/>
              <a:t>RS6 Equilibrium properties</a:t>
            </a:r>
          </a:p>
          <a:p>
            <a:r>
              <a:rPr lang="en-US" sz="1100" dirty="0" smtClean="0"/>
              <a:t>RS7 Predictability of system dynamics</a:t>
            </a:r>
          </a:p>
        </p:txBody>
      </p:sp>
      <p:sp>
        <p:nvSpPr>
          <p:cNvPr id="100" name="TextBox 99"/>
          <p:cNvSpPr txBox="1"/>
          <p:nvPr/>
        </p:nvSpPr>
        <p:spPr>
          <a:xfrm>
            <a:off x="4495800" y="3962400"/>
            <a:ext cx="1752600" cy="1615827"/>
          </a:xfrm>
          <a:prstGeom prst="rect">
            <a:avLst/>
          </a:prstGeom>
          <a:noFill/>
        </p:spPr>
        <p:txBody>
          <a:bodyPr wrap="square" rtlCol="0">
            <a:spAutoFit/>
          </a:bodyPr>
          <a:lstStyle/>
          <a:p>
            <a:r>
              <a:rPr lang="en-US" sz="1100" b="1" dirty="0" smtClean="0"/>
              <a:t>RU1 Res. unit mobility: </a:t>
            </a:r>
          </a:p>
          <a:p>
            <a:r>
              <a:rPr lang="en-US" sz="1100" b="1" dirty="0" smtClean="0"/>
              <a:t>         Mobile animals on</a:t>
            </a:r>
          </a:p>
          <a:p>
            <a:r>
              <a:rPr lang="en-US" sz="1100" b="1" dirty="0" smtClean="0"/>
              <a:t>          stationary grasses</a:t>
            </a:r>
          </a:p>
          <a:p>
            <a:r>
              <a:rPr lang="en-US" sz="1100" dirty="0" smtClean="0"/>
              <a:t>RU3 Interactions </a:t>
            </a:r>
          </a:p>
          <a:p>
            <a:r>
              <a:rPr lang="en-US" sz="1100" b="1" dirty="0" smtClean="0"/>
              <a:t>RU4 Economic value:</a:t>
            </a:r>
          </a:p>
          <a:p>
            <a:r>
              <a:rPr lang="en-US" sz="1100" b="1" dirty="0" smtClean="0"/>
              <a:t>         Sell fattened cattle</a:t>
            </a:r>
          </a:p>
          <a:p>
            <a:r>
              <a:rPr lang="en-US" sz="1100" dirty="0" smtClean="0"/>
              <a:t>RU5 Size</a:t>
            </a:r>
          </a:p>
          <a:p>
            <a:r>
              <a:rPr lang="en-US" sz="1100" b="1" dirty="0" smtClean="0"/>
              <a:t>RU6 Distinctive markings</a:t>
            </a:r>
          </a:p>
          <a:p>
            <a:r>
              <a:rPr lang="en-US" sz="1100" dirty="0" smtClean="0"/>
              <a:t>RU7 Spatial/temporal </a:t>
            </a:r>
          </a:p>
        </p:txBody>
      </p:sp>
      <p:sp>
        <p:nvSpPr>
          <p:cNvPr id="148" name="TextBox 147"/>
          <p:cNvSpPr txBox="1"/>
          <p:nvPr/>
        </p:nvSpPr>
        <p:spPr>
          <a:xfrm>
            <a:off x="4800600" y="1981200"/>
            <a:ext cx="1066800" cy="938719"/>
          </a:xfrm>
          <a:prstGeom prst="rect">
            <a:avLst/>
          </a:prstGeom>
          <a:noFill/>
        </p:spPr>
        <p:txBody>
          <a:bodyPr wrap="square" rtlCol="0">
            <a:spAutoFit/>
          </a:bodyPr>
          <a:lstStyle/>
          <a:p>
            <a:r>
              <a:rPr lang="en-US" sz="1100" dirty="0" smtClean="0"/>
              <a:t>U5 Leadership</a:t>
            </a:r>
          </a:p>
          <a:p>
            <a:r>
              <a:rPr lang="en-US" sz="1100" dirty="0" smtClean="0"/>
              <a:t>U3 History of </a:t>
            </a:r>
          </a:p>
          <a:p>
            <a:r>
              <a:rPr lang="en-US" sz="1100" dirty="0" smtClean="0"/>
              <a:t>       use</a:t>
            </a:r>
          </a:p>
          <a:p>
            <a:r>
              <a:rPr lang="en-US" sz="1100" dirty="0" smtClean="0"/>
              <a:t>U9 Technology </a:t>
            </a:r>
          </a:p>
          <a:p>
            <a:r>
              <a:rPr lang="en-US" sz="1100" dirty="0" smtClean="0"/>
              <a:t>       used</a:t>
            </a:r>
          </a:p>
        </p:txBody>
      </p:sp>
      <p:sp>
        <p:nvSpPr>
          <p:cNvPr id="150" name="TextBox 149"/>
          <p:cNvSpPr txBox="1"/>
          <p:nvPr/>
        </p:nvSpPr>
        <p:spPr>
          <a:xfrm>
            <a:off x="457200" y="1828800"/>
            <a:ext cx="1828800" cy="1446550"/>
          </a:xfrm>
          <a:prstGeom prst="rect">
            <a:avLst/>
          </a:prstGeom>
          <a:noFill/>
        </p:spPr>
        <p:txBody>
          <a:bodyPr wrap="square" rtlCol="0">
            <a:spAutoFit/>
          </a:bodyPr>
          <a:lstStyle/>
          <a:p>
            <a:r>
              <a:rPr lang="en-US" sz="1100" b="1" dirty="0" smtClean="0"/>
              <a:t>U1 Number of users: Large #</a:t>
            </a:r>
          </a:p>
          <a:p>
            <a:r>
              <a:rPr lang="en-US" sz="1100" dirty="0" smtClean="0"/>
              <a:t>U2 Socioeconomic attributes</a:t>
            </a:r>
          </a:p>
          <a:p>
            <a:r>
              <a:rPr lang="en-US" sz="1100" dirty="0" smtClean="0"/>
              <a:t>U4 Location</a:t>
            </a:r>
          </a:p>
          <a:p>
            <a:r>
              <a:rPr lang="en-US" sz="1100" dirty="0" smtClean="0"/>
              <a:t>U6 Norms/social capital</a:t>
            </a:r>
          </a:p>
          <a:p>
            <a:r>
              <a:rPr lang="en-US" sz="1100" b="1" dirty="0" smtClean="0"/>
              <a:t>U7 Knowledge of SES: </a:t>
            </a:r>
          </a:p>
          <a:p>
            <a:r>
              <a:rPr lang="en-US" sz="1100" b="1" dirty="0" smtClean="0"/>
              <a:t>     Maximize short-term </a:t>
            </a:r>
          </a:p>
          <a:p>
            <a:r>
              <a:rPr lang="en-US" sz="1100" b="1" dirty="0" smtClean="0"/>
              <a:t>     gains for self</a:t>
            </a:r>
          </a:p>
          <a:p>
            <a:r>
              <a:rPr lang="en-US" sz="1100" dirty="0" smtClean="0"/>
              <a:t>U8 Importance of resource</a:t>
            </a:r>
          </a:p>
        </p:txBody>
      </p:sp>
      <p:sp>
        <p:nvSpPr>
          <p:cNvPr id="151" name="TextBox 150"/>
          <p:cNvSpPr txBox="1"/>
          <p:nvPr/>
        </p:nvSpPr>
        <p:spPr>
          <a:xfrm>
            <a:off x="2667000" y="1905000"/>
            <a:ext cx="1828800" cy="1107996"/>
          </a:xfrm>
          <a:prstGeom prst="rect">
            <a:avLst/>
          </a:prstGeom>
          <a:noFill/>
        </p:spPr>
        <p:txBody>
          <a:bodyPr wrap="square" rtlCol="0">
            <a:spAutoFit/>
          </a:bodyPr>
          <a:lstStyle/>
          <a:p>
            <a:r>
              <a:rPr lang="en-US" sz="1100" dirty="0" smtClean="0"/>
              <a:t>Local versions of: </a:t>
            </a:r>
          </a:p>
          <a:p>
            <a:r>
              <a:rPr lang="en-US" sz="1100" dirty="0" smtClean="0"/>
              <a:t>GS5 Operational rules</a:t>
            </a:r>
          </a:p>
          <a:p>
            <a:r>
              <a:rPr lang="en-US" sz="1100" dirty="0" smtClean="0"/>
              <a:t>GS6 Collective-choice rules</a:t>
            </a:r>
          </a:p>
          <a:p>
            <a:r>
              <a:rPr lang="en-US" sz="1100" dirty="0" smtClean="0"/>
              <a:t>GS7 Constitutional rules</a:t>
            </a:r>
          </a:p>
          <a:p>
            <a:r>
              <a:rPr lang="en-US" sz="1100" dirty="0" smtClean="0"/>
              <a:t>GS8 Monitoring and </a:t>
            </a:r>
          </a:p>
          <a:p>
            <a:r>
              <a:rPr lang="en-US" sz="1100" dirty="0" smtClean="0"/>
              <a:t>         sanctioning processes</a:t>
            </a:r>
          </a:p>
        </p:txBody>
      </p:sp>
      <p:sp>
        <p:nvSpPr>
          <p:cNvPr id="158" name="TextBox 157"/>
          <p:cNvSpPr txBox="1"/>
          <p:nvPr/>
        </p:nvSpPr>
        <p:spPr>
          <a:xfrm>
            <a:off x="533400" y="5943600"/>
            <a:ext cx="2438400" cy="600164"/>
          </a:xfrm>
          <a:prstGeom prst="rect">
            <a:avLst/>
          </a:prstGeom>
          <a:noFill/>
        </p:spPr>
        <p:txBody>
          <a:bodyPr wrap="square" rtlCol="0">
            <a:spAutoFit/>
          </a:bodyPr>
          <a:lstStyle/>
          <a:p>
            <a:r>
              <a:rPr lang="en-US" sz="1100" dirty="0" smtClean="0"/>
              <a:t>ECO1 Climate patterns; </a:t>
            </a:r>
          </a:p>
          <a:p>
            <a:r>
              <a:rPr lang="en-US" sz="1100" dirty="0" smtClean="0"/>
              <a:t>ECO2 Pollution patterns</a:t>
            </a:r>
          </a:p>
          <a:p>
            <a:r>
              <a:rPr lang="en-US" sz="1100" dirty="0" smtClean="0"/>
              <a:t>ECO3 Flows into and out of focal SES</a:t>
            </a:r>
          </a:p>
        </p:txBody>
      </p:sp>
      <p:sp>
        <p:nvSpPr>
          <p:cNvPr id="202" name="TextBox 1"/>
          <p:cNvSpPr txBox="1"/>
          <p:nvPr/>
        </p:nvSpPr>
        <p:spPr>
          <a:xfrm>
            <a:off x="533400" y="609599"/>
            <a:ext cx="7962900" cy="77724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rtl="0" eaLnBrk="1" latinLnBrk="0" hangingPunct="1"/>
            <a:endParaRPr lang="en-US" sz="1200" dirty="0">
              <a:solidFill>
                <a:schemeClr val="dk1"/>
              </a:solidFill>
              <a:latin typeface="+mn-lt"/>
              <a:ea typeface="+mn-ea"/>
              <a:cs typeface="+mn-cs"/>
            </a:endParaRPr>
          </a:p>
        </p:txBody>
      </p:sp>
      <p:sp>
        <p:nvSpPr>
          <p:cNvPr id="203" name="TextBox 202"/>
          <p:cNvSpPr txBox="1"/>
          <p:nvPr/>
        </p:nvSpPr>
        <p:spPr>
          <a:xfrm>
            <a:off x="6629400" y="609600"/>
            <a:ext cx="1981200" cy="769441"/>
          </a:xfrm>
          <a:prstGeom prst="rect">
            <a:avLst/>
          </a:prstGeom>
          <a:noFill/>
        </p:spPr>
        <p:txBody>
          <a:bodyPr wrap="square" rtlCol="0">
            <a:spAutoFit/>
          </a:bodyPr>
          <a:lstStyle/>
          <a:p>
            <a:r>
              <a:rPr lang="en-US" sz="1100" dirty="0" smtClean="0"/>
              <a:t>GS1 Government organizations</a:t>
            </a:r>
          </a:p>
          <a:p>
            <a:r>
              <a:rPr lang="en-US" sz="1100" dirty="0" smtClean="0"/>
              <a:t>GS2 NGOs</a:t>
            </a:r>
          </a:p>
          <a:p>
            <a:r>
              <a:rPr lang="en-US" sz="1100" dirty="0" smtClean="0"/>
              <a:t>GS3 Network structure</a:t>
            </a:r>
          </a:p>
          <a:p>
            <a:r>
              <a:rPr lang="en-US" sz="1100" dirty="0" smtClean="0"/>
              <a:t>GS4 Property-rights systems</a:t>
            </a:r>
          </a:p>
        </p:txBody>
      </p:sp>
      <p:sp>
        <p:nvSpPr>
          <p:cNvPr id="204" name="TextBox 203"/>
          <p:cNvSpPr txBox="1"/>
          <p:nvPr/>
        </p:nvSpPr>
        <p:spPr>
          <a:xfrm>
            <a:off x="4343400" y="609600"/>
            <a:ext cx="2362200" cy="769441"/>
          </a:xfrm>
          <a:prstGeom prst="rect">
            <a:avLst/>
          </a:prstGeom>
          <a:noFill/>
        </p:spPr>
        <p:txBody>
          <a:bodyPr wrap="square" rtlCol="0">
            <a:spAutoFit/>
          </a:bodyPr>
          <a:lstStyle/>
          <a:p>
            <a:r>
              <a:rPr lang="en-US" sz="1100" dirty="0" smtClean="0"/>
              <a:t>GS5 Operational rules</a:t>
            </a:r>
          </a:p>
          <a:p>
            <a:r>
              <a:rPr lang="en-US" sz="1100" dirty="0" smtClean="0"/>
              <a:t>GS6 Collective-choice rules</a:t>
            </a:r>
          </a:p>
          <a:p>
            <a:r>
              <a:rPr lang="en-US" sz="1100" dirty="0" smtClean="0"/>
              <a:t>GS7 Constitutional rules</a:t>
            </a:r>
          </a:p>
          <a:p>
            <a:r>
              <a:rPr lang="en-US" sz="1100" dirty="0" smtClean="0"/>
              <a:t>GS8 Monitoring/sanctioning processes </a:t>
            </a:r>
          </a:p>
        </p:txBody>
      </p:sp>
      <p:sp>
        <p:nvSpPr>
          <p:cNvPr id="205" name="TextBox 204"/>
          <p:cNvSpPr txBox="1"/>
          <p:nvPr/>
        </p:nvSpPr>
        <p:spPr>
          <a:xfrm>
            <a:off x="533400" y="685800"/>
            <a:ext cx="1752600" cy="600164"/>
          </a:xfrm>
          <a:prstGeom prst="rect">
            <a:avLst/>
          </a:prstGeom>
          <a:noFill/>
        </p:spPr>
        <p:txBody>
          <a:bodyPr wrap="square" rtlCol="0">
            <a:spAutoFit/>
          </a:bodyPr>
          <a:lstStyle/>
          <a:p>
            <a:r>
              <a:rPr lang="en-US" sz="1100" dirty="0" smtClean="0"/>
              <a:t>S1 Economic development; </a:t>
            </a:r>
          </a:p>
          <a:p>
            <a:r>
              <a:rPr lang="en-US" sz="1100" dirty="0" smtClean="0"/>
              <a:t>S2 Demographic trends</a:t>
            </a:r>
          </a:p>
          <a:p>
            <a:r>
              <a:rPr lang="en-US" sz="1100" dirty="0" smtClean="0"/>
              <a:t>S3 Political stability; </a:t>
            </a:r>
          </a:p>
        </p:txBody>
      </p:sp>
      <p:sp>
        <p:nvSpPr>
          <p:cNvPr id="206" name="Rectangle 205"/>
          <p:cNvSpPr/>
          <p:nvPr/>
        </p:nvSpPr>
        <p:spPr>
          <a:xfrm>
            <a:off x="2133600" y="609600"/>
            <a:ext cx="1733167" cy="769441"/>
          </a:xfrm>
          <a:prstGeom prst="rect">
            <a:avLst/>
          </a:prstGeom>
        </p:spPr>
        <p:txBody>
          <a:bodyPr wrap="none">
            <a:spAutoFit/>
          </a:bodyPr>
          <a:lstStyle/>
          <a:p>
            <a:r>
              <a:rPr lang="en-US" sz="1100" dirty="0" smtClean="0">
                <a:solidFill>
                  <a:prstClr val="black"/>
                </a:solidFill>
              </a:rPr>
              <a:t>S4 Government settlement</a:t>
            </a:r>
          </a:p>
          <a:p>
            <a:r>
              <a:rPr lang="en-US" sz="1100" dirty="0" smtClean="0">
                <a:solidFill>
                  <a:prstClr val="black"/>
                </a:solidFill>
              </a:rPr>
              <a:t>      policies</a:t>
            </a:r>
          </a:p>
          <a:p>
            <a:r>
              <a:rPr lang="en-US" sz="1100" dirty="0" smtClean="0"/>
              <a:t>S5 Market incentives; </a:t>
            </a:r>
          </a:p>
          <a:p>
            <a:r>
              <a:rPr lang="en-US" sz="1100" dirty="0" smtClean="0"/>
              <a:t>S6 Media organizations</a:t>
            </a:r>
            <a:endParaRPr lang="en-US" dirty="0"/>
          </a:p>
        </p:txBody>
      </p:sp>
      <p:cxnSp>
        <p:nvCxnSpPr>
          <p:cNvPr id="208" name="Straight Connector 207"/>
          <p:cNvCxnSpPr/>
          <p:nvPr/>
        </p:nvCxnSpPr>
        <p:spPr>
          <a:xfrm rot="5400000">
            <a:off x="3581400" y="762000"/>
            <a:ext cx="762000" cy="4572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3771900" y="5981700"/>
            <a:ext cx="609600" cy="533400"/>
          </a:xfrm>
          <a:prstGeom prst="line">
            <a:avLst/>
          </a:prstGeom>
          <a:ln w="1905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3" cstate="print"/>
          <a:srcRect/>
          <a:stretch>
            <a:fillRect/>
          </a:stretch>
        </p:blipFill>
        <p:spPr bwMode="auto">
          <a:xfrm>
            <a:off x="2819400" y="381000"/>
            <a:ext cx="4756116" cy="3291840"/>
          </a:xfrm>
          <a:prstGeom prst="rect">
            <a:avLst/>
          </a:prstGeom>
          <a:noFill/>
          <a:ln w="9525">
            <a:noFill/>
            <a:miter lim="800000"/>
            <a:headEnd/>
            <a:tailEnd/>
          </a:ln>
        </p:spPr>
      </p:pic>
      <p:sp>
        <p:nvSpPr>
          <p:cNvPr id="3" name="TextBox 2"/>
          <p:cNvSpPr txBox="1"/>
          <p:nvPr/>
        </p:nvSpPr>
        <p:spPr>
          <a:xfrm>
            <a:off x="609600" y="609600"/>
            <a:ext cx="1371600" cy="2862322"/>
          </a:xfrm>
          <a:prstGeom prst="rect">
            <a:avLst/>
          </a:prstGeom>
          <a:noFill/>
        </p:spPr>
        <p:txBody>
          <a:bodyPr wrap="square" rtlCol="0">
            <a:spAutoFit/>
          </a:bodyPr>
          <a:lstStyle/>
          <a:p>
            <a:r>
              <a:rPr lang="en-US" b="1" dirty="0" smtClean="0"/>
              <a:t>Fig. 12</a:t>
            </a:r>
          </a:p>
          <a:p>
            <a:r>
              <a:rPr lang="en-US" b="1" dirty="0" smtClean="0"/>
              <a:t>Working Parts of an Action Situation and Associated Rules </a:t>
            </a:r>
            <a:r>
              <a:rPr lang="en-US" dirty="0" smtClean="0"/>
              <a:t>(Ostrom 2005: 189)</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1"/>
          <p:cNvSpPr txBox="1"/>
          <p:nvPr/>
        </p:nvSpPr>
        <p:spPr>
          <a:xfrm>
            <a:off x="762000" y="685800"/>
            <a:ext cx="7810500" cy="39624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rtl="0" eaLnBrk="1" latinLnBrk="0" hangingPunct="1"/>
            <a:r>
              <a:rPr lang="en-US" sz="1200" dirty="0">
                <a:solidFill>
                  <a:schemeClr val="accent1">
                    <a:lumMod val="60000"/>
                    <a:lumOff val="40000"/>
                  </a:schemeClr>
                </a:solidFill>
                <a:latin typeface="+mn-lt"/>
                <a:ea typeface="+mn-ea"/>
                <a:cs typeface="+mn-cs"/>
              </a:rPr>
              <a:t>Governance</a:t>
            </a:r>
            <a:r>
              <a:rPr lang="en-US" sz="1200" baseline="0" dirty="0">
                <a:solidFill>
                  <a:schemeClr val="accent1">
                    <a:lumMod val="60000"/>
                    <a:lumOff val="40000"/>
                  </a:schemeClr>
                </a:solidFill>
                <a:latin typeface="+mn-lt"/>
                <a:ea typeface="+mn-ea"/>
                <a:cs typeface="+mn-cs"/>
              </a:rPr>
              <a:t> System Dynamics / Social, Economic, and</a:t>
            </a:r>
            <a:r>
              <a:rPr lang="en-US" sz="1200" dirty="0">
                <a:solidFill>
                  <a:schemeClr val="accent1">
                    <a:lumMod val="60000"/>
                    <a:lumOff val="40000"/>
                  </a:schemeClr>
                </a:solidFill>
                <a:latin typeface="+mn-lt"/>
                <a:ea typeface="+mn-ea"/>
                <a:cs typeface="+mn-cs"/>
              </a:rPr>
              <a:t> Political Settings</a:t>
            </a:r>
          </a:p>
        </p:txBody>
      </p:sp>
      <p:sp>
        <p:nvSpPr>
          <p:cNvPr id="5" name="TextBox 3"/>
          <p:cNvSpPr txBox="1"/>
          <p:nvPr/>
        </p:nvSpPr>
        <p:spPr>
          <a:xfrm>
            <a:off x="4541520" y="670560"/>
            <a:ext cx="184731" cy="264560"/>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sz="1100"/>
          </a:p>
        </p:txBody>
      </p:sp>
      <p:sp>
        <p:nvSpPr>
          <p:cNvPr id="6" name="TextBox 4"/>
          <p:cNvSpPr txBox="1"/>
          <p:nvPr/>
        </p:nvSpPr>
        <p:spPr>
          <a:xfrm>
            <a:off x="5257800" y="1752600"/>
            <a:ext cx="2286000" cy="61722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smtClean="0">
                <a:solidFill>
                  <a:schemeClr val="accent1">
                    <a:lumMod val="60000"/>
                    <a:lumOff val="40000"/>
                  </a:schemeClr>
                </a:solidFill>
              </a:rPr>
              <a:t> Evaluation and Claim-Making</a:t>
            </a:r>
            <a:endParaRPr lang="en-US" sz="1200" dirty="0">
              <a:solidFill>
                <a:schemeClr val="accent1">
                  <a:lumMod val="60000"/>
                  <a:lumOff val="40000"/>
                </a:schemeClr>
              </a:solidFill>
            </a:endParaRPr>
          </a:p>
        </p:txBody>
      </p:sp>
      <p:sp>
        <p:nvSpPr>
          <p:cNvPr id="7" name="TextBox 5"/>
          <p:cNvSpPr txBox="1"/>
          <p:nvPr/>
        </p:nvSpPr>
        <p:spPr>
          <a:xfrm>
            <a:off x="4191000" y="1752600"/>
            <a:ext cx="838200" cy="62484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dirty="0">
                <a:solidFill>
                  <a:schemeClr val="accent1">
                    <a:lumMod val="60000"/>
                    <a:lumOff val="40000"/>
                  </a:schemeClr>
                </a:solidFill>
              </a:rPr>
              <a:t>Routine Collective</a:t>
            </a:r>
            <a:r>
              <a:rPr lang="en-US" baseline="0" dirty="0">
                <a:solidFill>
                  <a:schemeClr val="accent1">
                    <a:lumMod val="60000"/>
                    <a:lumOff val="40000"/>
                  </a:schemeClr>
                </a:solidFill>
              </a:rPr>
              <a:t> Choices</a:t>
            </a:r>
            <a:endParaRPr lang="en-US" dirty="0">
              <a:solidFill>
                <a:schemeClr val="accent1">
                  <a:lumMod val="60000"/>
                  <a:lumOff val="40000"/>
                </a:schemeClr>
              </a:solidFill>
            </a:endParaRPr>
          </a:p>
        </p:txBody>
      </p:sp>
      <p:sp>
        <p:nvSpPr>
          <p:cNvPr id="8" name="TextBox 6"/>
          <p:cNvSpPr txBox="1"/>
          <p:nvPr/>
        </p:nvSpPr>
        <p:spPr>
          <a:xfrm>
            <a:off x="2659380" y="1752600"/>
            <a:ext cx="1074420" cy="63246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baseline="0" dirty="0" smtClean="0">
                <a:solidFill>
                  <a:schemeClr val="accent1">
                    <a:lumMod val="60000"/>
                    <a:lumOff val="40000"/>
                  </a:schemeClr>
                </a:solidFill>
              </a:rPr>
              <a:t>Repertoire, Rules</a:t>
            </a:r>
            <a:r>
              <a:rPr lang="en-US" baseline="0" dirty="0">
                <a:solidFill>
                  <a:schemeClr val="accent1">
                    <a:lumMod val="60000"/>
                    <a:lumOff val="40000"/>
                  </a:schemeClr>
                </a:solidFill>
              </a:rPr>
              <a:t>, Norms, and Positions </a:t>
            </a:r>
            <a:endParaRPr lang="en-US" dirty="0">
              <a:solidFill>
                <a:schemeClr val="accent1">
                  <a:lumMod val="60000"/>
                  <a:lumOff val="40000"/>
                </a:schemeClr>
              </a:solidFill>
            </a:endParaRPr>
          </a:p>
        </p:txBody>
      </p:sp>
      <p:sp>
        <p:nvSpPr>
          <p:cNvPr id="9" name="TextBox 7"/>
          <p:cNvSpPr txBox="1"/>
          <p:nvPr/>
        </p:nvSpPr>
        <p:spPr>
          <a:xfrm>
            <a:off x="1371600" y="1752600"/>
            <a:ext cx="990600" cy="60960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dirty="0">
                <a:solidFill>
                  <a:schemeClr val="accent1">
                    <a:lumMod val="60000"/>
                    <a:lumOff val="40000"/>
                  </a:schemeClr>
                </a:solidFill>
              </a:rPr>
              <a:t>Group Formation</a:t>
            </a:r>
            <a:r>
              <a:rPr lang="en-US" baseline="0" dirty="0">
                <a:solidFill>
                  <a:schemeClr val="accent1">
                    <a:lumMod val="60000"/>
                    <a:lumOff val="40000"/>
                  </a:schemeClr>
                </a:solidFill>
              </a:rPr>
              <a:t> and Goals</a:t>
            </a:r>
            <a:endParaRPr lang="en-US" dirty="0">
              <a:solidFill>
                <a:schemeClr val="accent1">
                  <a:lumMod val="60000"/>
                  <a:lumOff val="40000"/>
                </a:schemeClr>
              </a:solidFill>
            </a:endParaRPr>
          </a:p>
        </p:txBody>
      </p:sp>
      <p:sp>
        <p:nvSpPr>
          <p:cNvPr id="10" name="TextBox 8"/>
          <p:cNvSpPr txBox="1"/>
          <p:nvPr/>
        </p:nvSpPr>
        <p:spPr>
          <a:xfrm>
            <a:off x="1371600" y="4267200"/>
            <a:ext cx="906780" cy="75438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dirty="0" smtClean="0">
                <a:solidFill>
                  <a:schemeClr val="accent1">
                    <a:lumMod val="60000"/>
                    <a:lumOff val="40000"/>
                  </a:schemeClr>
                </a:solidFill>
              </a:rPr>
              <a:t>Closely Related Resources or Species </a:t>
            </a:r>
            <a:endParaRPr lang="en-US" dirty="0">
              <a:solidFill>
                <a:schemeClr val="accent1">
                  <a:lumMod val="60000"/>
                  <a:lumOff val="40000"/>
                </a:schemeClr>
              </a:solidFill>
            </a:endParaRPr>
          </a:p>
        </p:txBody>
      </p:sp>
      <p:sp>
        <p:nvSpPr>
          <p:cNvPr id="11" name="TextBox 9"/>
          <p:cNvSpPr txBox="1"/>
          <p:nvPr/>
        </p:nvSpPr>
        <p:spPr>
          <a:xfrm>
            <a:off x="2545080" y="4267200"/>
            <a:ext cx="1120140" cy="76200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100" dirty="0" smtClean="0">
                <a:solidFill>
                  <a:schemeClr val="accent1">
                    <a:lumMod val="60000"/>
                    <a:lumOff val="40000"/>
                  </a:schemeClr>
                </a:solidFill>
              </a:rPr>
              <a:t>Condition of Infrastructure</a:t>
            </a:r>
            <a:endParaRPr lang="en-US" sz="1100" dirty="0">
              <a:solidFill>
                <a:schemeClr val="accent1">
                  <a:lumMod val="60000"/>
                  <a:lumOff val="40000"/>
                </a:schemeClr>
              </a:solidFill>
            </a:endParaRPr>
          </a:p>
        </p:txBody>
      </p:sp>
      <p:sp>
        <p:nvSpPr>
          <p:cNvPr id="12" name="TextBox 10"/>
          <p:cNvSpPr txBox="1"/>
          <p:nvPr/>
        </p:nvSpPr>
        <p:spPr>
          <a:xfrm>
            <a:off x="4114800" y="4267200"/>
            <a:ext cx="838200" cy="76200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100" dirty="0" smtClean="0">
                <a:solidFill>
                  <a:schemeClr val="accent1">
                    <a:lumMod val="60000"/>
                    <a:lumOff val="40000"/>
                  </a:schemeClr>
                </a:solidFill>
              </a:rPr>
              <a:t>Availability of Focal Resource</a:t>
            </a:r>
            <a:endParaRPr lang="en-US" sz="1100" dirty="0">
              <a:solidFill>
                <a:schemeClr val="accent1">
                  <a:lumMod val="60000"/>
                  <a:lumOff val="40000"/>
                </a:schemeClr>
              </a:solidFill>
            </a:endParaRPr>
          </a:p>
        </p:txBody>
      </p:sp>
      <p:sp>
        <p:nvSpPr>
          <p:cNvPr id="13" name="TextBox 11"/>
          <p:cNvSpPr txBox="1"/>
          <p:nvPr/>
        </p:nvSpPr>
        <p:spPr>
          <a:xfrm>
            <a:off x="5257800" y="4267200"/>
            <a:ext cx="2209800" cy="76962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b"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smtClean="0">
                <a:solidFill>
                  <a:schemeClr val="accent1">
                    <a:lumMod val="60000"/>
                    <a:lumOff val="40000"/>
                  </a:schemeClr>
                </a:solidFill>
              </a:rPr>
              <a:t>Dynamics of Focal Resource and Infrastructure</a:t>
            </a:r>
            <a:endParaRPr lang="en-US" sz="1200" dirty="0">
              <a:solidFill>
                <a:schemeClr val="accent1">
                  <a:lumMod val="60000"/>
                  <a:lumOff val="40000"/>
                </a:schemeClr>
              </a:solidFill>
            </a:endParaRPr>
          </a:p>
        </p:txBody>
      </p:sp>
      <p:cxnSp>
        <p:nvCxnSpPr>
          <p:cNvPr id="17" name="Straight Arrow Connector 16"/>
          <p:cNvCxnSpPr/>
          <p:nvPr/>
        </p:nvCxnSpPr>
        <p:spPr>
          <a:xfrm rot="5400000" flipH="1" flipV="1">
            <a:off x="6668294" y="2551906"/>
            <a:ext cx="380206" cy="79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a:off x="6781800" y="4114800"/>
            <a:ext cx="304800" cy="158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6" idx="1"/>
            <a:endCxn id="7" idx="3"/>
          </p:cNvCxnSpPr>
          <p:nvPr/>
        </p:nvCxnSpPr>
        <p:spPr>
          <a:xfrm rot="10800000" flipV="1">
            <a:off x="5029200" y="2061210"/>
            <a:ext cx="228600" cy="3810"/>
          </a:xfrm>
          <a:prstGeom prst="straightConnector1">
            <a:avLst/>
          </a:prstGeom>
          <a:ln w="5715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a:off x="4458097" y="2552303"/>
            <a:ext cx="381000" cy="79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16200000" flipV="1">
            <a:off x="4387215" y="4070985"/>
            <a:ext cx="381000" cy="1143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9" idx="3"/>
            <a:endCxn id="8" idx="1"/>
          </p:cNvCxnSpPr>
          <p:nvPr/>
        </p:nvCxnSpPr>
        <p:spPr>
          <a:xfrm>
            <a:off x="2362200" y="2057400"/>
            <a:ext cx="297180" cy="1143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8" idx="3"/>
            <a:endCxn id="7" idx="1"/>
          </p:cNvCxnSpPr>
          <p:nvPr/>
        </p:nvCxnSpPr>
        <p:spPr>
          <a:xfrm flipV="1">
            <a:off x="3733800" y="2065020"/>
            <a:ext cx="457200" cy="381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endCxn id="12" idx="1"/>
          </p:cNvCxnSpPr>
          <p:nvPr/>
        </p:nvCxnSpPr>
        <p:spPr>
          <a:xfrm>
            <a:off x="3657600" y="4648200"/>
            <a:ext cx="457200" cy="158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2286000" y="4648200"/>
            <a:ext cx="259080" cy="158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V="1">
            <a:off x="5295900" y="1562100"/>
            <a:ext cx="388620" cy="7620"/>
          </a:xfrm>
          <a:prstGeom prst="line">
            <a:avLst/>
          </a:prstGeom>
          <a:ln w="1270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0800000">
            <a:off x="2057400" y="1371600"/>
            <a:ext cx="3429000" cy="1588"/>
          </a:xfrm>
          <a:prstGeom prst="line">
            <a:avLst/>
          </a:prstGeom>
          <a:ln w="1270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16200000" flipH="1">
            <a:off x="1851660" y="1546860"/>
            <a:ext cx="403860" cy="7620"/>
          </a:xfrm>
          <a:prstGeom prst="straightConnector1">
            <a:avLst/>
          </a:prstGeom>
          <a:ln w="12700">
            <a:solidFill>
              <a:schemeClr val="tx1"/>
            </a:solidFill>
            <a:prstDash val="lgDash"/>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5400000">
            <a:off x="3108960" y="1539240"/>
            <a:ext cx="388620" cy="7620"/>
          </a:xfrm>
          <a:prstGeom prst="straightConnector1">
            <a:avLst/>
          </a:prstGeom>
          <a:ln w="12700">
            <a:solidFill>
              <a:schemeClr val="tx1"/>
            </a:solidFill>
            <a:prstDash val="lgDash"/>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a:off x="4610100" y="1562100"/>
            <a:ext cx="381794" cy="794"/>
          </a:xfrm>
          <a:prstGeom prst="straightConnector1">
            <a:avLst/>
          </a:prstGeom>
          <a:ln w="12700">
            <a:solidFill>
              <a:schemeClr val="tx1"/>
            </a:solidFill>
            <a:prstDash val="lgDash"/>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16200000" flipH="1">
            <a:off x="316230" y="1893570"/>
            <a:ext cx="1661160" cy="7620"/>
          </a:xfrm>
          <a:prstGeom prst="straightConnector1">
            <a:avLst/>
          </a:prstGeom>
          <a:ln w="47625" cmpd="dbl">
            <a:solidFill>
              <a:schemeClr val="tx1"/>
            </a:solidFill>
            <a:prstDash val="solid"/>
            <a:tailEnd type="arrow" w="sm" len="med"/>
          </a:ln>
          <a:effectLst>
            <a:outerShdw blurRad="50800" dist="50800" sx="1000" sy="1000" algn="ctr" rotWithShape="0">
              <a:schemeClr val="tx1">
                <a:lumMod val="50000"/>
                <a:lumOff val="50000"/>
              </a:schemeClr>
            </a:outerShdw>
          </a:effectLst>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16200000" flipH="1">
            <a:off x="1546860" y="1440180"/>
            <a:ext cx="678180" cy="7620"/>
          </a:xfrm>
          <a:prstGeom prst="straightConnector1">
            <a:avLst/>
          </a:prstGeom>
          <a:ln w="47625" cmpd="dbl">
            <a:solidFill>
              <a:schemeClr val="tx1"/>
            </a:solidFill>
            <a:prstDash val="solid"/>
            <a:tailEnd type="arrow" w="sm" len="med"/>
          </a:ln>
          <a:effectLst>
            <a:outerShdw blurRad="50800" dist="50800" sx="1000" sy="1000" algn="ctr" rotWithShape="0">
              <a:schemeClr val="tx1">
                <a:lumMod val="50000"/>
                <a:lumOff val="50000"/>
              </a:schemeClr>
            </a:outerShdw>
          </a:effectLst>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5400000">
            <a:off x="2785110" y="1436370"/>
            <a:ext cx="662940" cy="1588"/>
          </a:xfrm>
          <a:prstGeom prst="straightConnector1">
            <a:avLst/>
          </a:prstGeom>
          <a:ln w="47625" cmpd="dbl">
            <a:solidFill>
              <a:schemeClr val="tx1"/>
            </a:solidFill>
            <a:prstDash val="solid"/>
            <a:tailEnd type="arrow" w="sm" len="med"/>
          </a:ln>
          <a:effectLst>
            <a:outerShdw blurRad="50800" dist="50800" sx="1000" sy="1000" algn="ctr" rotWithShape="0">
              <a:schemeClr val="tx1">
                <a:lumMod val="50000"/>
                <a:lumOff val="50000"/>
              </a:schemeClr>
            </a:outerShdw>
          </a:effectLst>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16200000" flipH="1">
            <a:off x="4240530" y="1398270"/>
            <a:ext cx="670560" cy="7620"/>
          </a:xfrm>
          <a:prstGeom prst="straightConnector1">
            <a:avLst/>
          </a:prstGeom>
          <a:ln w="47625" cmpd="dbl">
            <a:solidFill>
              <a:schemeClr val="tx1"/>
            </a:solidFill>
            <a:prstDash val="solid"/>
            <a:tailEnd type="arrow" w="sm" len="med"/>
          </a:ln>
          <a:effectLst>
            <a:outerShdw blurRad="50800" dist="50800" sx="1000" sy="1000" algn="ctr" rotWithShape="0">
              <a:schemeClr val="tx1">
                <a:lumMod val="50000"/>
                <a:lumOff val="50000"/>
              </a:schemeClr>
            </a:outerShdw>
          </a:effectLst>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16200000" flipH="1">
            <a:off x="5836920" y="1402080"/>
            <a:ext cx="693420" cy="22860"/>
          </a:xfrm>
          <a:prstGeom prst="straightConnector1">
            <a:avLst/>
          </a:prstGeom>
          <a:ln w="47625" cmpd="dbl">
            <a:solidFill>
              <a:schemeClr val="tx1"/>
            </a:solidFill>
            <a:prstDash val="solid"/>
            <a:tailEnd type="arrow" w="sm" len="med"/>
          </a:ln>
          <a:effectLst>
            <a:outerShdw blurRad="50800" dist="50800" sx="1000" sy="1000" algn="ctr" rotWithShape="0">
              <a:schemeClr val="tx1">
                <a:lumMod val="50000"/>
                <a:lumOff val="50000"/>
              </a:schemeClr>
            </a:outerShdw>
          </a:effectLst>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5400000">
            <a:off x="6934994" y="1904206"/>
            <a:ext cx="1676400" cy="1588"/>
          </a:xfrm>
          <a:prstGeom prst="straightConnector1">
            <a:avLst/>
          </a:prstGeom>
          <a:ln w="47625" cmpd="dbl">
            <a:solidFill>
              <a:schemeClr val="tx1"/>
            </a:solidFill>
            <a:prstDash val="solid"/>
            <a:tailEnd type="arrow" w="sm" len="med"/>
          </a:ln>
          <a:effectLst>
            <a:outerShdw blurRad="50800" dist="50800" sx="1000" sy="1000" algn="ctr" rotWithShape="0">
              <a:schemeClr val="tx1">
                <a:lumMod val="50000"/>
                <a:lumOff val="50000"/>
              </a:schemeClr>
            </a:outerShdw>
          </a:effectLst>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5400000" flipH="1" flipV="1">
            <a:off x="228600" y="4800600"/>
            <a:ext cx="1828800" cy="1588"/>
          </a:xfrm>
          <a:prstGeom prst="straightConnector1">
            <a:avLst/>
          </a:prstGeom>
          <a:ln w="47625" cmpd="dbl">
            <a:solidFill>
              <a:schemeClr val="tx1"/>
            </a:solidFill>
            <a:prstDash val="solid"/>
            <a:tailEnd type="arrow" w="sm" len="med"/>
          </a:ln>
          <a:effectLst>
            <a:outerShdw blurRad="50800" dist="50800" sx="1000" sy="1000" algn="ctr" rotWithShape="0">
              <a:schemeClr val="tx1">
                <a:lumMod val="50000"/>
                <a:lumOff val="50000"/>
              </a:schemeClr>
            </a:outerShdw>
          </a:effectLst>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rot="5400000" flipH="1" flipV="1">
            <a:off x="6896894" y="4838700"/>
            <a:ext cx="1751806" cy="794"/>
          </a:xfrm>
          <a:prstGeom prst="straightConnector1">
            <a:avLst/>
          </a:prstGeom>
          <a:ln w="47625" cmpd="dbl">
            <a:solidFill>
              <a:schemeClr val="tx1"/>
            </a:solidFill>
            <a:prstDash val="solid"/>
            <a:tailEnd type="arrow" w="sm" len="med"/>
          </a:ln>
          <a:effectLst>
            <a:outerShdw blurRad="50800" dist="50800" sx="1000" sy="1000" algn="ctr" rotWithShape="0">
              <a:schemeClr val="tx1">
                <a:lumMod val="50000"/>
                <a:lumOff val="50000"/>
              </a:schemeClr>
            </a:outerShdw>
          </a:effectLst>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rot="16200000" flipV="1">
            <a:off x="6065520" y="1402080"/>
            <a:ext cx="685800" cy="15240"/>
          </a:xfrm>
          <a:prstGeom prst="straightConnector1">
            <a:avLst/>
          </a:prstGeom>
          <a:ln w="47625" cmpd="dbl">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5" name="TextBox 49"/>
          <p:cNvSpPr txBox="1"/>
          <p:nvPr/>
        </p:nvSpPr>
        <p:spPr>
          <a:xfrm>
            <a:off x="381000" y="228600"/>
            <a:ext cx="8229600" cy="381000"/>
          </a:xfrm>
          <a:prstGeom prst="rect">
            <a:avLst/>
          </a:prstGeom>
          <a:noFill/>
          <a:ln w="19050" cmpd="sng">
            <a:solidFill>
              <a:schemeClr val="bg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b="1" dirty="0" smtClean="0"/>
              <a:t>Fig. 13: Working Parts of Action Situation in PIASES Framework</a:t>
            </a:r>
            <a:endParaRPr lang="en-US" sz="1800" b="1" dirty="0"/>
          </a:p>
        </p:txBody>
      </p:sp>
      <p:sp>
        <p:nvSpPr>
          <p:cNvPr id="46" name="TextBox 51"/>
          <p:cNvSpPr txBox="1"/>
          <p:nvPr/>
        </p:nvSpPr>
        <p:spPr>
          <a:xfrm>
            <a:off x="381000" y="1752600"/>
            <a:ext cx="220980" cy="332994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vert="vert270"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900" dirty="0">
                <a:solidFill>
                  <a:schemeClr val="accent1">
                    <a:lumMod val="60000"/>
                    <a:lumOff val="40000"/>
                  </a:schemeClr>
                </a:solidFill>
              </a:rPr>
              <a:t>Initial Conditions</a:t>
            </a:r>
            <a:r>
              <a:rPr lang="en-US" sz="900" baseline="0" dirty="0">
                <a:solidFill>
                  <a:schemeClr val="accent1">
                    <a:lumMod val="60000"/>
                    <a:lumOff val="40000"/>
                  </a:schemeClr>
                </a:solidFill>
              </a:rPr>
              <a:t> and Initial Informatio</a:t>
            </a:r>
            <a:r>
              <a:rPr lang="en-US" sz="900" baseline="0" dirty="0"/>
              <a:t>n</a:t>
            </a:r>
            <a:endParaRPr lang="en-US" sz="900" dirty="0"/>
          </a:p>
        </p:txBody>
      </p:sp>
      <p:cxnSp>
        <p:nvCxnSpPr>
          <p:cNvPr id="47" name="Straight Arrow Connector 46"/>
          <p:cNvCxnSpPr/>
          <p:nvPr/>
        </p:nvCxnSpPr>
        <p:spPr>
          <a:xfrm>
            <a:off x="609600" y="2057400"/>
            <a:ext cx="762000" cy="158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609600" y="4648200"/>
            <a:ext cx="762000" cy="158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rot="5400000" flipH="1" flipV="1">
            <a:off x="2934494" y="4075906"/>
            <a:ext cx="381000" cy="1588"/>
          </a:xfrm>
          <a:prstGeom prst="straightConnector1">
            <a:avLst/>
          </a:prstGeom>
          <a:ln w="22225">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10" idx="0"/>
          </p:cNvCxnSpPr>
          <p:nvPr/>
        </p:nvCxnSpPr>
        <p:spPr>
          <a:xfrm rot="5400000" flipH="1" flipV="1">
            <a:off x="1674495" y="4112895"/>
            <a:ext cx="304800" cy="3810"/>
          </a:xfrm>
          <a:prstGeom prst="straightConnector1">
            <a:avLst/>
          </a:prstGeom>
          <a:ln w="22225">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rot="5400000">
            <a:off x="1715294" y="2551906"/>
            <a:ext cx="381000" cy="1588"/>
          </a:xfrm>
          <a:prstGeom prst="straightConnector1">
            <a:avLst/>
          </a:prstGeom>
          <a:ln w="22225">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stCxn id="8" idx="2"/>
            <a:endCxn id="64" idx="0"/>
          </p:cNvCxnSpPr>
          <p:nvPr/>
        </p:nvCxnSpPr>
        <p:spPr>
          <a:xfrm rot="5400000">
            <a:off x="3009900" y="2556510"/>
            <a:ext cx="358140" cy="15240"/>
          </a:xfrm>
          <a:prstGeom prst="straightConnector1">
            <a:avLst/>
          </a:prstGeom>
          <a:ln w="22225">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rot="5400000">
            <a:off x="5144294" y="2551906"/>
            <a:ext cx="381000" cy="1588"/>
          </a:xfrm>
          <a:prstGeom prst="straightConnector1">
            <a:avLst/>
          </a:prstGeom>
          <a:ln w="22225">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rot="5400000" flipH="1" flipV="1">
            <a:off x="5143500" y="4076700"/>
            <a:ext cx="381000" cy="1588"/>
          </a:xfrm>
          <a:prstGeom prst="straightConnector1">
            <a:avLst/>
          </a:prstGeom>
          <a:ln w="22225">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115" name="TextBox 114"/>
          <p:cNvSpPr txBox="1"/>
          <p:nvPr/>
        </p:nvSpPr>
        <p:spPr>
          <a:xfrm>
            <a:off x="3200400" y="1143000"/>
            <a:ext cx="1143000" cy="261610"/>
          </a:xfrm>
          <a:prstGeom prst="rect">
            <a:avLst/>
          </a:prstGeom>
          <a:noFill/>
        </p:spPr>
        <p:txBody>
          <a:bodyPr wrap="square" rtlCol="0">
            <a:spAutoFit/>
          </a:bodyPr>
          <a:lstStyle/>
          <a:p>
            <a:r>
              <a:rPr lang="en-US" sz="1100" dirty="0" smtClean="0">
                <a:solidFill>
                  <a:schemeClr val="accent1">
                    <a:lumMod val="60000"/>
                    <a:lumOff val="40000"/>
                  </a:schemeClr>
                </a:solidFill>
              </a:rPr>
              <a:t>Learning Loops</a:t>
            </a:r>
            <a:endParaRPr lang="en-US" sz="1100" dirty="0">
              <a:solidFill>
                <a:schemeClr val="accent1">
                  <a:lumMod val="60000"/>
                  <a:lumOff val="40000"/>
                </a:schemeClr>
              </a:solidFill>
            </a:endParaRPr>
          </a:p>
        </p:txBody>
      </p:sp>
      <p:cxnSp>
        <p:nvCxnSpPr>
          <p:cNvPr id="121" name="Straight Arrow Connector 120"/>
          <p:cNvCxnSpPr/>
          <p:nvPr/>
        </p:nvCxnSpPr>
        <p:spPr>
          <a:xfrm>
            <a:off x="6629400" y="6400800"/>
            <a:ext cx="382588" cy="1588"/>
          </a:xfrm>
          <a:prstGeom prst="straightConnector1">
            <a:avLst/>
          </a:prstGeom>
          <a:ln w="47625" cmpd="dbl">
            <a:solidFill>
              <a:schemeClr val="tx1"/>
            </a:solidFill>
            <a:prstDash val="solid"/>
            <a:tailEnd type="arrow" w="sm" len="med"/>
          </a:ln>
          <a:effectLst>
            <a:outerShdw blurRad="50800" dist="50800" sx="1000" sy="1000" algn="ctr" rotWithShape="0">
              <a:schemeClr val="tx1">
                <a:lumMod val="50000"/>
                <a:lumOff val="50000"/>
              </a:schemeClr>
            </a:outerShdw>
          </a:effectLst>
        </p:spPr>
        <p:style>
          <a:lnRef idx="1">
            <a:schemeClr val="accent1"/>
          </a:lnRef>
          <a:fillRef idx="0">
            <a:schemeClr val="accent1"/>
          </a:fillRef>
          <a:effectRef idx="0">
            <a:schemeClr val="accent1"/>
          </a:effectRef>
          <a:fontRef idx="minor">
            <a:schemeClr val="tx1"/>
          </a:fontRef>
        </p:style>
      </p:cxnSp>
      <p:sp>
        <p:nvSpPr>
          <p:cNvPr id="123" name="TextBox 49"/>
          <p:cNvSpPr txBox="1"/>
          <p:nvPr/>
        </p:nvSpPr>
        <p:spPr>
          <a:xfrm>
            <a:off x="152400" y="6172200"/>
            <a:ext cx="8458200" cy="457200"/>
          </a:xfrm>
          <a:prstGeom prst="rect">
            <a:avLst/>
          </a:prstGeom>
          <a:noFill/>
          <a:ln w="19050" cmpd="sng">
            <a:solidFill>
              <a:schemeClr val="bg1"/>
            </a:solid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200" b="1" dirty="0" smtClean="0"/>
              <a:t>Key</a:t>
            </a:r>
            <a:r>
              <a:rPr lang="en-US" b="1" dirty="0" smtClean="0"/>
              <a:t>:        </a:t>
            </a:r>
            <a:r>
              <a:rPr lang="en-US" dirty="0" smtClean="0"/>
              <a:t>         Critical Flows of Resources/Info;              Learning Loops;                   Readily Available Information;                  Feedback and Exogenous</a:t>
            </a:r>
            <a:endParaRPr lang="en-US" dirty="0"/>
          </a:p>
        </p:txBody>
      </p:sp>
      <p:cxnSp>
        <p:nvCxnSpPr>
          <p:cNvPr id="124" name="Straight Arrow Connector 123"/>
          <p:cNvCxnSpPr/>
          <p:nvPr/>
        </p:nvCxnSpPr>
        <p:spPr>
          <a:xfrm flipV="1">
            <a:off x="609600" y="6400800"/>
            <a:ext cx="381000" cy="3810"/>
          </a:xfrm>
          <a:prstGeom prst="straightConnector1">
            <a:avLst/>
          </a:prstGeom>
          <a:ln w="381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26" name="Straight Arrow Connector 125"/>
          <p:cNvCxnSpPr/>
          <p:nvPr/>
        </p:nvCxnSpPr>
        <p:spPr>
          <a:xfrm>
            <a:off x="2971800" y="6400800"/>
            <a:ext cx="304800" cy="1588"/>
          </a:xfrm>
          <a:prstGeom prst="straightConnector1">
            <a:avLst/>
          </a:prstGeom>
          <a:ln w="12700">
            <a:solidFill>
              <a:schemeClr val="tx1"/>
            </a:solidFill>
            <a:prstDash val="lgDash"/>
            <a:tailEnd type="arrow"/>
          </a:ln>
        </p:spPr>
        <p:style>
          <a:lnRef idx="1">
            <a:schemeClr val="accent1"/>
          </a:lnRef>
          <a:fillRef idx="0">
            <a:schemeClr val="accent1"/>
          </a:fillRef>
          <a:effectRef idx="0">
            <a:schemeClr val="accent1"/>
          </a:effectRef>
          <a:fontRef idx="minor">
            <a:schemeClr val="tx1"/>
          </a:fontRef>
        </p:style>
      </p:cxnSp>
      <p:cxnSp>
        <p:nvCxnSpPr>
          <p:cNvPr id="132" name="Straight Arrow Connector 131"/>
          <p:cNvCxnSpPr/>
          <p:nvPr/>
        </p:nvCxnSpPr>
        <p:spPr>
          <a:xfrm>
            <a:off x="4343400" y="6400800"/>
            <a:ext cx="381000" cy="1588"/>
          </a:xfrm>
          <a:prstGeom prst="straightConnector1">
            <a:avLst/>
          </a:prstGeom>
          <a:ln w="22225">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63" name="TextBox 12"/>
          <p:cNvSpPr txBox="1"/>
          <p:nvPr/>
        </p:nvSpPr>
        <p:spPr>
          <a:xfrm>
            <a:off x="6377940" y="2735580"/>
            <a:ext cx="1805940" cy="124206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a:t> </a:t>
            </a:r>
          </a:p>
        </p:txBody>
      </p:sp>
      <p:sp>
        <p:nvSpPr>
          <p:cNvPr id="64" name="TextBox 13"/>
          <p:cNvSpPr txBox="1"/>
          <p:nvPr/>
        </p:nvSpPr>
        <p:spPr>
          <a:xfrm>
            <a:off x="914400" y="2743200"/>
            <a:ext cx="4533900" cy="118110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a:t> </a:t>
            </a:r>
          </a:p>
        </p:txBody>
      </p:sp>
      <p:cxnSp>
        <p:nvCxnSpPr>
          <p:cNvPr id="65" name="Straight Arrow Connector 64"/>
          <p:cNvCxnSpPr/>
          <p:nvPr/>
        </p:nvCxnSpPr>
        <p:spPr>
          <a:xfrm>
            <a:off x="5448300" y="3352800"/>
            <a:ext cx="929640" cy="158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6" name="TextBox 53"/>
          <p:cNvSpPr txBox="1"/>
          <p:nvPr/>
        </p:nvSpPr>
        <p:spPr>
          <a:xfrm>
            <a:off x="990600" y="2819400"/>
            <a:ext cx="952500" cy="396240"/>
          </a:xfrm>
          <a:prstGeom prst="rect">
            <a:avLst/>
          </a:prstGeom>
          <a:noFill/>
          <a:ln w="63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100"/>
              <a:t>Boundary</a:t>
            </a:r>
            <a:r>
              <a:rPr lang="en-US" sz="1100" baseline="0"/>
              <a:t> (Participants)</a:t>
            </a:r>
            <a:endParaRPr lang="en-US" sz="1100"/>
          </a:p>
        </p:txBody>
      </p:sp>
      <p:sp>
        <p:nvSpPr>
          <p:cNvPr id="67" name="TextBox 54"/>
          <p:cNvSpPr txBox="1"/>
          <p:nvPr/>
        </p:nvSpPr>
        <p:spPr>
          <a:xfrm>
            <a:off x="1066800" y="3528060"/>
            <a:ext cx="952500" cy="335280"/>
          </a:xfrm>
          <a:prstGeom prst="rect">
            <a:avLst/>
          </a:prstGeom>
          <a:noFill/>
          <a:ln w="63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100"/>
              <a:t>Resource Boundary</a:t>
            </a:r>
          </a:p>
        </p:txBody>
      </p:sp>
      <p:sp>
        <p:nvSpPr>
          <p:cNvPr id="68" name="TextBox 55"/>
          <p:cNvSpPr txBox="1"/>
          <p:nvPr/>
        </p:nvSpPr>
        <p:spPr>
          <a:xfrm>
            <a:off x="2057400" y="2834640"/>
            <a:ext cx="2286000" cy="228600"/>
          </a:xfrm>
          <a:prstGeom prst="rect">
            <a:avLst/>
          </a:prstGeom>
          <a:noFill/>
          <a:ln w="63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100" dirty="0" smtClean="0"/>
              <a:t>Strategies, Norms</a:t>
            </a:r>
            <a:r>
              <a:rPr lang="en-US" sz="1100" dirty="0"/>
              <a:t>, Rules, Positions</a:t>
            </a:r>
          </a:p>
        </p:txBody>
      </p:sp>
      <p:sp>
        <p:nvSpPr>
          <p:cNvPr id="69" name="TextBox 56"/>
          <p:cNvSpPr txBox="1"/>
          <p:nvPr/>
        </p:nvSpPr>
        <p:spPr>
          <a:xfrm>
            <a:off x="4419600" y="2819400"/>
            <a:ext cx="937260" cy="297180"/>
          </a:xfrm>
          <a:prstGeom prst="rect">
            <a:avLst/>
          </a:prstGeom>
          <a:noFill/>
          <a:ln w="63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100" baseline="0" dirty="0"/>
              <a:t>Expectations</a:t>
            </a:r>
            <a:endParaRPr lang="en-US" sz="1100" dirty="0"/>
          </a:p>
        </p:txBody>
      </p:sp>
      <p:sp>
        <p:nvSpPr>
          <p:cNvPr id="70" name="TextBox 57"/>
          <p:cNvSpPr txBox="1"/>
          <p:nvPr/>
        </p:nvSpPr>
        <p:spPr>
          <a:xfrm>
            <a:off x="5715000" y="4343400"/>
            <a:ext cx="1371600" cy="228600"/>
          </a:xfrm>
          <a:prstGeom prst="rect">
            <a:avLst/>
          </a:prstGeom>
          <a:noFill/>
          <a:ln w="63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100" baseline="0" dirty="0"/>
              <a:t>Scope (Biophysical)</a:t>
            </a:r>
            <a:endParaRPr lang="en-US" sz="1100" dirty="0"/>
          </a:p>
        </p:txBody>
      </p:sp>
      <p:sp>
        <p:nvSpPr>
          <p:cNvPr id="71" name="TextBox 58"/>
          <p:cNvSpPr txBox="1"/>
          <p:nvPr/>
        </p:nvSpPr>
        <p:spPr>
          <a:xfrm>
            <a:off x="5715000" y="2057400"/>
            <a:ext cx="1447800" cy="228600"/>
          </a:xfrm>
          <a:prstGeom prst="rect">
            <a:avLst/>
          </a:prstGeom>
          <a:noFill/>
          <a:ln w="63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100" baseline="0" dirty="0"/>
              <a:t>Scope (</a:t>
            </a:r>
            <a:r>
              <a:rPr lang="en-US" sz="1100" baseline="0" dirty="0" smtClean="0"/>
              <a:t>Social Effects)</a:t>
            </a:r>
            <a:endParaRPr lang="en-US" sz="1100" dirty="0"/>
          </a:p>
        </p:txBody>
      </p:sp>
      <p:sp>
        <p:nvSpPr>
          <p:cNvPr id="72" name="TextBox 59"/>
          <p:cNvSpPr txBox="1"/>
          <p:nvPr/>
        </p:nvSpPr>
        <p:spPr>
          <a:xfrm>
            <a:off x="2125980" y="3154680"/>
            <a:ext cx="2156460" cy="358140"/>
          </a:xfrm>
          <a:prstGeom prst="rect">
            <a:avLst/>
          </a:prstGeom>
          <a:noFill/>
          <a:ln w="63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100" baseline="0"/>
              <a:t>Choices  (appro, invest, mon, sanc) and Endogenous Information</a:t>
            </a:r>
            <a:endParaRPr lang="en-US" sz="1100"/>
          </a:p>
        </p:txBody>
      </p:sp>
      <p:sp>
        <p:nvSpPr>
          <p:cNvPr id="73" name="TextBox 60"/>
          <p:cNvSpPr txBox="1"/>
          <p:nvPr/>
        </p:nvSpPr>
        <p:spPr>
          <a:xfrm>
            <a:off x="6858000" y="3200400"/>
            <a:ext cx="777240" cy="304800"/>
          </a:xfrm>
          <a:prstGeom prst="rect">
            <a:avLst/>
          </a:prstGeom>
          <a:noFill/>
          <a:ln w="63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100" baseline="0"/>
              <a:t>Outcomes</a:t>
            </a:r>
            <a:endParaRPr lang="en-US" sz="1100"/>
          </a:p>
        </p:txBody>
      </p:sp>
      <p:sp>
        <p:nvSpPr>
          <p:cNvPr id="74" name="TextBox 61"/>
          <p:cNvSpPr txBox="1"/>
          <p:nvPr/>
        </p:nvSpPr>
        <p:spPr>
          <a:xfrm>
            <a:off x="5539740" y="3169920"/>
            <a:ext cx="746760" cy="510540"/>
          </a:xfrm>
          <a:prstGeom prst="rect">
            <a:avLst/>
          </a:prstGeom>
          <a:noFill/>
          <a:ln w="63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100" baseline="0"/>
              <a:t>Control over outcomes</a:t>
            </a:r>
            <a:endParaRPr lang="en-US" sz="1100"/>
          </a:p>
        </p:txBody>
      </p:sp>
      <p:sp>
        <p:nvSpPr>
          <p:cNvPr id="75" name="TextBox 62"/>
          <p:cNvSpPr txBox="1"/>
          <p:nvPr/>
        </p:nvSpPr>
        <p:spPr>
          <a:xfrm>
            <a:off x="4373880" y="3421380"/>
            <a:ext cx="929640" cy="419100"/>
          </a:xfrm>
          <a:prstGeom prst="rect">
            <a:avLst/>
          </a:prstGeom>
          <a:noFill/>
          <a:ln w="63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100" baseline="0"/>
              <a:t>Information (Exogenous)</a:t>
            </a:r>
            <a:endParaRPr lang="en-US" sz="1100"/>
          </a:p>
        </p:txBody>
      </p:sp>
      <p:sp>
        <p:nvSpPr>
          <p:cNvPr id="76" name="TextBox 63"/>
          <p:cNvSpPr txBox="1"/>
          <p:nvPr/>
        </p:nvSpPr>
        <p:spPr>
          <a:xfrm>
            <a:off x="6705600" y="2819400"/>
            <a:ext cx="1066800" cy="228600"/>
          </a:xfrm>
          <a:prstGeom prst="rect">
            <a:avLst/>
          </a:prstGeom>
          <a:noFill/>
          <a:ln w="63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100" baseline="0" dirty="0"/>
              <a:t>Costs/ Benefits</a:t>
            </a:r>
            <a:endParaRPr lang="en-US" sz="1100" dirty="0"/>
          </a:p>
        </p:txBody>
      </p:sp>
      <p:sp>
        <p:nvSpPr>
          <p:cNvPr id="77" name="TextBox 76"/>
          <p:cNvSpPr txBox="1"/>
          <p:nvPr/>
        </p:nvSpPr>
        <p:spPr>
          <a:xfrm>
            <a:off x="2590800" y="3619500"/>
            <a:ext cx="1386840" cy="228600"/>
          </a:xfrm>
          <a:prstGeom prst="rect">
            <a:avLst/>
          </a:prstGeom>
          <a:noFill/>
          <a:ln w="63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100"/>
              <a:t>Nature</a:t>
            </a:r>
            <a:r>
              <a:rPr lang="en-US" sz="1100" baseline="0"/>
              <a:t> of Goods</a:t>
            </a:r>
            <a:endParaRPr lang="en-US" sz="1100"/>
          </a:p>
        </p:txBody>
      </p:sp>
      <p:sp>
        <p:nvSpPr>
          <p:cNvPr id="131" name="TextBox 2"/>
          <p:cNvSpPr txBox="1"/>
          <p:nvPr/>
        </p:nvSpPr>
        <p:spPr>
          <a:xfrm>
            <a:off x="762000" y="5715000"/>
            <a:ext cx="7825740" cy="396240"/>
          </a:xfrm>
          <a:prstGeom prst="rect">
            <a:avLst/>
          </a:prstGeom>
          <a:noFill/>
          <a:ln w="1905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rtl="0" eaLnBrk="1" latinLnBrk="0" hangingPunct="1"/>
            <a:r>
              <a:rPr lang="en-US" sz="1200">
                <a:solidFill>
                  <a:schemeClr val="accent1">
                    <a:lumMod val="60000"/>
                    <a:lumOff val="40000"/>
                  </a:schemeClr>
                </a:solidFill>
                <a:latin typeface="+mn-lt"/>
                <a:ea typeface="+mn-ea"/>
                <a:cs typeface="+mn-cs"/>
              </a:rPr>
              <a:t>Resource System</a:t>
            </a:r>
            <a:r>
              <a:rPr lang="en-US" sz="1200" baseline="0">
                <a:solidFill>
                  <a:schemeClr val="accent1">
                    <a:lumMod val="60000"/>
                    <a:lumOff val="40000"/>
                  </a:schemeClr>
                </a:solidFill>
                <a:latin typeface="+mn-lt"/>
                <a:ea typeface="+mn-ea"/>
                <a:cs typeface="+mn-cs"/>
              </a:rPr>
              <a:t> Dynamics / Related Ecosystems</a:t>
            </a:r>
            <a:endParaRPr lang="en-US" sz="1200">
              <a:solidFill>
                <a:schemeClr val="accent1">
                  <a:lumMod val="60000"/>
                  <a:lumOff val="40000"/>
                </a:schemeClr>
              </a:solidFill>
              <a:latin typeface="+mn-lt"/>
              <a:ea typeface="+mn-ea"/>
              <a:cs typeface="+mn-cs"/>
            </a:endParaRPr>
          </a:p>
        </p:txBody>
      </p:sp>
      <p:cxnSp>
        <p:nvCxnSpPr>
          <p:cNvPr id="133" name="Straight Arrow Connector 132"/>
          <p:cNvCxnSpPr/>
          <p:nvPr/>
        </p:nvCxnSpPr>
        <p:spPr>
          <a:xfrm rot="16200000" flipV="1">
            <a:off x="1480185" y="5366385"/>
            <a:ext cx="693420" cy="3810"/>
          </a:xfrm>
          <a:prstGeom prst="straightConnector1">
            <a:avLst/>
          </a:prstGeom>
          <a:ln w="47625" cmpd="dbl">
            <a:solidFill>
              <a:schemeClr val="tx1"/>
            </a:solidFill>
            <a:prstDash val="solid"/>
            <a:tailEnd type="arrow" w="sm" len="med"/>
          </a:ln>
          <a:effectLst>
            <a:outerShdw blurRad="50800" dist="50800" sx="1000" sy="1000" algn="ctr" rotWithShape="0">
              <a:schemeClr val="tx1">
                <a:lumMod val="50000"/>
                <a:lumOff val="50000"/>
              </a:schemeClr>
            </a:outerShdw>
          </a:effectLst>
        </p:spPr>
        <p:style>
          <a:lnRef idx="1">
            <a:schemeClr val="accent1"/>
          </a:lnRef>
          <a:fillRef idx="0">
            <a:schemeClr val="accent1"/>
          </a:fillRef>
          <a:effectRef idx="0">
            <a:schemeClr val="accent1"/>
          </a:effectRef>
          <a:fontRef idx="minor">
            <a:schemeClr val="tx1"/>
          </a:fontRef>
        </p:style>
      </p:cxnSp>
      <p:cxnSp>
        <p:nvCxnSpPr>
          <p:cNvPr id="134" name="Straight Arrow Connector 133"/>
          <p:cNvCxnSpPr/>
          <p:nvPr/>
        </p:nvCxnSpPr>
        <p:spPr>
          <a:xfrm rot="16200000" flipV="1">
            <a:off x="2771775" y="5362575"/>
            <a:ext cx="685800" cy="19050"/>
          </a:xfrm>
          <a:prstGeom prst="straightConnector1">
            <a:avLst/>
          </a:prstGeom>
          <a:ln w="47625" cmpd="dbl">
            <a:solidFill>
              <a:schemeClr val="tx1"/>
            </a:solidFill>
            <a:prstDash val="solid"/>
            <a:tailEnd type="arrow" w="sm" len="med"/>
          </a:ln>
          <a:effectLst>
            <a:outerShdw blurRad="50800" dist="50800" sx="1000" sy="1000" algn="ctr" rotWithShape="0">
              <a:schemeClr val="tx1">
                <a:lumMod val="50000"/>
                <a:lumOff val="50000"/>
              </a:schemeClr>
            </a:outerShdw>
          </a:effectLst>
        </p:spPr>
        <p:style>
          <a:lnRef idx="1">
            <a:schemeClr val="accent1"/>
          </a:lnRef>
          <a:fillRef idx="0">
            <a:schemeClr val="accent1"/>
          </a:fillRef>
          <a:effectRef idx="0">
            <a:schemeClr val="accent1"/>
          </a:effectRef>
          <a:fontRef idx="minor">
            <a:schemeClr val="tx1"/>
          </a:fontRef>
        </p:style>
      </p:cxnSp>
      <p:cxnSp>
        <p:nvCxnSpPr>
          <p:cNvPr id="135" name="Straight Arrow Connector 134"/>
          <p:cNvCxnSpPr/>
          <p:nvPr/>
        </p:nvCxnSpPr>
        <p:spPr>
          <a:xfrm rot="5400000" flipH="1" flipV="1">
            <a:off x="4000500" y="5372100"/>
            <a:ext cx="685800" cy="1588"/>
          </a:xfrm>
          <a:prstGeom prst="straightConnector1">
            <a:avLst/>
          </a:prstGeom>
          <a:ln w="47625" cmpd="dbl">
            <a:solidFill>
              <a:schemeClr val="tx1"/>
            </a:solidFill>
            <a:prstDash val="solid"/>
            <a:tailEnd type="arrow" w="sm" len="med"/>
          </a:ln>
          <a:effectLst>
            <a:outerShdw blurRad="50800" dist="50800" sx="1000" sy="1000" algn="ctr" rotWithShape="0">
              <a:schemeClr val="tx1">
                <a:lumMod val="50000"/>
                <a:lumOff val="50000"/>
              </a:schemeClr>
            </a:outerShdw>
          </a:effectLst>
        </p:spPr>
        <p:style>
          <a:lnRef idx="1">
            <a:schemeClr val="accent1"/>
          </a:lnRef>
          <a:fillRef idx="0">
            <a:schemeClr val="accent1"/>
          </a:fillRef>
          <a:effectRef idx="0">
            <a:schemeClr val="accent1"/>
          </a:effectRef>
          <a:fontRef idx="minor">
            <a:schemeClr val="tx1"/>
          </a:fontRef>
        </p:style>
      </p:cxnSp>
      <p:cxnSp>
        <p:nvCxnSpPr>
          <p:cNvPr id="136" name="Straight Arrow Connector 135"/>
          <p:cNvCxnSpPr/>
          <p:nvPr/>
        </p:nvCxnSpPr>
        <p:spPr>
          <a:xfrm rot="5400000" flipH="1" flipV="1">
            <a:off x="5906294" y="5371306"/>
            <a:ext cx="685800" cy="1588"/>
          </a:xfrm>
          <a:prstGeom prst="straightConnector1">
            <a:avLst/>
          </a:prstGeom>
          <a:ln w="47625" cmpd="dbl">
            <a:solidFill>
              <a:schemeClr val="tx1"/>
            </a:solidFill>
            <a:prstDash val="solid"/>
            <a:tailEnd type="arrow" w="sm" len="med"/>
          </a:ln>
          <a:effectLst>
            <a:outerShdw blurRad="50800" dist="50800" sx="1000" sy="1000" algn="ctr" rotWithShape="0">
              <a:schemeClr val="tx1">
                <a:lumMod val="50000"/>
                <a:lumOff val="50000"/>
              </a:schemeClr>
            </a:outerShdw>
          </a:effectLst>
        </p:spPr>
        <p:style>
          <a:lnRef idx="1">
            <a:schemeClr val="accent1"/>
          </a:lnRef>
          <a:fillRef idx="0">
            <a:schemeClr val="accent1"/>
          </a:fillRef>
          <a:effectRef idx="0">
            <a:schemeClr val="accent1"/>
          </a:effectRef>
          <a:fontRef idx="minor">
            <a:schemeClr val="tx1"/>
          </a:fontRef>
        </p:style>
      </p:cxnSp>
      <p:cxnSp>
        <p:nvCxnSpPr>
          <p:cNvPr id="137" name="Straight Arrow Connector 136"/>
          <p:cNvCxnSpPr/>
          <p:nvPr/>
        </p:nvCxnSpPr>
        <p:spPr>
          <a:xfrm rot="5400000">
            <a:off x="6211094" y="5371306"/>
            <a:ext cx="685800" cy="1588"/>
          </a:xfrm>
          <a:prstGeom prst="straightConnector1">
            <a:avLst/>
          </a:prstGeom>
          <a:ln w="47625" cmpd="dbl">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9" name="Straight Arrow Connector 138"/>
          <p:cNvCxnSpPr/>
          <p:nvPr/>
        </p:nvCxnSpPr>
        <p:spPr>
          <a:xfrm rot="10800000">
            <a:off x="2057400" y="5410200"/>
            <a:ext cx="3962400" cy="1588"/>
          </a:xfrm>
          <a:prstGeom prst="straightConnector1">
            <a:avLst/>
          </a:prstGeom>
          <a:ln w="508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rot="5400000" flipH="1" flipV="1">
            <a:off x="5829697" y="5219303"/>
            <a:ext cx="381000" cy="794"/>
          </a:xfrm>
          <a:prstGeom prst="line">
            <a:avLst/>
          </a:prstGeom>
          <a:ln w="508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41" name="Straight Arrow Connector 140"/>
          <p:cNvCxnSpPr/>
          <p:nvPr/>
        </p:nvCxnSpPr>
        <p:spPr>
          <a:xfrm rot="16200000" flipV="1">
            <a:off x="1872615" y="5213985"/>
            <a:ext cx="381000" cy="1143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2" name="Straight Arrow Connector 141"/>
          <p:cNvCxnSpPr/>
          <p:nvPr/>
        </p:nvCxnSpPr>
        <p:spPr>
          <a:xfrm rot="16200000" flipV="1">
            <a:off x="3091815" y="5213985"/>
            <a:ext cx="381000" cy="1143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3" name="Straight Arrow Connector 142"/>
          <p:cNvCxnSpPr/>
          <p:nvPr/>
        </p:nvCxnSpPr>
        <p:spPr>
          <a:xfrm rot="16200000" flipV="1">
            <a:off x="4387215" y="5213985"/>
            <a:ext cx="381000" cy="1143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304800"/>
          </a:xfrm>
        </p:spPr>
        <p:txBody>
          <a:bodyPr>
            <a:normAutofit fontScale="90000"/>
          </a:bodyPr>
          <a:lstStyle/>
          <a:p>
            <a:r>
              <a:rPr lang="en-US" sz="1600" b="1" dirty="0" smtClean="0"/>
              <a:t>Table 2. Dual-Valued Design Principles for Sustainable SES Management</a:t>
            </a:r>
            <a:endParaRPr lang="en-US" sz="1600" b="1" dirty="0"/>
          </a:p>
        </p:txBody>
      </p:sp>
      <p:sp>
        <p:nvSpPr>
          <p:cNvPr id="4" name="Content Placeholder 3"/>
          <p:cNvSpPr>
            <a:spLocks noGrp="1"/>
          </p:cNvSpPr>
          <p:nvPr>
            <p:ph sz="half" idx="1"/>
          </p:nvPr>
        </p:nvSpPr>
        <p:spPr>
          <a:xfrm>
            <a:off x="152400" y="533400"/>
            <a:ext cx="4495800" cy="6019800"/>
          </a:xfrm>
        </p:spPr>
        <p:txBody>
          <a:bodyPr>
            <a:noAutofit/>
          </a:bodyPr>
          <a:lstStyle/>
          <a:p>
            <a:pPr>
              <a:buNone/>
            </a:pPr>
            <a:r>
              <a:rPr lang="en-US" sz="1200" dirty="0" smtClean="0"/>
              <a:t>1e. 	</a:t>
            </a:r>
            <a:r>
              <a:rPr lang="en-US" sz="1200" b="1" i="1" dirty="0" smtClean="0"/>
              <a:t>Resource Boundaries</a:t>
            </a:r>
            <a:r>
              <a:rPr lang="en-US" sz="1200" dirty="0" smtClean="0"/>
              <a:t>: Clear boundaries that separate a specific common-pool resource from a larger social-ecological system are present or can be constructed and maintained at low cost. </a:t>
            </a:r>
          </a:p>
          <a:p>
            <a:pPr>
              <a:buNone/>
            </a:pPr>
            <a:r>
              <a:rPr lang="en-US" sz="1200" dirty="0" smtClean="0"/>
              <a:t>2e. 	</a:t>
            </a:r>
            <a:r>
              <a:rPr lang="en-US" sz="1200" b="1" i="1" dirty="0" smtClean="0"/>
              <a:t>Congruence with Local Conditions</a:t>
            </a:r>
            <a:r>
              <a:rPr lang="en-US" sz="1200" dirty="0" smtClean="0"/>
              <a:t>: Appropriation and provision rules (and especially the associated levels of activities) are congruent with local environmental conditions, especially carrying capacities. </a:t>
            </a:r>
          </a:p>
          <a:p>
            <a:pPr>
              <a:buNone/>
            </a:pPr>
            <a:r>
              <a:rPr lang="en-US" sz="1200" dirty="0" smtClean="0"/>
              <a:t>3e.	</a:t>
            </a:r>
            <a:r>
              <a:rPr lang="en-US" sz="1200" b="1" i="1" dirty="0" smtClean="0"/>
              <a:t>Information for Collective Choice</a:t>
            </a:r>
            <a:r>
              <a:rPr lang="en-US" sz="1200" dirty="0" smtClean="0"/>
              <a:t>: Most individuals affected by a resource regime have easy access to information about the conditions of the resource. </a:t>
            </a:r>
          </a:p>
          <a:p>
            <a:pPr>
              <a:buNone/>
            </a:pPr>
            <a:r>
              <a:rPr lang="en-US" sz="1200" dirty="0" smtClean="0"/>
              <a:t>4e. 	</a:t>
            </a:r>
            <a:r>
              <a:rPr lang="en-US" sz="1200" b="1" i="1" dirty="0" smtClean="0"/>
              <a:t>Monitors</a:t>
            </a:r>
            <a:r>
              <a:rPr lang="en-US" sz="1200" b="1" dirty="0" smtClean="0"/>
              <a:t> </a:t>
            </a:r>
            <a:r>
              <a:rPr lang="en-US" sz="1200" dirty="0" smtClean="0"/>
              <a:t>who are accountable to or are the users monitor the condition of the resource and other closely related aspects of the relevant ecosystem.  </a:t>
            </a:r>
          </a:p>
          <a:p>
            <a:pPr>
              <a:buNone/>
            </a:pPr>
            <a:r>
              <a:rPr lang="en-US" sz="1200" dirty="0" smtClean="0"/>
              <a:t>5e.	</a:t>
            </a:r>
            <a:r>
              <a:rPr lang="en-US" sz="1200" b="1" i="1" dirty="0" smtClean="0"/>
              <a:t>Graduated Degradation and Adjustment</a:t>
            </a:r>
            <a:r>
              <a:rPr lang="en-US" sz="1200" dirty="0" smtClean="0"/>
              <a:t>: Degradation of the resource starts slow but becomes increasingly noticeable if over-appropriation continues, and rules specify graduated adjustments to be made when degradation becomes noticeable. </a:t>
            </a:r>
          </a:p>
          <a:p>
            <a:pPr>
              <a:buNone/>
            </a:pPr>
            <a:r>
              <a:rPr lang="en-US" sz="1200" dirty="0" smtClean="0"/>
              <a:t>6e.	</a:t>
            </a:r>
            <a:r>
              <a:rPr lang="en-US" sz="1200" b="1" i="1" dirty="0" smtClean="0"/>
              <a:t>Recognition of Ecosystem Conflicts</a:t>
            </a:r>
            <a:r>
              <a:rPr lang="en-US" sz="1200" i="1" dirty="0" smtClean="0"/>
              <a:t>:</a:t>
            </a:r>
            <a:r>
              <a:rPr lang="en-US" sz="1200" dirty="0" smtClean="0"/>
              <a:t> Tensions with other components of the local ecosystem closely related to the focal CPR are monitored and taken into consideration in governance activities (including revision of appropriation levels). </a:t>
            </a:r>
          </a:p>
          <a:p>
            <a:pPr>
              <a:buNone/>
            </a:pPr>
            <a:r>
              <a:rPr lang="en-US" sz="1200" dirty="0" smtClean="0"/>
              <a:t>7e.	</a:t>
            </a:r>
            <a:r>
              <a:rPr lang="en-US" sz="1200" b="1" i="1" dirty="0" smtClean="0"/>
              <a:t>Minimal Isolation/Insulation from Exogenous Shocks from Nested Ecosystems</a:t>
            </a:r>
            <a:r>
              <a:rPr lang="en-US" sz="1200" dirty="0" smtClean="0"/>
              <a:t>: When a common-pool resource is closely connected to a larger social-ecological system, the local CPR is not routinely subjected to excessively high levels of variation in necessary support from this ecosystem. </a:t>
            </a:r>
          </a:p>
          <a:p>
            <a:pPr>
              <a:buNone/>
            </a:pPr>
            <a:r>
              <a:rPr lang="en-US" sz="1200" dirty="0" smtClean="0"/>
              <a:t>8e.	</a:t>
            </a:r>
            <a:r>
              <a:rPr lang="en-US" sz="1200" b="1" i="1" dirty="0" smtClean="0"/>
              <a:t>Recognition of</a:t>
            </a:r>
            <a:r>
              <a:rPr lang="en-US" sz="1200" b="1" dirty="0" smtClean="0"/>
              <a:t> </a:t>
            </a:r>
            <a:r>
              <a:rPr lang="en-US" sz="1200" b="1" i="1" dirty="0" smtClean="0"/>
              <a:t>Nested Ecosystems</a:t>
            </a:r>
            <a:r>
              <a:rPr lang="en-US" sz="1200" dirty="0" smtClean="0"/>
              <a:t>: When a common-pool resource is closely connected to a larger social-ecological system, relatively autonomous subunits of these ecosystems can be identified or constructed at low cost. </a:t>
            </a:r>
          </a:p>
        </p:txBody>
      </p:sp>
      <p:sp>
        <p:nvSpPr>
          <p:cNvPr id="5" name="Content Placeholder 4"/>
          <p:cNvSpPr>
            <a:spLocks noGrp="1"/>
          </p:cNvSpPr>
          <p:nvPr>
            <p:ph sz="half" idx="2"/>
          </p:nvPr>
        </p:nvSpPr>
        <p:spPr>
          <a:xfrm>
            <a:off x="4724400" y="533400"/>
            <a:ext cx="4191000" cy="6096000"/>
          </a:xfrm>
        </p:spPr>
        <p:txBody>
          <a:bodyPr>
            <a:noAutofit/>
          </a:bodyPr>
          <a:lstStyle/>
          <a:p>
            <a:pPr>
              <a:buNone/>
            </a:pPr>
            <a:r>
              <a:rPr lang="en-US" sz="1200" dirty="0" smtClean="0"/>
              <a:t>1s. 	</a:t>
            </a:r>
            <a:r>
              <a:rPr lang="en-US" sz="1200" b="1" i="1" dirty="0" smtClean="0"/>
              <a:t>User Boundaries</a:t>
            </a:r>
            <a:r>
              <a:rPr lang="en-US" sz="1200" dirty="0" smtClean="0"/>
              <a:t>: Clear and locally understood boundaries between legitimate users and nonusers are present and this distinction is considered valid within relevant cultural contexts.</a:t>
            </a:r>
          </a:p>
          <a:p>
            <a:pPr>
              <a:buNone/>
            </a:pPr>
            <a:r>
              <a:rPr lang="en-US" sz="1200" dirty="0" smtClean="0"/>
              <a:t>2s. 	</a:t>
            </a:r>
            <a:r>
              <a:rPr lang="en-US" sz="1200" b="1" i="1" dirty="0" smtClean="0"/>
              <a:t>Congruence of</a:t>
            </a:r>
            <a:r>
              <a:rPr lang="en-US" sz="1200" b="1" dirty="0" smtClean="0"/>
              <a:t> </a:t>
            </a:r>
            <a:r>
              <a:rPr lang="en-US" sz="1200" b="1" i="1" dirty="0" smtClean="0"/>
              <a:t>Appropriation and Provision</a:t>
            </a:r>
            <a:r>
              <a:rPr lang="en-US" sz="1200" dirty="0" smtClean="0"/>
              <a:t>:  Appropriation rules are congruent with provision rules in the sense that the distribution of (provision) costs is proportional to the distribution of (appropriation) benefits and resulting inequities are acceptable within relevant cultural contexts. </a:t>
            </a:r>
          </a:p>
          <a:p>
            <a:pPr>
              <a:buNone/>
            </a:pPr>
            <a:r>
              <a:rPr lang="en-US" sz="1200" dirty="0" smtClean="0"/>
              <a:t>3s.	</a:t>
            </a:r>
            <a:r>
              <a:rPr lang="en-US" sz="1200" b="1" i="1" dirty="0" smtClean="0"/>
              <a:t>Collective-Choice Arrangements</a:t>
            </a:r>
            <a:r>
              <a:rPr lang="en-US" sz="1200" dirty="0" smtClean="0"/>
              <a:t>: Most individuals affected by a resource regime are authorized to participate in making and modifying its rules. </a:t>
            </a:r>
          </a:p>
          <a:p>
            <a:pPr>
              <a:buNone/>
            </a:pPr>
            <a:r>
              <a:rPr lang="en-US" sz="1200" dirty="0" smtClean="0"/>
              <a:t>4s. 	</a:t>
            </a:r>
            <a:r>
              <a:rPr lang="en-US" sz="1200" b="1" i="1" dirty="0" smtClean="0"/>
              <a:t>Monitors</a:t>
            </a:r>
            <a:r>
              <a:rPr lang="en-US" sz="1200" dirty="0" smtClean="0"/>
              <a:t> who are accountable to or are the users monitor the appropriation and provision levels of the users.</a:t>
            </a:r>
          </a:p>
          <a:p>
            <a:pPr>
              <a:buNone/>
            </a:pPr>
            <a:r>
              <a:rPr lang="en-US" sz="1200" dirty="0" smtClean="0"/>
              <a:t>5s.	</a:t>
            </a:r>
            <a:r>
              <a:rPr lang="en-US" sz="1200" b="1" i="1" dirty="0" smtClean="0"/>
              <a:t>Graduated Sanctions</a:t>
            </a:r>
            <a:r>
              <a:rPr lang="en-US" sz="1200" dirty="0" smtClean="0"/>
              <a:t>: Sanctions for rule violations start very low but become stronger if a user repeatedly violates a rule. </a:t>
            </a:r>
          </a:p>
          <a:p>
            <a:pPr>
              <a:buNone/>
            </a:pPr>
            <a:r>
              <a:rPr lang="en-US" sz="1200" dirty="0" smtClean="0"/>
              <a:t>6s. 	</a:t>
            </a:r>
            <a:r>
              <a:rPr lang="en-US" sz="1200" b="1" i="1" dirty="0" smtClean="0"/>
              <a:t>Conflict-Resolution Mechanisms</a:t>
            </a:r>
            <a:r>
              <a:rPr lang="en-US" sz="1200" dirty="0" smtClean="0"/>
              <a:t>: Rapid, low-cost, local arenas exist for resolving conflicts among users or with officials </a:t>
            </a:r>
          </a:p>
          <a:p>
            <a:pPr>
              <a:buNone/>
            </a:pPr>
            <a:r>
              <a:rPr lang="en-US" sz="1200" dirty="0" smtClean="0"/>
              <a:t>7s.	</a:t>
            </a:r>
            <a:r>
              <a:rPr lang="en-US" sz="1200" b="1" i="1" dirty="0" smtClean="0"/>
              <a:t>Minimal Recognition of Rights and Minimal isolation/insulation from nested enterprises</a:t>
            </a:r>
            <a:r>
              <a:rPr lang="en-US" sz="1200" dirty="0" smtClean="0"/>
              <a:t>: The rights of local users to make their own rules are recognized by the government and local governance activities are not routinely undermined or overwhelmed by external actors (corporations or governments or international NGOs) </a:t>
            </a:r>
          </a:p>
          <a:p>
            <a:pPr>
              <a:buNone/>
            </a:pPr>
            <a:r>
              <a:rPr lang="en-US" sz="1200" dirty="0" smtClean="0"/>
              <a:t>8s.	</a:t>
            </a:r>
            <a:r>
              <a:rPr lang="en-US" sz="1200" b="1" i="1" dirty="0" smtClean="0"/>
              <a:t>Governance by Nested Enterprises</a:t>
            </a:r>
            <a:r>
              <a:rPr lang="en-US" sz="1200" dirty="0" smtClean="0"/>
              <a:t>: When relatively autonomous subunits of larger ecosystems can be identified, governance activities are organized in multiple nested layers or new arenas can be constructed at low cost.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2"/>
          <p:cNvPicPr>
            <a:picLocks noChangeAspect="1" noChangeArrowheads="1"/>
          </p:cNvPicPr>
          <p:nvPr/>
        </p:nvPicPr>
        <p:blipFill>
          <a:blip r:embed="rId3" cstate="print"/>
          <a:srcRect/>
          <a:stretch>
            <a:fillRect/>
          </a:stretch>
        </p:blipFill>
        <p:spPr bwMode="auto">
          <a:xfrm>
            <a:off x="914400" y="304800"/>
            <a:ext cx="6781800" cy="6340475"/>
          </a:xfrm>
          <a:prstGeom prst="rect">
            <a:avLst/>
          </a:prstGeom>
          <a:noFill/>
          <a:ln w="9525">
            <a:noFill/>
            <a:miter lim="800000"/>
            <a:headEnd/>
            <a:tailEnd/>
          </a:ln>
        </p:spPr>
      </p:pic>
      <p:sp>
        <p:nvSpPr>
          <p:cNvPr id="3" name="TextBox 2"/>
          <p:cNvSpPr txBox="1"/>
          <p:nvPr/>
        </p:nvSpPr>
        <p:spPr>
          <a:xfrm>
            <a:off x="6553200" y="381000"/>
            <a:ext cx="2362200" cy="830997"/>
          </a:xfrm>
          <a:prstGeom prst="rect">
            <a:avLst/>
          </a:prstGeom>
          <a:noFill/>
        </p:spPr>
        <p:txBody>
          <a:bodyPr wrap="square" rtlCol="0">
            <a:spAutoFit/>
          </a:bodyPr>
          <a:lstStyle/>
          <a:p>
            <a:r>
              <a:rPr lang="en-US" sz="1600" b="1" dirty="0" smtClean="0"/>
              <a:t>Figure 1a. Multi-Level Representation of IAD Framework</a:t>
            </a:r>
            <a:endParaRPr lang="en-US" sz="16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838200" y="990600"/>
            <a:ext cx="7257418" cy="4876800"/>
          </a:xfrm>
          <a:prstGeom prst="rect">
            <a:avLst/>
          </a:prstGeom>
          <a:noFill/>
          <a:ln w="9525">
            <a:noFill/>
            <a:miter lim="800000"/>
            <a:headEnd/>
            <a:tailEnd/>
          </a:ln>
        </p:spPr>
      </p:pic>
      <p:sp>
        <p:nvSpPr>
          <p:cNvPr id="3" name="TextBox 2"/>
          <p:cNvSpPr txBox="1"/>
          <p:nvPr/>
        </p:nvSpPr>
        <p:spPr>
          <a:xfrm>
            <a:off x="304800" y="381000"/>
            <a:ext cx="7772400" cy="369332"/>
          </a:xfrm>
          <a:prstGeom prst="rect">
            <a:avLst/>
          </a:prstGeom>
          <a:noFill/>
        </p:spPr>
        <p:txBody>
          <a:bodyPr wrap="square" rtlCol="0">
            <a:spAutoFit/>
          </a:bodyPr>
          <a:lstStyle/>
          <a:p>
            <a:pPr algn="ctr"/>
            <a:r>
              <a:rPr lang="en-US" b="1" dirty="0" smtClean="0"/>
              <a:t>Figure 2a: Components of </a:t>
            </a:r>
            <a:r>
              <a:rPr lang="en-US" b="1" dirty="0" err="1" smtClean="0"/>
              <a:t>Ostrom’s</a:t>
            </a:r>
            <a:r>
              <a:rPr lang="en-US" b="1" dirty="0" smtClean="0"/>
              <a:t> </a:t>
            </a:r>
            <a:r>
              <a:rPr lang="en-US" b="1" i="1" dirty="0" smtClean="0"/>
              <a:t>PNAS</a:t>
            </a:r>
            <a:r>
              <a:rPr lang="en-US" b="1" dirty="0" smtClean="0"/>
              <a:t> SES Framework (Original)</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685800"/>
            <a:ext cx="1752600" cy="1200329"/>
          </a:xfrm>
          <a:prstGeom prst="rect">
            <a:avLst/>
          </a:prstGeom>
          <a:noFill/>
        </p:spPr>
        <p:txBody>
          <a:bodyPr wrap="square" rtlCol="0">
            <a:spAutoFit/>
          </a:bodyPr>
          <a:lstStyle/>
          <a:p>
            <a:pPr algn="ctr"/>
            <a:r>
              <a:rPr lang="en-US" b="1" dirty="0" smtClean="0"/>
              <a:t>Table 1a. PNAS Framework (original) </a:t>
            </a:r>
            <a:r>
              <a:rPr lang="en-US" dirty="0" smtClean="0"/>
              <a:t>(Ostrom 2007)</a:t>
            </a:r>
            <a:endParaRPr lang="en-US" dirty="0"/>
          </a:p>
        </p:txBody>
      </p:sp>
      <p:pic>
        <p:nvPicPr>
          <p:cNvPr id="2050" name="Picture 2"/>
          <p:cNvPicPr>
            <a:picLocks noChangeAspect="1" noChangeArrowheads="1"/>
          </p:cNvPicPr>
          <p:nvPr/>
        </p:nvPicPr>
        <p:blipFill>
          <a:blip r:embed="rId3" cstate="print"/>
          <a:srcRect/>
          <a:stretch>
            <a:fillRect/>
          </a:stretch>
        </p:blipFill>
        <p:spPr bwMode="auto">
          <a:xfrm>
            <a:off x="1870602" y="381000"/>
            <a:ext cx="7018673" cy="6172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3" cstate="print"/>
          <a:srcRect/>
          <a:stretch>
            <a:fillRect/>
          </a:stretch>
        </p:blipFill>
        <p:spPr bwMode="auto">
          <a:xfrm>
            <a:off x="1295400" y="838200"/>
            <a:ext cx="6629400" cy="5334000"/>
          </a:xfrm>
          <a:prstGeom prst="rect">
            <a:avLst/>
          </a:prstGeom>
          <a:noFill/>
          <a:ln w="9525">
            <a:noFill/>
            <a:miter lim="800000"/>
            <a:headEnd/>
            <a:tailEnd/>
          </a:ln>
        </p:spPr>
      </p:pic>
      <p:sp>
        <p:nvSpPr>
          <p:cNvPr id="3" name="TextBox 2"/>
          <p:cNvSpPr txBox="1"/>
          <p:nvPr/>
        </p:nvSpPr>
        <p:spPr>
          <a:xfrm>
            <a:off x="304800" y="381000"/>
            <a:ext cx="1524000" cy="1754326"/>
          </a:xfrm>
          <a:prstGeom prst="rect">
            <a:avLst/>
          </a:prstGeom>
          <a:noFill/>
        </p:spPr>
        <p:txBody>
          <a:bodyPr wrap="square" rtlCol="0">
            <a:spAutoFit/>
          </a:bodyPr>
          <a:lstStyle/>
          <a:p>
            <a:r>
              <a:rPr lang="en-US" b="1" dirty="0" smtClean="0"/>
              <a:t>Figure 2: Components of </a:t>
            </a:r>
            <a:r>
              <a:rPr lang="en-US" b="1" dirty="0" err="1" smtClean="0"/>
              <a:t>Ostrom’s</a:t>
            </a:r>
            <a:r>
              <a:rPr lang="en-US" b="1" dirty="0" smtClean="0"/>
              <a:t> </a:t>
            </a:r>
            <a:r>
              <a:rPr lang="en-US" b="1" i="1" dirty="0" smtClean="0"/>
              <a:t>PNAS</a:t>
            </a:r>
            <a:r>
              <a:rPr lang="en-US" b="1" dirty="0" smtClean="0"/>
              <a:t> SES Framework (Revised)</a:t>
            </a:r>
            <a:endParaRPr lang="en-US"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p:cNvSpPr txBox="1"/>
          <p:nvPr/>
        </p:nvSpPr>
        <p:spPr>
          <a:xfrm>
            <a:off x="1752600" y="1828800"/>
            <a:ext cx="5181600" cy="320040"/>
          </a:xfrm>
          <a:prstGeom prst="rect">
            <a:avLst/>
          </a:prstGeom>
          <a:noFill/>
          <a:ln w="3175" cmpd="sng">
            <a:solidFill>
              <a:schemeClr val="tx1"/>
            </a:solidFill>
            <a:prstDash val="solid"/>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200" dirty="0"/>
              <a:t>Governance</a:t>
            </a:r>
            <a:r>
              <a:rPr lang="en-US" sz="1200" baseline="0" dirty="0"/>
              <a:t> System </a:t>
            </a:r>
            <a:r>
              <a:rPr lang="en-US" sz="1200" baseline="0" dirty="0" smtClean="0"/>
              <a:t>Dynamics</a:t>
            </a:r>
            <a:endParaRPr lang="en-US" sz="1200" dirty="0"/>
          </a:p>
        </p:txBody>
      </p:sp>
      <p:sp>
        <p:nvSpPr>
          <p:cNvPr id="6" name="TextBox 2"/>
          <p:cNvSpPr txBox="1"/>
          <p:nvPr/>
        </p:nvSpPr>
        <p:spPr>
          <a:xfrm>
            <a:off x="1905000" y="5105400"/>
            <a:ext cx="5105400" cy="304800"/>
          </a:xfrm>
          <a:prstGeom prst="rect">
            <a:avLst/>
          </a:prstGeom>
          <a:noFill/>
          <a:ln w="3175" cmpd="sng">
            <a:solidFill>
              <a:schemeClr val="tx1"/>
            </a:solidFill>
            <a:prstDash val="solid"/>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200" dirty="0" smtClean="0"/>
              <a:t>Resource System Dynamics </a:t>
            </a:r>
            <a:endParaRPr lang="en-US" sz="1200" dirty="0"/>
          </a:p>
        </p:txBody>
      </p:sp>
      <p:sp>
        <p:nvSpPr>
          <p:cNvPr id="18" name="TextBox 15"/>
          <p:cNvSpPr txBox="1"/>
          <p:nvPr/>
        </p:nvSpPr>
        <p:spPr>
          <a:xfrm>
            <a:off x="2438400" y="2590800"/>
            <a:ext cx="4114800" cy="304800"/>
          </a:xfrm>
          <a:prstGeom prst="rect">
            <a:avLst/>
          </a:prstGeom>
          <a:noFill/>
          <a:ln w="3175" cmpd="sng">
            <a:solidFill>
              <a:schemeClr val="tx1"/>
            </a:solidFill>
            <a:prstDash val="solid"/>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100" dirty="0" smtClean="0"/>
              <a:t>User Dynamics</a:t>
            </a:r>
            <a:endParaRPr lang="en-US" sz="1100" dirty="0"/>
          </a:p>
        </p:txBody>
      </p:sp>
      <p:sp>
        <p:nvSpPr>
          <p:cNvPr id="19" name="TextBox 16"/>
          <p:cNvSpPr txBox="1"/>
          <p:nvPr/>
        </p:nvSpPr>
        <p:spPr>
          <a:xfrm>
            <a:off x="2286000" y="4343400"/>
            <a:ext cx="4343400" cy="304800"/>
          </a:xfrm>
          <a:prstGeom prst="rect">
            <a:avLst/>
          </a:prstGeom>
          <a:noFill/>
          <a:ln w="3175" cmpd="sng">
            <a:solidFill>
              <a:schemeClr val="tx1"/>
            </a:solidFill>
            <a:prstDash val="solid"/>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100" dirty="0" smtClean="0"/>
              <a:t>Focal Resource</a:t>
            </a:r>
            <a:r>
              <a:rPr lang="en-US" sz="1100" baseline="0" dirty="0" smtClean="0"/>
              <a:t> Dynamic</a:t>
            </a:r>
            <a:r>
              <a:rPr lang="en-US" sz="1100" dirty="0" smtClean="0"/>
              <a:t>s</a:t>
            </a:r>
            <a:endParaRPr lang="en-US" sz="1100" dirty="0"/>
          </a:p>
        </p:txBody>
      </p:sp>
      <p:sp>
        <p:nvSpPr>
          <p:cNvPr id="21" name="TextBox 18"/>
          <p:cNvSpPr txBox="1"/>
          <p:nvPr/>
        </p:nvSpPr>
        <p:spPr>
          <a:xfrm>
            <a:off x="2133600" y="3429000"/>
            <a:ext cx="4495800" cy="457200"/>
          </a:xfrm>
          <a:prstGeom prst="rect">
            <a:avLst/>
          </a:prstGeom>
          <a:noFill/>
          <a:ln w="19050" cmpd="sng">
            <a:solidFill>
              <a:schemeClr val="tx1"/>
            </a:solidFill>
            <a:prstDash val="lgDashDotDot"/>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100" dirty="0"/>
              <a:t>Action</a:t>
            </a:r>
            <a:r>
              <a:rPr lang="en-US" sz="1100" baseline="0" dirty="0"/>
              <a:t> </a:t>
            </a:r>
            <a:r>
              <a:rPr lang="en-US" sz="1100" baseline="0" dirty="0" smtClean="0"/>
              <a:t>Situation Dynamics</a:t>
            </a:r>
            <a:endParaRPr lang="en-US" sz="1100" dirty="0"/>
          </a:p>
        </p:txBody>
      </p:sp>
      <p:cxnSp>
        <p:nvCxnSpPr>
          <p:cNvPr id="24" name="Straight Arrow Connector 23"/>
          <p:cNvCxnSpPr/>
          <p:nvPr/>
        </p:nvCxnSpPr>
        <p:spPr>
          <a:xfrm rot="5400000" flipH="1" flipV="1">
            <a:off x="4266406" y="4876800"/>
            <a:ext cx="457994" cy="794"/>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5400000" flipH="1" flipV="1">
            <a:off x="4267994" y="4114006"/>
            <a:ext cx="457200" cy="1588"/>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18" idx="2"/>
          </p:cNvCxnSpPr>
          <p:nvPr/>
        </p:nvCxnSpPr>
        <p:spPr>
          <a:xfrm rot="5400000" flipH="1" flipV="1">
            <a:off x="4228306" y="3162300"/>
            <a:ext cx="534194" cy="794"/>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8" idx="0"/>
          </p:cNvCxnSpPr>
          <p:nvPr/>
        </p:nvCxnSpPr>
        <p:spPr>
          <a:xfrm rot="5400000" flipH="1" flipV="1">
            <a:off x="4267994" y="2362200"/>
            <a:ext cx="456406" cy="794"/>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5400000" flipH="1" flipV="1">
            <a:off x="4229497" y="1333103"/>
            <a:ext cx="533400" cy="794"/>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5400000" flipH="1" flipV="1">
            <a:off x="3048794" y="4495006"/>
            <a:ext cx="1219200" cy="1588"/>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0" name="TextBox 32"/>
          <p:cNvSpPr txBox="1"/>
          <p:nvPr/>
        </p:nvSpPr>
        <p:spPr>
          <a:xfrm>
            <a:off x="533400" y="152400"/>
            <a:ext cx="7848600" cy="381000"/>
          </a:xfrm>
          <a:prstGeom prst="rect">
            <a:avLst/>
          </a:prstGeom>
          <a:noFill/>
          <a:ln w="19050" cmpd="sng">
            <a:solidFill>
              <a:schemeClr val="bg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b="1" dirty="0" smtClean="0"/>
              <a:t>Fig. 3. Corresponding Components </a:t>
            </a:r>
            <a:r>
              <a:rPr lang="en-US" sz="1800" b="1" dirty="0"/>
              <a:t>of PNAS </a:t>
            </a:r>
            <a:r>
              <a:rPr lang="en-US" sz="1800" b="1" dirty="0" smtClean="0"/>
              <a:t>and PIASES Frameworks</a:t>
            </a:r>
            <a:endParaRPr lang="en-US" sz="1800" b="1" dirty="0"/>
          </a:p>
        </p:txBody>
      </p:sp>
      <p:cxnSp>
        <p:nvCxnSpPr>
          <p:cNvPr id="41" name="Straight Arrow Connector 40"/>
          <p:cNvCxnSpPr/>
          <p:nvPr/>
        </p:nvCxnSpPr>
        <p:spPr>
          <a:xfrm rot="5400000" flipH="1" flipV="1">
            <a:off x="4229894" y="5904706"/>
            <a:ext cx="532606" cy="794"/>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rot="5400000" flipH="1" flipV="1">
            <a:off x="3010694" y="2780506"/>
            <a:ext cx="1295400" cy="1588"/>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5" name="TextBox 1"/>
          <p:cNvSpPr txBox="1"/>
          <p:nvPr/>
        </p:nvSpPr>
        <p:spPr>
          <a:xfrm>
            <a:off x="1371600" y="685800"/>
            <a:ext cx="6019800" cy="396240"/>
          </a:xfrm>
          <a:prstGeom prst="rect">
            <a:avLst/>
          </a:prstGeom>
          <a:noFill/>
          <a:ln w="19050" cmpd="sng">
            <a:solidFill>
              <a:schemeClr val="tx1"/>
            </a:solidFill>
            <a:prstDash val="solid"/>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200" baseline="0" dirty="0" smtClean="0"/>
              <a:t>Dynamics of Social, Economic, and</a:t>
            </a:r>
            <a:r>
              <a:rPr lang="en-US" sz="1200" dirty="0" smtClean="0"/>
              <a:t> Political Settings</a:t>
            </a:r>
            <a:endParaRPr lang="en-US" sz="1200" dirty="0"/>
          </a:p>
        </p:txBody>
      </p:sp>
      <p:sp>
        <p:nvSpPr>
          <p:cNvPr id="38" name="TextBox 2"/>
          <p:cNvSpPr txBox="1"/>
          <p:nvPr/>
        </p:nvSpPr>
        <p:spPr>
          <a:xfrm>
            <a:off x="1371600" y="6172200"/>
            <a:ext cx="6096000" cy="381000"/>
          </a:xfrm>
          <a:prstGeom prst="rect">
            <a:avLst/>
          </a:prstGeom>
          <a:noFill/>
          <a:ln w="19050" cmpd="sng">
            <a:solidFill>
              <a:schemeClr val="tx1"/>
            </a:solidFill>
            <a:prstDash val="solid"/>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smtClean="0"/>
              <a:t>Dynamics of R</a:t>
            </a:r>
            <a:r>
              <a:rPr lang="en-US" sz="1200" baseline="0" dirty="0" smtClean="0"/>
              <a:t>elated Ecosystems</a:t>
            </a:r>
            <a:endParaRPr lang="en-US" sz="1200" dirty="0"/>
          </a:p>
        </p:txBody>
      </p:sp>
      <p:sp>
        <p:nvSpPr>
          <p:cNvPr id="66" name="Rectangle 65"/>
          <p:cNvSpPr/>
          <p:nvPr/>
        </p:nvSpPr>
        <p:spPr>
          <a:xfrm>
            <a:off x="1371600" y="1600200"/>
            <a:ext cx="6096000" cy="4038600"/>
          </a:xfrm>
          <a:prstGeom prst="rect">
            <a:avLst/>
          </a:prstGeom>
          <a:noFill/>
          <a:ln w="57150">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p:cNvSpPr txBox="1"/>
          <p:nvPr/>
        </p:nvSpPr>
        <p:spPr>
          <a:xfrm>
            <a:off x="1905000" y="1752600"/>
            <a:ext cx="4724400" cy="457200"/>
          </a:xfrm>
          <a:prstGeom prst="rect">
            <a:avLst/>
          </a:prstGeom>
          <a:noFill/>
          <a:ln w="3175" cmpd="sng">
            <a:solidFill>
              <a:schemeClr val="tx1"/>
            </a:solidFill>
            <a:prstDash val="solid"/>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200" dirty="0" smtClean="0"/>
              <a:t>                                        Governance</a:t>
            </a:r>
            <a:r>
              <a:rPr lang="en-US" sz="1200" baseline="0" dirty="0" smtClean="0"/>
              <a:t> </a:t>
            </a:r>
            <a:r>
              <a:rPr lang="en-US" sz="1200" baseline="0" dirty="0"/>
              <a:t>System </a:t>
            </a:r>
            <a:r>
              <a:rPr lang="en-US" sz="1200" baseline="0" dirty="0" smtClean="0"/>
              <a:t>Dynamics</a:t>
            </a:r>
            <a:endParaRPr lang="en-US" sz="1200" dirty="0"/>
          </a:p>
        </p:txBody>
      </p:sp>
      <p:sp>
        <p:nvSpPr>
          <p:cNvPr id="6" name="TextBox 2"/>
          <p:cNvSpPr txBox="1"/>
          <p:nvPr/>
        </p:nvSpPr>
        <p:spPr>
          <a:xfrm>
            <a:off x="1981200" y="5029200"/>
            <a:ext cx="4800600" cy="457200"/>
          </a:xfrm>
          <a:prstGeom prst="rect">
            <a:avLst/>
          </a:prstGeom>
          <a:noFill/>
          <a:ln w="3175" cmpd="sng">
            <a:solidFill>
              <a:schemeClr val="tx1"/>
            </a:solidFill>
            <a:prstDash val="solid"/>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200" dirty="0" smtClean="0"/>
              <a:t>                                         Resource System Dynamics </a:t>
            </a:r>
            <a:endParaRPr lang="en-US" sz="1200" dirty="0"/>
          </a:p>
        </p:txBody>
      </p:sp>
      <p:sp>
        <p:nvSpPr>
          <p:cNvPr id="18" name="TextBox 15"/>
          <p:cNvSpPr txBox="1"/>
          <p:nvPr/>
        </p:nvSpPr>
        <p:spPr>
          <a:xfrm>
            <a:off x="2362200" y="2514600"/>
            <a:ext cx="3886200" cy="457200"/>
          </a:xfrm>
          <a:prstGeom prst="rect">
            <a:avLst/>
          </a:prstGeom>
          <a:noFill/>
          <a:ln w="3175" cmpd="sng">
            <a:solidFill>
              <a:schemeClr val="tx1"/>
            </a:solidFill>
            <a:prstDash val="solid"/>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100" dirty="0" smtClean="0"/>
              <a:t>                                         User Dynamics</a:t>
            </a:r>
            <a:endParaRPr lang="en-US" sz="1100" dirty="0"/>
          </a:p>
        </p:txBody>
      </p:sp>
      <p:sp>
        <p:nvSpPr>
          <p:cNvPr id="19" name="TextBox 16"/>
          <p:cNvSpPr txBox="1"/>
          <p:nvPr/>
        </p:nvSpPr>
        <p:spPr>
          <a:xfrm>
            <a:off x="2362200" y="4267200"/>
            <a:ext cx="3886200" cy="457200"/>
          </a:xfrm>
          <a:prstGeom prst="rect">
            <a:avLst/>
          </a:prstGeom>
          <a:noFill/>
          <a:ln w="3175" cmpd="sng">
            <a:solidFill>
              <a:schemeClr val="tx1"/>
            </a:solidFill>
            <a:prstDash val="solid"/>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100" dirty="0" smtClean="0"/>
              <a:t>                                   Foc</a:t>
            </a:r>
            <a:r>
              <a:rPr lang="en-US" dirty="0" smtClean="0"/>
              <a:t>al </a:t>
            </a:r>
            <a:r>
              <a:rPr lang="en-US" sz="1100" dirty="0" smtClean="0"/>
              <a:t>Resource</a:t>
            </a:r>
            <a:r>
              <a:rPr lang="en-US" sz="1100" baseline="0" dirty="0" smtClean="0"/>
              <a:t> Dynamic</a:t>
            </a:r>
            <a:r>
              <a:rPr lang="en-US" sz="1100" dirty="0" smtClean="0"/>
              <a:t>s</a:t>
            </a:r>
            <a:endParaRPr lang="en-US" sz="1100" dirty="0"/>
          </a:p>
        </p:txBody>
      </p:sp>
      <p:sp>
        <p:nvSpPr>
          <p:cNvPr id="21" name="TextBox 18"/>
          <p:cNvSpPr txBox="1"/>
          <p:nvPr/>
        </p:nvSpPr>
        <p:spPr>
          <a:xfrm>
            <a:off x="1905000" y="3276600"/>
            <a:ext cx="4876800" cy="685800"/>
          </a:xfrm>
          <a:prstGeom prst="rect">
            <a:avLst/>
          </a:prstGeom>
          <a:noFill/>
          <a:ln w="19050" cmpd="sng">
            <a:solidFill>
              <a:schemeClr val="tx1"/>
            </a:solidFill>
            <a:prstDash val="lgDashDotDot"/>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100" dirty="0" smtClean="0"/>
              <a:t>                                                 Action</a:t>
            </a:r>
            <a:r>
              <a:rPr lang="en-US" sz="1100" baseline="0" dirty="0" smtClean="0"/>
              <a:t> Situation Dynamics  </a:t>
            </a:r>
            <a:endParaRPr lang="en-US" sz="1100" dirty="0"/>
          </a:p>
        </p:txBody>
      </p:sp>
      <p:sp>
        <p:nvSpPr>
          <p:cNvPr id="30" name="TextBox 32"/>
          <p:cNvSpPr txBox="1"/>
          <p:nvPr/>
        </p:nvSpPr>
        <p:spPr>
          <a:xfrm>
            <a:off x="533400" y="152400"/>
            <a:ext cx="7696200" cy="381000"/>
          </a:xfrm>
          <a:prstGeom prst="rect">
            <a:avLst/>
          </a:prstGeom>
          <a:noFill/>
          <a:ln w="19050" cmpd="sng">
            <a:solidFill>
              <a:schemeClr val="bg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b="1" dirty="0" smtClean="0"/>
              <a:t>Fig. 4.  Dynamic Flows in PIASES Framework</a:t>
            </a:r>
            <a:endParaRPr lang="en-US" sz="1800" b="1" dirty="0"/>
          </a:p>
        </p:txBody>
      </p:sp>
      <p:sp>
        <p:nvSpPr>
          <p:cNvPr id="35" name="TextBox 1"/>
          <p:cNvSpPr txBox="1"/>
          <p:nvPr/>
        </p:nvSpPr>
        <p:spPr>
          <a:xfrm>
            <a:off x="1371600" y="609600"/>
            <a:ext cx="6172200" cy="533400"/>
          </a:xfrm>
          <a:prstGeom prst="rect">
            <a:avLst/>
          </a:prstGeom>
          <a:noFill/>
          <a:ln w="19050" cmpd="sng">
            <a:solidFill>
              <a:schemeClr val="tx1"/>
            </a:solidFill>
            <a:prstDash val="solid"/>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200" baseline="0" dirty="0" smtClean="0"/>
              <a:t>                                 Dynamics of Social, Economic, and</a:t>
            </a:r>
            <a:r>
              <a:rPr lang="en-US" sz="1200" dirty="0" smtClean="0"/>
              <a:t> Political Settings</a:t>
            </a:r>
            <a:endParaRPr lang="en-US" sz="1200" dirty="0"/>
          </a:p>
        </p:txBody>
      </p:sp>
      <p:sp>
        <p:nvSpPr>
          <p:cNvPr id="38" name="TextBox 2"/>
          <p:cNvSpPr txBox="1"/>
          <p:nvPr/>
        </p:nvSpPr>
        <p:spPr>
          <a:xfrm>
            <a:off x="1371600" y="6096000"/>
            <a:ext cx="6172200" cy="457200"/>
          </a:xfrm>
          <a:prstGeom prst="rect">
            <a:avLst/>
          </a:prstGeom>
          <a:noFill/>
          <a:ln w="19050" cmpd="sng">
            <a:solidFill>
              <a:schemeClr val="tx1"/>
            </a:solidFill>
            <a:prstDash val="solid"/>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200" dirty="0" smtClean="0"/>
              <a:t>                                                     Dynamics of R</a:t>
            </a:r>
            <a:r>
              <a:rPr lang="en-US" sz="1200" baseline="0" dirty="0" smtClean="0"/>
              <a:t>elated Ecosystems</a:t>
            </a:r>
            <a:endParaRPr lang="en-US" sz="1200" dirty="0"/>
          </a:p>
        </p:txBody>
      </p:sp>
      <p:sp>
        <p:nvSpPr>
          <p:cNvPr id="66" name="Rectangle 65"/>
          <p:cNvSpPr/>
          <p:nvPr/>
        </p:nvSpPr>
        <p:spPr>
          <a:xfrm>
            <a:off x="1371600" y="1447800"/>
            <a:ext cx="6096000" cy="4343400"/>
          </a:xfrm>
          <a:prstGeom prst="rect">
            <a:avLst/>
          </a:prstGeom>
          <a:noFill/>
          <a:ln w="57150">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ircular Arrow 30"/>
          <p:cNvSpPr/>
          <p:nvPr/>
        </p:nvSpPr>
        <p:spPr>
          <a:xfrm rot="5400000" flipH="1">
            <a:off x="3848100" y="-1104900"/>
            <a:ext cx="685800" cy="3962400"/>
          </a:xfrm>
          <a:prstGeom prst="circularArrow">
            <a:avLst>
              <a:gd name="adj1" fmla="val 0"/>
              <a:gd name="adj2" fmla="val 1142319"/>
              <a:gd name="adj3" fmla="val 19221873"/>
              <a:gd name="adj4" fmla="val 21374614"/>
              <a:gd name="adj5" fmla="val 1241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Circular Arrow 32"/>
          <p:cNvSpPr/>
          <p:nvPr/>
        </p:nvSpPr>
        <p:spPr>
          <a:xfrm rot="5400000" flipH="1">
            <a:off x="3811595" y="684205"/>
            <a:ext cx="609600" cy="2593990"/>
          </a:xfrm>
          <a:prstGeom prst="circularArrow">
            <a:avLst>
              <a:gd name="adj1" fmla="val 0"/>
              <a:gd name="adj2" fmla="val 1142319"/>
              <a:gd name="adj3" fmla="val 19221873"/>
              <a:gd name="adj4" fmla="val 21374614"/>
              <a:gd name="adj5" fmla="val 1241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Circular Arrow 33"/>
          <p:cNvSpPr/>
          <p:nvPr/>
        </p:nvSpPr>
        <p:spPr>
          <a:xfrm rot="5400000" flipH="1">
            <a:off x="4040195" y="1522405"/>
            <a:ext cx="609600" cy="2441590"/>
          </a:xfrm>
          <a:prstGeom prst="circularArrow">
            <a:avLst>
              <a:gd name="adj1" fmla="val 0"/>
              <a:gd name="adj2" fmla="val 1142319"/>
              <a:gd name="adj3" fmla="val 19221873"/>
              <a:gd name="adj4" fmla="val 84306"/>
              <a:gd name="adj5" fmla="val 1241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0" name="Right Arrow 49"/>
          <p:cNvSpPr/>
          <p:nvPr/>
        </p:nvSpPr>
        <p:spPr>
          <a:xfrm>
            <a:off x="3124200" y="3276600"/>
            <a:ext cx="2514600" cy="685800"/>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Up-Down Arrow 51"/>
          <p:cNvSpPr/>
          <p:nvPr/>
        </p:nvSpPr>
        <p:spPr>
          <a:xfrm>
            <a:off x="5638800" y="2819400"/>
            <a:ext cx="228600" cy="1600200"/>
          </a:xfrm>
          <a:prstGeom prst="up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Up Arrow 52"/>
          <p:cNvSpPr/>
          <p:nvPr/>
        </p:nvSpPr>
        <p:spPr>
          <a:xfrm>
            <a:off x="5867400" y="2057400"/>
            <a:ext cx="228600" cy="685800"/>
          </a:xfrm>
          <a:prstGeom prs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Up Arrow 53"/>
          <p:cNvSpPr/>
          <p:nvPr/>
        </p:nvSpPr>
        <p:spPr>
          <a:xfrm>
            <a:off x="6096000" y="914400"/>
            <a:ext cx="228600" cy="990600"/>
          </a:xfrm>
          <a:prstGeom prs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Up Arrow 55"/>
          <p:cNvSpPr/>
          <p:nvPr/>
        </p:nvSpPr>
        <p:spPr>
          <a:xfrm>
            <a:off x="2209800" y="5334000"/>
            <a:ext cx="228600" cy="914400"/>
          </a:xfrm>
          <a:prstGeom prs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Up Arrow 56"/>
          <p:cNvSpPr/>
          <p:nvPr/>
        </p:nvSpPr>
        <p:spPr>
          <a:xfrm>
            <a:off x="2590800" y="4572000"/>
            <a:ext cx="228600" cy="609600"/>
          </a:xfrm>
          <a:prstGeom prs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Up Arrow 57"/>
          <p:cNvSpPr/>
          <p:nvPr/>
        </p:nvSpPr>
        <p:spPr>
          <a:xfrm>
            <a:off x="2819400" y="3657600"/>
            <a:ext cx="228600" cy="762000"/>
          </a:xfrm>
          <a:prstGeom prs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Up Arrow 58"/>
          <p:cNvSpPr/>
          <p:nvPr/>
        </p:nvSpPr>
        <p:spPr>
          <a:xfrm flipV="1">
            <a:off x="5867400" y="4572000"/>
            <a:ext cx="228600" cy="685800"/>
          </a:xfrm>
          <a:prstGeom prs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Up Arrow 59"/>
          <p:cNvSpPr/>
          <p:nvPr/>
        </p:nvSpPr>
        <p:spPr>
          <a:xfrm flipV="1">
            <a:off x="6172200" y="5257800"/>
            <a:ext cx="228600" cy="990600"/>
          </a:xfrm>
          <a:prstGeom prs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Up Arrow 60"/>
          <p:cNvSpPr/>
          <p:nvPr/>
        </p:nvSpPr>
        <p:spPr>
          <a:xfrm flipV="1">
            <a:off x="2819400" y="2743200"/>
            <a:ext cx="228600" cy="838200"/>
          </a:xfrm>
          <a:prstGeom prs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Up Arrow 61"/>
          <p:cNvSpPr/>
          <p:nvPr/>
        </p:nvSpPr>
        <p:spPr>
          <a:xfrm flipV="1">
            <a:off x="2590800" y="1981200"/>
            <a:ext cx="228600" cy="762000"/>
          </a:xfrm>
          <a:prstGeom prs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Up Arrow 62"/>
          <p:cNvSpPr/>
          <p:nvPr/>
        </p:nvSpPr>
        <p:spPr>
          <a:xfrm flipV="1">
            <a:off x="2133600" y="990600"/>
            <a:ext cx="228600" cy="990600"/>
          </a:xfrm>
          <a:prstGeom prs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Circular Arrow 71"/>
          <p:cNvSpPr/>
          <p:nvPr/>
        </p:nvSpPr>
        <p:spPr>
          <a:xfrm rot="5400000">
            <a:off x="4002095" y="3236905"/>
            <a:ext cx="609600" cy="2517790"/>
          </a:xfrm>
          <a:prstGeom prst="circularArrow">
            <a:avLst>
              <a:gd name="adj1" fmla="val 0"/>
              <a:gd name="adj2" fmla="val 1142319"/>
              <a:gd name="adj3" fmla="val 19221873"/>
              <a:gd name="adj4" fmla="val 21374614"/>
              <a:gd name="adj5" fmla="val 1241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3" name="Circular Arrow 72"/>
          <p:cNvSpPr/>
          <p:nvPr/>
        </p:nvSpPr>
        <p:spPr>
          <a:xfrm rot="5400000">
            <a:off x="4002095" y="3770305"/>
            <a:ext cx="609600" cy="2974990"/>
          </a:xfrm>
          <a:prstGeom prst="circularArrow">
            <a:avLst>
              <a:gd name="adj1" fmla="val 0"/>
              <a:gd name="adj2" fmla="val 1142319"/>
              <a:gd name="adj3" fmla="val 19221873"/>
              <a:gd name="adj4" fmla="val 21374614"/>
              <a:gd name="adj5" fmla="val 1241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4" name="Circular Arrow 73"/>
          <p:cNvSpPr/>
          <p:nvPr/>
        </p:nvSpPr>
        <p:spPr>
          <a:xfrm rot="5400000">
            <a:off x="4040195" y="4570405"/>
            <a:ext cx="609600" cy="3508390"/>
          </a:xfrm>
          <a:prstGeom prst="circularArrow">
            <a:avLst>
              <a:gd name="adj1" fmla="val 0"/>
              <a:gd name="adj2" fmla="val 1142319"/>
              <a:gd name="adj3" fmla="val 19221873"/>
              <a:gd name="adj4" fmla="val 21374614"/>
              <a:gd name="adj5" fmla="val 1241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1"/>
          <p:cNvSpPr txBox="1"/>
          <p:nvPr/>
        </p:nvSpPr>
        <p:spPr>
          <a:xfrm>
            <a:off x="6019800" y="3124200"/>
            <a:ext cx="1790700" cy="1676400"/>
          </a:xfrm>
          <a:prstGeom prst="rect">
            <a:avLst/>
          </a:prstGeom>
          <a:noFill/>
          <a:ln w="19050" cmpd="sng">
            <a:solidFill>
              <a:schemeClr val="tx1"/>
            </a:solidFill>
            <a:prstDash val="solid"/>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lang="en-US" sz="1400" b="1" dirty="0" smtClean="0"/>
              <a:t>Realize Outcomes</a:t>
            </a:r>
            <a:r>
              <a:rPr lang="en-US" sz="1400" b="1" dirty="0"/>
              <a:t>:</a:t>
            </a:r>
          </a:p>
          <a:p>
            <a:pPr algn="l"/>
            <a:endParaRPr lang="en-US" sz="1400" dirty="0"/>
          </a:p>
          <a:p>
            <a:pPr algn="l"/>
            <a:r>
              <a:rPr lang="en-US" sz="1400" dirty="0"/>
              <a:t>1. Resource</a:t>
            </a:r>
            <a:r>
              <a:rPr lang="en-US" sz="1400" baseline="0" dirty="0"/>
              <a:t> Levels</a:t>
            </a:r>
          </a:p>
          <a:p>
            <a:pPr algn="l"/>
            <a:r>
              <a:rPr lang="en-US" sz="1400" baseline="0" dirty="0"/>
              <a:t>2. Maintenance </a:t>
            </a:r>
          </a:p>
          <a:p>
            <a:pPr algn="l"/>
            <a:r>
              <a:rPr lang="en-US" sz="1400" baseline="0" dirty="0"/>
              <a:t>3. Compliance</a:t>
            </a:r>
          </a:p>
          <a:p>
            <a:pPr algn="l"/>
            <a:r>
              <a:rPr lang="en-US" sz="1400" baseline="0" dirty="0"/>
              <a:t>4. Distribution</a:t>
            </a:r>
            <a:endParaRPr lang="en-US" sz="1400" dirty="0"/>
          </a:p>
        </p:txBody>
      </p:sp>
      <p:cxnSp>
        <p:nvCxnSpPr>
          <p:cNvPr id="4" name="Straight Arrow Connector 3"/>
          <p:cNvCxnSpPr>
            <a:stCxn id="6" idx="3"/>
            <a:endCxn id="3" idx="1"/>
          </p:cNvCxnSpPr>
          <p:nvPr/>
        </p:nvCxnSpPr>
        <p:spPr>
          <a:xfrm>
            <a:off x="5353050" y="3962400"/>
            <a:ext cx="666750" cy="1588"/>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85800" y="2057400"/>
            <a:ext cx="7620000" cy="3048000"/>
          </a:xfrm>
          <a:prstGeom prst="rect">
            <a:avLst/>
          </a:prstGeom>
          <a:noFill/>
          <a:ln w="19050" cmpd="sng">
            <a:solidFill>
              <a:schemeClr val="tx1"/>
            </a:solidFill>
            <a:prstDash val="solid"/>
          </a:ln>
        </p:spPr>
        <p:style>
          <a:lnRef idx="0">
            <a:scrgbClr r="0" g="0" b="0"/>
          </a:lnRef>
          <a:fillRef idx="0">
            <a:scrgbClr r="0" g="0" b="0"/>
          </a:fillRef>
          <a:effectRef idx="0">
            <a:scrgbClr r="0" g="0" b="0"/>
          </a:effectRef>
          <a:fontRef idx="minor">
            <a:schemeClr val="dk1"/>
          </a:fontRef>
        </p:style>
        <p:txBody>
          <a:bodyPr wrap="square"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100" dirty="0"/>
          </a:p>
        </p:txBody>
      </p:sp>
      <p:sp>
        <p:nvSpPr>
          <p:cNvPr id="6" name="TextBox 7"/>
          <p:cNvSpPr txBox="1"/>
          <p:nvPr/>
        </p:nvSpPr>
        <p:spPr>
          <a:xfrm>
            <a:off x="3200400" y="3124200"/>
            <a:ext cx="2152650" cy="1676400"/>
          </a:xfrm>
          <a:prstGeom prst="rect">
            <a:avLst/>
          </a:prstGeom>
          <a:noFill/>
          <a:ln w="19050" cmpd="sng">
            <a:solidFill>
              <a:schemeClr val="tx1"/>
            </a:solidFill>
            <a:prstDash val="solid"/>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400" b="1" dirty="0" smtClean="0"/>
              <a:t>Users Take Actions</a:t>
            </a:r>
            <a:r>
              <a:rPr lang="en-US" sz="1400" b="1" dirty="0"/>
              <a:t>:</a:t>
            </a:r>
            <a:r>
              <a:rPr lang="en-US" sz="1400" b="1" baseline="0" dirty="0"/>
              <a:t> </a:t>
            </a:r>
          </a:p>
          <a:p>
            <a:endParaRPr lang="en-US" sz="1400" baseline="0" dirty="0" smtClean="0"/>
          </a:p>
          <a:p>
            <a:r>
              <a:rPr lang="en-US" sz="1400" baseline="0" dirty="0" smtClean="0"/>
              <a:t>1. Appropriation</a:t>
            </a:r>
            <a:endParaRPr lang="en-US" sz="1400" baseline="0" dirty="0"/>
          </a:p>
          <a:p>
            <a:r>
              <a:rPr lang="en-US" sz="1400" baseline="0" dirty="0" smtClean="0"/>
              <a:t>2. Investment</a:t>
            </a:r>
          </a:p>
          <a:p>
            <a:r>
              <a:rPr lang="en-US" sz="1400" baseline="0" dirty="0" smtClean="0"/>
              <a:t>3</a:t>
            </a:r>
            <a:r>
              <a:rPr lang="en-US" sz="1400" baseline="0" dirty="0"/>
              <a:t>. Monitoring</a:t>
            </a:r>
          </a:p>
          <a:p>
            <a:r>
              <a:rPr lang="en-US" sz="1400" baseline="0" dirty="0"/>
              <a:t>4. Sanctioning</a:t>
            </a:r>
            <a:endParaRPr lang="en-US" sz="1400" dirty="0"/>
          </a:p>
        </p:txBody>
      </p:sp>
      <p:sp>
        <p:nvSpPr>
          <p:cNvPr id="7" name="TextBox 8"/>
          <p:cNvSpPr txBox="1"/>
          <p:nvPr/>
        </p:nvSpPr>
        <p:spPr>
          <a:xfrm>
            <a:off x="609600" y="228600"/>
            <a:ext cx="7848600" cy="381000"/>
          </a:xfrm>
          <a:prstGeom prst="rect">
            <a:avLst/>
          </a:prstGeom>
          <a:noFill/>
          <a:ln w="19050" cmpd="sng">
            <a:solidFill>
              <a:schemeClr val="bg1"/>
            </a:solidFill>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b="1" dirty="0" smtClean="0"/>
              <a:t>Fig. 5. Flows of Information and Resources into and out of an Action Situation</a:t>
            </a:r>
            <a:endParaRPr lang="en-US" sz="1800" b="1" dirty="0"/>
          </a:p>
        </p:txBody>
      </p:sp>
      <p:sp>
        <p:nvSpPr>
          <p:cNvPr id="11" name="TextBox 7"/>
          <p:cNvSpPr txBox="1"/>
          <p:nvPr/>
        </p:nvSpPr>
        <p:spPr>
          <a:xfrm>
            <a:off x="990600" y="3124200"/>
            <a:ext cx="1562100" cy="1676400"/>
          </a:xfrm>
          <a:prstGeom prst="rect">
            <a:avLst/>
          </a:prstGeom>
          <a:noFill/>
          <a:ln w="19050" cmpd="sng">
            <a:solidFill>
              <a:schemeClr val="tx1"/>
            </a:solidFill>
            <a:prstDash val="solid"/>
          </a:ln>
        </p:spPr>
        <p:style>
          <a:lnRef idx="0">
            <a:scrgbClr r="0" g="0" b="0"/>
          </a:lnRef>
          <a:fillRef idx="0">
            <a:scrgbClr r="0" g="0" b="0"/>
          </a:fillRef>
          <a:effectRef idx="0">
            <a:scrgbClr r="0" g="0" b="0"/>
          </a:effectRef>
          <a:fontRef idx="minor">
            <a:schemeClr val="dk1"/>
          </a:fontRef>
        </p:style>
        <p:txBody>
          <a:bodyPr wrap="square"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400" b="1" dirty="0" smtClean="0"/>
              <a:t>Individuals Observe Information: </a:t>
            </a:r>
          </a:p>
          <a:p>
            <a:endParaRPr lang="en-US" sz="1400" smtClean="0"/>
          </a:p>
          <a:p>
            <a:r>
              <a:rPr lang="en-US" sz="1400" smtClean="0"/>
              <a:t>(</a:t>
            </a:r>
            <a:r>
              <a:rPr lang="en-US" sz="1400" dirty="0" smtClean="0"/>
              <a:t>From Endogenous and  Exogenous Sources)</a:t>
            </a:r>
          </a:p>
        </p:txBody>
      </p:sp>
      <p:cxnSp>
        <p:nvCxnSpPr>
          <p:cNvPr id="14" name="Straight Arrow Connector 13"/>
          <p:cNvCxnSpPr>
            <a:stCxn id="11" idx="3"/>
            <a:endCxn id="6" idx="1"/>
          </p:cNvCxnSpPr>
          <p:nvPr/>
        </p:nvCxnSpPr>
        <p:spPr>
          <a:xfrm>
            <a:off x="2552700" y="3962400"/>
            <a:ext cx="647700" cy="1588"/>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Up Arrow 8"/>
          <p:cNvSpPr/>
          <p:nvPr/>
        </p:nvSpPr>
        <p:spPr>
          <a:xfrm>
            <a:off x="6781800" y="1752600"/>
            <a:ext cx="228600" cy="1295400"/>
          </a:xfrm>
          <a:prstGeom prs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Up Arrow 9"/>
          <p:cNvSpPr/>
          <p:nvPr/>
        </p:nvSpPr>
        <p:spPr>
          <a:xfrm flipV="1">
            <a:off x="6858000" y="4876800"/>
            <a:ext cx="228600" cy="685800"/>
          </a:xfrm>
          <a:prstGeom prs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Up Arrow 11"/>
          <p:cNvSpPr/>
          <p:nvPr/>
        </p:nvSpPr>
        <p:spPr>
          <a:xfrm flipV="1">
            <a:off x="1600200" y="1752600"/>
            <a:ext cx="228600" cy="1219200"/>
          </a:xfrm>
          <a:prstGeom prs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Up Arrow 12"/>
          <p:cNvSpPr/>
          <p:nvPr/>
        </p:nvSpPr>
        <p:spPr>
          <a:xfrm>
            <a:off x="1600200" y="4876800"/>
            <a:ext cx="228600" cy="685800"/>
          </a:xfrm>
          <a:prstGeom prst="upArrow">
            <a:avLst>
              <a:gd name="adj1" fmla="val 57767"/>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rot="10800000">
            <a:off x="2133600" y="2362200"/>
            <a:ext cx="4419600" cy="1588"/>
          </a:xfrm>
          <a:prstGeom prst="line">
            <a:avLst/>
          </a:prstGeom>
          <a:ln w="1270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1752600" y="2743200"/>
            <a:ext cx="762000" cy="1588"/>
          </a:xfrm>
          <a:prstGeom prst="straightConnector1">
            <a:avLst/>
          </a:prstGeom>
          <a:ln w="12700">
            <a:solidFill>
              <a:schemeClr val="tx1"/>
            </a:solidFill>
            <a:prstDash val="lgDash"/>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16200000" flipV="1">
            <a:off x="4194810" y="2967990"/>
            <a:ext cx="304800" cy="7620"/>
          </a:xfrm>
          <a:prstGeom prst="straightConnector1">
            <a:avLst/>
          </a:prstGeom>
          <a:ln w="12700">
            <a:solidFill>
              <a:schemeClr val="tx1"/>
            </a:solidFill>
            <a:prstDash val="lgDash"/>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6200000" flipV="1">
            <a:off x="6176010" y="2739390"/>
            <a:ext cx="762000" cy="7620"/>
          </a:xfrm>
          <a:prstGeom prst="straightConnector1">
            <a:avLst/>
          </a:prstGeom>
          <a:ln w="12700">
            <a:solidFill>
              <a:schemeClr val="tx1"/>
            </a:solidFill>
            <a:prstDash val="lgDash"/>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286000" y="2438400"/>
            <a:ext cx="4267200" cy="307777"/>
          </a:xfrm>
          <a:prstGeom prst="rect">
            <a:avLst/>
          </a:prstGeom>
          <a:noFill/>
        </p:spPr>
        <p:txBody>
          <a:bodyPr wrap="square" rtlCol="0">
            <a:spAutoFit/>
          </a:bodyPr>
          <a:lstStyle/>
          <a:p>
            <a:r>
              <a:rPr lang="en-US" sz="1400" dirty="0" smtClean="0"/>
              <a:t>Feedback from Endogenously Generated  Information</a:t>
            </a:r>
            <a:endParaRPr lang="en-US" sz="1400" dirty="0"/>
          </a:p>
        </p:txBody>
      </p:sp>
      <p:sp>
        <p:nvSpPr>
          <p:cNvPr id="20" name="Up Arrow 19"/>
          <p:cNvSpPr/>
          <p:nvPr/>
        </p:nvSpPr>
        <p:spPr>
          <a:xfrm>
            <a:off x="4114800" y="5105400"/>
            <a:ext cx="457200" cy="533400"/>
          </a:xfrm>
          <a:prstGeom prs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3276600" y="5715000"/>
            <a:ext cx="2286000" cy="461665"/>
          </a:xfrm>
          <a:prstGeom prst="rect">
            <a:avLst/>
          </a:prstGeom>
          <a:noFill/>
        </p:spPr>
        <p:txBody>
          <a:bodyPr wrap="square" rtlCol="0">
            <a:spAutoFit/>
          </a:bodyPr>
          <a:lstStyle/>
          <a:p>
            <a:pPr algn="ctr"/>
            <a:r>
              <a:rPr lang="en-US" sz="1200" dirty="0" smtClean="0"/>
              <a:t>Ecological Feedback and Exogenous Biophysical Influences</a:t>
            </a:r>
            <a:endParaRPr lang="en-US" sz="1200" dirty="0"/>
          </a:p>
        </p:txBody>
      </p:sp>
      <p:sp>
        <p:nvSpPr>
          <p:cNvPr id="28" name="Up Arrow 27"/>
          <p:cNvSpPr/>
          <p:nvPr/>
        </p:nvSpPr>
        <p:spPr>
          <a:xfrm flipV="1">
            <a:off x="4038600" y="1600200"/>
            <a:ext cx="457200" cy="457200"/>
          </a:xfrm>
          <a:prstGeom prst="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3657600" y="1219200"/>
            <a:ext cx="1447800" cy="276999"/>
          </a:xfrm>
          <a:prstGeom prst="rect">
            <a:avLst/>
          </a:prstGeom>
          <a:noFill/>
        </p:spPr>
        <p:txBody>
          <a:bodyPr wrap="square" rtlCol="0">
            <a:spAutoFit/>
          </a:bodyPr>
          <a:lstStyle/>
          <a:p>
            <a:pPr algn="ctr"/>
            <a:r>
              <a:rPr lang="en-US" sz="1200" dirty="0" smtClean="0"/>
              <a:t>External Actors</a:t>
            </a:r>
            <a:endParaRPr lang="en-US" sz="1200" dirty="0"/>
          </a:p>
        </p:txBody>
      </p:sp>
      <p:sp>
        <p:nvSpPr>
          <p:cNvPr id="30" name="TextBox 29"/>
          <p:cNvSpPr txBox="1"/>
          <p:nvPr/>
        </p:nvSpPr>
        <p:spPr>
          <a:xfrm>
            <a:off x="762000" y="1066800"/>
            <a:ext cx="2133600" cy="646331"/>
          </a:xfrm>
          <a:prstGeom prst="rect">
            <a:avLst/>
          </a:prstGeom>
          <a:noFill/>
        </p:spPr>
        <p:txBody>
          <a:bodyPr wrap="square" rtlCol="0">
            <a:spAutoFit/>
          </a:bodyPr>
          <a:lstStyle/>
          <a:p>
            <a:pPr algn="ctr"/>
            <a:r>
              <a:rPr lang="en-US" sz="1200" dirty="0" smtClean="0"/>
              <a:t>Information on Group Goals, Strategic Repertoire, and Routine Collective Decisions </a:t>
            </a:r>
            <a:endParaRPr lang="en-US" sz="1200" dirty="0"/>
          </a:p>
        </p:txBody>
      </p:sp>
      <p:sp>
        <p:nvSpPr>
          <p:cNvPr id="31" name="TextBox 30"/>
          <p:cNvSpPr txBox="1"/>
          <p:nvPr/>
        </p:nvSpPr>
        <p:spPr>
          <a:xfrm>
            <a:off x="762000" y="5638800"/>
            <a:ext cx="2286000" cy="646331"/>
          </a:xfrm>
          <a:prstGeom prst="rect">
            <a:avLst/>
          </a:prstGeom>
          <a:noFill/>
        </p:spPr>
        <p:txBody>
          <a:bodyPr wrap="square" rtlCol="0">
            <a:spAutoFit/>
          </a:bodyPr>
          <a:lstStyle/>
          <a:p>
            <a:pPr algn="ctr"/>
            <a:r>
              <a:rPr lang="en-US" sz="1200" dirty="0" smtClean="0"/>
              <a:t>Conditions of Focal and Related Resources and Relevant Infrastructure</a:t>
            </a:r>
            <a:endParaRPr lang="en-US" sz="1200" dirty="0"/>
          </a:p>
        </p:txBody>
      </p:sp>
      <p:sp>
        <p:nvSpPr>
          <p:cNvPr id="32" name="TextBox 31"/>
          <p:cNvSpPr txBox="1"/>
          <p:nvPr/>
        </p:nvSpPr>
        <p:spPr>
          <a:xfrm>
            <a:off x="6324600" y="5562600"/>
            <a:ext cx="1447800" cy="646331"/>
          </a:xfrm>
          <a:prstGeom prst="rect">
            <a:avLst/>
          </a:prstGeom>
          <a:noFill/>
        </p:spPr>
        <p:txBody>
          <a:bodyPr wrap="square" rtlCol="0">
            <a:spAutoFit/>
          </a:bodyPr>
          <a:lstStyle/>
          <a:p>
            <a:pPr algn="ctr"/>
            <a:r>
              <a:rPr lang="en-US" sz="1200" dirty="0" smtClean="0"/>
              <a:t>Resource Extraction and Infrastructure Maintenance</a:t>
            </a:r>
            <a:endParaRPr lang="en-US" sz="1200" dirty="0"/>
          </a:p>
        </p:txBody>
      </p:sp>
      <p:sp>
        <p:nvSpPr>
          <p:cNvPr id="33" name="TextBox 32"/>
          <p:cNvSpPr txBox="1"/>
          <p:nvPr/>
        </p:nvSpPr>
        <p:spPr>
          <a:xfrm>
            <a:off x="6172200" y="1143000"/>
            <a:ext cx="1447800" cy="646331"/>
          </a:xfrm>
          <a:prstGeom prst="rect">
            <a:avLst/>
          </a:prstGeom>
          <a:noFill/>
        </p:spPr>
        <p:txBody>
          <a:bodyPr wrap="square" rtlCol="0">
            <a:spAutoFit/>
          </a:bodyPr>
          <a:lstStyle/>
          <a:p>
            <a:pPr algn="ctr"/>
            <a:r>
              <a:rPr lang="en-US" sz="1200" dirty="0" smtClean="0"/>
              <a:t>Information for Evaluation and Claim-Making</a:t>
            </a:r>
            <a:endParaRPr lang="en-US" sz="1200" dirty="0"/>
          </a:p>
        </p:txBody>
      </p:sp>
      <p:cxnSp>
        <p:nvCxnSpPr>
          <p:cNvPr id="27" name="Straight Connector 26"/>
          <p:cNvCxnSpPr/>
          <p:nvPr/>
        </p:nvCxnSpPr>
        <p:spPr>
          <a:xfrm rot="10800000">
            <a:off x="2438400" y="2819400"/>
            <a:ext cx="1905000" cy="1588"/>
          </a:xfrm>
          <a:prstGeom prst="line">
            <a:avLst/>
          </a:prstGeom>
          <a:ln w="1270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5400000">
            <a:off x="2286000" y="2971800"/>
            <a:ext cx="304800" cy="1588"/>
          </a:xfrm>
          <a:prstGeom prst="straightConnector1">
            <a:avLst/>
          </a:prstGeom>
          <a:ln w="12700">
            <a:solidFill>
              <a:schemeClr val="tx1"/>
            </a:solidFill>
            <a:prstDash val="lgDash"/>
            <a:tailEnd type="arrow"/>
          </a:ln>
        </p:spPr>
        <p:style>
          <a:lnRef idx="1">
            <a:schemeClr val="accent1"/>
          </a:lnRef>
          <a:fillRef idx="0">
            <a:schemeClr val="accent1"/>
          </a:fillRef>
          <a:effectRef idx="0">
            <a:schemeClr val="accent1"/>
          </a:effectRef>
          <a:fontRef idx="minor">
            <a:schemeClr val="tx1"/>
          </a:fontRef>
        </p:style>
      </p:cxnSp>
      <p:sp>
        <p:nvSpPr>
          <p:cNvPr id="37" name="Curved Down Arrow 36"/>
          <p:cNvSpPr/>
          <p:nvPr/>
        </p:nvSpPr>
        <p:spPr>
          <a:xfrm flipH="1" flipV="1">
            <a:off x="1600200" y="6248400"/>
            <a:ext cx="5410200" cy="457200"/>
          </a:xfrm>
          <a:prstGeom prst="curvedDownArrow">
            <a:avLst>
              <a:gd name="adj1" fmla="val 25000"/>
              <a:gd name="adj2" fmla="val 149822"/>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Curved Down Arrow 37"/>
          <p:cNvSpPr/>
          <p:nvPr/>
        </p:nvSpPr>
        <p:spPr>
          <a:xfrm flipH="1" flipV="1">
            <a:off x="4114800" y="6172200"/>
            <a:ext cx="2438400" cy="304800"/>
          </a:xfrm>
          <a:prstGeom prst="curvedDownArrow">
            <a:avLst>
              <a:gd name="adj1" fmla="val 25000"/>
              <a:gd name="adj2" fmla="val 149822"/>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Curved Down Arrow 38"/>
          <p:cNvSpPr/>
          <p:nvPr/>
        </p:nvSpPr>
        <p:spPr>
          <a:xfrm flipH="1">
            <a:off x="1600200" y="685800"/>
            <a:ext cx="5410200" cy="381000"/>
          </a:xfrm>
          <a:prstGeom prst="curvedDownArrow">
            <a:avLst>
              <a:gd name="adj1" fmla="val 25000"/>
              <a:gd name="adj2" fmla="val 149822"/>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0" name="Curved Down Arrow 39"/>
          <p:cNvSpPr/>
          <p:nvPr/>
        </p:nvSpPr>
        <p:spPr>
          <a:xfrm flipH="1">
            <a:off x="4114800" y="838200"/>
            <a:ext cx="2362200" cy="304800"/>
          </a:xfrm>
          <a:prstGeom prst="curvedDownArrow">
            <a:avLst>
              <a:gd name="adj1" fmla="val 25000"/>
              <a:gd name="adj2" fmla="val 149822"/>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100"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2767</TotalTime>
  <Words>1626</Words>
  <Application>Microsoft Office PowerPoint</Application>
  <PresentationFormat>On-screen Show (4:3)</PresentationFormat>
  <Paragraphs>425</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IAD and SES Dynamic Flows:  Introducing the Program in Institutional Analysis of Social-Ecological Systems (PIASES) Framework    Michael D. McGinnis and Elinor Ostrom</vt:lpstr>
      <vt:lpstr>Figure 1: IAD Framework</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Table 2. Dual-Valued Design Principles for Sustainable SES Management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IAD and SES Figures</dc:title>
  <dc:creator>mcginnis</dc:creator>
  <cp:lastModifiedBy>McGinnis</cp:lastModifiedBy>
  <cp:revision>205</cp:revision>
  <dcterms:created xsi:type="dcterms:W3CDTF">2010-02-10T14:51:20Z</dcterms:created>
  <dcterms:modified xsi:type="dcterms:W3CDTF">2010-04-08T12:46:08Z</dcterms:modified>
</cp:coreProperties>
</file>