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Lst>
  <p:notesMasterIdLst>
    <p:notesMasterId r:id="rId25"/>
  </p:notesMasterIdLst>
  <p:sldIdLst>
    <p:sldId id="257" r:id="rId4"/>
    <p:sldId id="280" r:id="rId5"/>
    <p:sldId id="279" r:id="rId6"/>
    <p:sldId id="277" r:id="rId7"/>
    <p:sldId id="278" r:id="rId8"/>
    <p:sldId id="275" r:id="rId9"/>
    <p:sldId id="276" r:id="rId10"/>
    <p:sldId id="274" r:id="rId11"/>
    <p:sldId id="273" r:id="rId12"/>
    <p:sldId id="262" r:id="rId13"/>
    <p:sldId id="263" r:id="rId14"/>
    <p:sldId id="264" r:id="rId15"/>
    <p:sldId id="265" r:id="rId16"/>
    <p:sldId id="266" r:id="rId17"/>
    <p:sldId id="267" r:id="rId18"/>
    <p:sldId id="270" r:id="rId19"/>
    <p:sldId id="268" r:id="rId20"/>
    <p:sldId id="269" r:id="rId21"/>
    <p:sldId id="271" r:id="rId22"/>
    <p:sldId id="272" r:id="rId23"/>
    <p:sldId id="282" r:id="rId24"/>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00" autoAdjust="0"/>
  </p:normalViewPr>
  <p:slideViewPr>
    <p:cSldViewPr>
      <p:cViewPr varScale="1">
        <p:scale>
          <a:sx n="43" d="100"/>
          <a:sy n="43" d="100"/>
        </p:scale>
        <p:origin x="-1459" y="-58"/>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notesViewPr>
    <p:cSldViewPr>
      <p:cViewPr varScale="1">
        <p:scale>
          <a:sx n="50" d="100"/>
          <a:sy n="50" d="100"/>
        </p:scale>
        <p:origin x="-2150" y="-72"/>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C0DE46DA-837B-4889-9C37-0069692D7308}" type="datetimeFigureOut">
              <a:rPr lang="en-US" smtClean="0"/>
              <a:t>5/27/2013</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0F933A2C-EFF1-4B14-BE9E-DBA1B13E60E8}" type="slidenum">
              <a:rPr lang="en-US" smtClean="0"/>
              <a:t>‹#›</a:t>
            </a:fld>
            <a:endParaRPr lang="en-US"/>
          </a:p>
        </p:txBody>
      </p:sp>
    </p:spTree>
    <p:extLst>
      <p:ext uri="{BB962C8B-B14F-4D97-AF65-F5344CB8AC3E}">
        <p14:creationId xmlns:p14="http://schemas.microsoft.com/office/powerpoint/2010/main" val="12402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TDC staff meeting and ?</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a:t>
            </a:fld>
            <a:endParaRPr lang="en-US"/>
          </a:p>
        </p:txBody>
      </p:sp>
    </p:spTree>
    <p:extLst>
      <p:ext uri="{BB962C8B-B14F-4D97-AF65-F5344CB8AC3E}">
        <p14:creationId xmlns:p14="http://schemas.microsoft.com/office/powerpoint/2010/main" val="17938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commons began as loose analogy to research on resource commons</a:t>
            </a:r>
          </a:p>
          <a:p>
            <a:r>
              <a:rPr lang="en-US" dirty="0" smtClean="0"/>
              <a:t>Distinguish roles</a:t>
            </a:r>
          </a:p>
          <a:p>
            <a:pPr marL="176473" indent="-176473">
              <a:buFont typeface="Arial" pitchFamily="34" charset="0"/>
              <a:buChar char="•"/>
            </a:pPr>
            <a:r>
              <a:rPr lang="en-US" dirty="0" smtClean="0"/>
              <a:t>Those using the resource</a:t>
            </a:r>
          </a:p>
          <a:p>
            <a:pPr marL="176473" indent="-176473">
              <a:buFont typeface="Arial" pitchFamily="34" charset="0"/>
              <a:buChar char="•"/>
            </a:pPr>
            <a:r>
              <a:rPr lang="en-US" dirty="0" smtClean="0"/>
              <a:t>Those involved in construction</a:t>
            </a:r>
            <a:r>
              <a:rPr lang="en-US" baseline="0" dirty="0" smtClean="0"/>
              <a:t> and/or replenishment/maintenance</a:t>
            </a:r>
          </a:p>
          <a:p>
            <a:pPr marL="176473" indent="-176473">
              <a:buFont typeface="Arial" pitchFamily="34" charset="0"/>
              <a:buChar char="•"/>
            </a:pPr>
            <a:r>
              <a:rPr lang="en-US" baseline="0" dirty="0" smtClean="0"/>
              <a:t>Those involved in managing resources, setting and enforcing rules</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10</a:t>
            </a:fld>
            <a:endParaRPr lang="en-US"/>
          </a:p>
        </p:txBody>
      </p:sp>
    </p:spTree>
    <p:extLst>
      <p:ext uri="{BB962C8B-B14F-4D97-AF65-F5344CB8AC3E}">
        <p14:creationId xmlns:p14="http://schemas.microsoft.com/office/powerpoint/2010/main" val="365202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Disentangling these took a long time, still inter-related in complex ways</a:t>
            </a:r>
          </a:p>
          <a:p>
            <a:pPr marL="176473" indent="-176473">
              <a:buFont typeface="Arial" pitchFamily="34" charset="0"/>
              <a:buChar char="•"/>
            </a:pPr>
            <a:r>
              <a:rPr lang="en-US" dirty="0" smtClean="0"/>
              <a:t>Berwick mixed 2 and 3, 3 not very conducive to a solution, and 2 not easy to interpret</a:t>
            </a:r>
          </a:p>
          <a:p>
            <a:pPr marL="176473" indent="-176473">
              <a:buFont typeface="Arial" pitchFamily="34" charset="0"/>
              <a:buChar char="•"/>
            </a:pPr>
            <a:r>
              <a:rPr lang="en-US" dirty="0" smtClean="0"/>
              <a:t>Micro-commons</a:t>
            </a:r>
            <a:r>
              <a:rPr lang="en-US" baseline="0" dirty="0" smtClean="0"/>
              <a:t> idea came from Jeff Kuhr, GJ</a:t>
            </a:r>
          </a:p>
          <a:p>
            <a:endParaRPr lang="en-US" baseline="0" dirty="0" smtClean="0"/>
          </a:p>
          <a:p>
            <a:r>
              <a:rPr lang="en-US" baseline="0" dirty="0" smtClean="0"/>
              <a:t>See paper for detailed translation of terms from natural resource commons into these health-related examples</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11</a:t>
            </a:fld>
            <a:endParaRPr lang="en-US"/>
          </a:p>
        </p:txBody>
      </p:sp>
    </p:spTree>
    <p:extLst>
      <p:ext uri="{BB962C8B-B14F-4D97-AF65-F5344CB8AC3E}">
        <p14:creationId xmlns:p14="http://schemas.microsoft.com/office/powerpoint/2010/main" val="246984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Resources: Sheep vs. Irrigation Farmer versions</a:t>
            </a:r>
            <a:r>
              <a:rPr lang="en-US" baseline="0" dirty="0" smtClean="0"/>
              <a:t> of commons (natural vs. constructed)</a:t>
            </a:r>
          </a:p>
          <a:p>
            <a:pPr marL="176473" indent="-176473">
              <a:buFont typeface="Arial" pitchFamily="34" charset="0"/>
              <a:buChar char="•"/>
            </a:pPr>
            <a:r>
              <a:rPr lang="en-US" baseline="0" dirty="0" smtClean="0"/>
              <a:t>Sheep minimally involved in governance</a:t>
            </a:r>
          </a:p>
          <a:p>
            <a:pPr marL="176473" indent="-176473">
              <a:buFont typeface="Arial" pitchFamily="34" charset="0"/>
              <a:buChar char="•"/>
            </a:pPr>
            <a:r>
              <a:rPr lang="en-US" baseline="0" dirty="0" smtClean="0"/>
              <a:t>Irrigation farmers may be intimately involved, or not, </a:t>
            </a:r>
          </a:p>
          <a:p>
            <a:pPr marL="647069" lvl="1" indent="-176473">
              <a:buFont typeface="Arial" pitchFamily="34" charset="0"/>
              <a:buChar char="•"/>
            </a:pPr>
            <a:r>
              <a:rPr lang="en-US" baseline="0" dirty="0" smtClean="0"/>
              <a:t>Lin’s research on Nepal showed better result if farmer-managed than agency-managed</a:t>
            </a:r>
          </a:p>
          <a:p>
            <a:pPr marL="647069" lvl="1" indent="-176473">
              <a:buFont typeface="Arial" pitchFamily="34" charset="0"/>
              <a:buChar char="•"/>
            </a:pPr>
            <a:r>
              <a:rPr lang="en-US" baseline="0" dirty="0" smtClean="0"/>
              <a:t>Even if technology of system is lower</a:t>
            </a:r>
          </a:p>
          <a:p>
            <a:pPr marL="176473" indent="-176473">
              <a:buFont typeface="Arial" pitchFamily="34" charset="0"/>
              <a:buChar char="•"/>
            </a:pPr>
            <a:r>
              <a:rPr lang="en-US" dirty="0" smtClean="0"/>
              <a:t>Micro-commons</a:t>
            </a:r>
            <a:r>
              <a:rPr lang="en-US" baseline="0" dirty="0" smtClean="0"/>
              <a:t> level, clear distinction between sheep and irrigation analogies</a:t>
            </a:r>
          </a:p>
          <a:p>
            <a:pPr marL="176473" indent="-176473">
              <a:buFont typeface="Arial" pitchFamily="34" charset="0"/>
              <a:buChar char="•"/>
            </a:pPr>
            <a:r>
              <a:rPr lang="en-US" baseline="0" dirty="0" smtClean="0"/>
              <a:t>At regional level, build on basis of sheep or irrigation example?</a:t>
            </a:r>
            <a:endParaRPr lang="en-US" dirty="0"/>
          </a:p>
        </p:txBody>
      </p:sp>
      <p:sp>
        <p:nvSpPr>
          <p:cNvPr id="4" name="Slide Number Placeholder 3"/>
          <p:cNvSpPr>
            <a:spLocks noGrp="1"/>
          </p:cNvSpPr>
          <p:nvPr>
            <p:ph type="sldNum" sz="quarter" idx="10"/>
          </p:nvPr>
        </p:nvSpPr>
        <p:spPr/>
        <p:txBody>
          <a:bodyPr/>
          <a:lstStyle/>
          <a:p>
            <a:fld id="{9828C5EA-EE49-429E-92CC-721A783A0DC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659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from my paper, </a:t>
            </a:r>
          </a:p>
          <a:p>
            <a:pPr marL="176473" indent="-176473">
              <a:buFont typeface="Arial" pitchFamily="34" charset="0"/>
              <a:buChar char="•"/>
            </a:pPr>
            <a:r>
              <a:rPr lang="en-US" dirty="0" smtClean="0"/>
              <a:t>Added two principles to Lin’s list, because</a:t>
            </a:r>
            <a:r>
              <a:rPr lang="en-US" baseline="0" dirty="0" smtClean="0"/>
              <a:t> not so easy to assure in health care sector</a:t>
            </a:r>
            <a:endParaRPr lang="en-US" dirty="0" smtClean="0"/>
          </a:p>
          <a:p>
            <a:pPr marL="176473" indent="-176473">
              <a:buFont typeface="Arial" pitchFamily="34" charset="0"/>
              <a:buChar char="•"/>
            </a:pPr>
            <a:r>
              <a:rPr lang="en-US" dirty="0" smtClean="0"/>
              <a:t>GJ examples for micro-commons </a:t>
            </a:r>
          </a:p>
          <a:p>
            <a:pPr marL="647069" lvl="1" indent="-176473">
              <a:buFont typeface="Arial" pitchFamily="34" charset="0"/>
              <a:buChar char="•"/>
            </a:pPr>
            <a:r>
              <a:rPr lang="en-US" dirty="0" smtClean="0"/>
              <a:t>misleading because</a:t>
            </a:r>
            <a:r>
              <a:rPr lang="en-US" baseline="0" dirty="0" smtClean="0"/>
              <a:t> each would need all of the conditions satisfied for sustainability</a:t>
            </a:r>
          </a:p>
          <a:p>
            <a:pPr marL="647069" lvl="1" indent="-176473">
              <a:buFont typeface="Arial" pitchFamily="34" charset="0"/>
              <a:buChar char="•"/>
            </a:pPr>
            <a:r>
              <a:rPr lang="en-US" baseline="0" dirty="0" smtClean="0"/>
              <a:t>Ensuring sustainability of high-priority programs was key to foundation of GJ success</a:t>
            </a:r>
          </a:p>
          <a:p>
            <a:pPr marL="647069" lvl="1" indent="-176473">
              <a:buFont typeface="Arial" pitchFamily="34" charset="0"/>
              <a:buChar char="•"/>
            </a:pPr>
            <a:r>
              <a:rPr lang="en-US" baseline="0" dirty="0" smtClean="0"/>
              <a:t>Ordered in table by rough chronology, through PCP recruitment</a:t>
            </a:r>
          </a:p>
          <a:p>
            <a:pPr marL="176473" indent="-176473">
              <a:buFont typeface="Arial" pitchFamily="34" charset="0"/>
              <a:buChar char="•"/>
            </a:pPr>
            <a:r>
              <a:rPr lang="en-US" dirty="0" smtClean="0"/>
              <a:t>Regional</a:t>
            </a:r>
            <a:r>
              <a:rPr lang="en-US" baseline="0" dirty="0" smtClean="0"/>
              <a:t> commons list sounds suspiciously familiar from literature</a:t>
            </a:r>
          </a:p>
          <a:p>
            <a:pPr marL="647069" lvl="1" indent="-176473">
              <a:buFont typeface="Arial" pitchFamily="34" charset="0"/>
              <a:buChar char="•"/>
            </a:pPr>
            <a:r>
              <a:rPr lang="en-US" baseline="0" dirty="0" smtClean="0"/>
              <a:t>Needs to be supplemented</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13</a:t>
            </a:fld>
            <a:endParaRPr lang="en-US"/>
          </a:p>
        </p:txBody>
      </p:sp>
    </p:spTree>
    <p:extLst>
      <p:ext uri="{BB962C8B-B14F-4D97-AF65-F5344CB8AC3E}">
        <p14:creationId xmlns:p14="http://schemas.microsoft.com/office/powerpoint/2010/main" val="227037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RTH training or engagement programs</a:t>
            </a:r>
            <a:r>
              <a:rPr lang="en-US" baseline="0" dirty="0" smtClean="0"/>
              <a:t> include attention to all these enabling conditions</a:t>
            </a:r>
          </a:p>
          <a:p>
            <a:endParaRPr lang="en-US" baseline="0" dirty="0" smtClean="0"/>
          </a:p>
          <a:p>
            <a:r>
              <a:rPr lang="en-US" baseline="0" dirty="0" smtClean="0"/>
              <a:t>Natural connection to broader literatures on leadership, organizations, innovation, public policy/administration</a:t>
            </a:r>
          </a:p>
          <a:p>
            <a:r>
              <a:rPr lang="en-US" baseline="0" dirty="0" smtClean="0"/>
              <a:t>	Most of these themes covered in MHCDS and/or RTH</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14</a:t>
            </a:fld>
            <a:endParaRPr lang="en-US"/>
          </a:p>
        </p:txBody>
      </p:sp>
    </p:spTree>
    <p:extLst>
      <p:ext uri="{BB962C8B-B14F-4D97-AF65-F5344CB8AC3E}">
        <p14:creationId xmlns:p14="http://schemas.microsoft.com/office/powerpoint/2010/main" val="322535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 deeper on governance issues, not covered much</a:t>
            </a:r>
            <a:r>
              <a:rPr lang="en-US" baseline="0" dirty="0" smtClean="0"/>
              <a:t> in MHCDS</a:t>
            </a:r>
          </a:p>
          <a:p>
            <a:pPr marL="176473" indent="-176473">
              <a:buFont typeface="Arial" pitchFamily="34" charset="0"/>
              <a:buChar char="•"/>
            </a:pPr>
            <a:r>
              <a:rPr lang="en-US" baseline="0" dirty="0" smtClean="0"/>
              <a:t>Confront reality of governance, even if not in explicit form</a:t>
            </a:r>
          </a:p>
          <a:p>
            <a:r>
              <a:rPr lang="en-US" baseline="0" dirty="0" smtClean="0"/>
              <a:t>Missing institutions theme a generalization of “missing market” explanation preferred by economists</a:t>
            </a:r>
          </a:p>
          <a:p>
            <a:pPr marL="176473" indent="-176473">
              <a:buFont typeface="Arial" pitchFamily="34" charset="0"/>
              <a:buChar char="•"/>
            </a:pPr>
            <a:r>
              <a:rPr lang="en-US" baseline="0" dirty="0" smtClean="0"/>
              <a:t>To build missing markets you often need to add institutional support</a:t>
            </a:r>
          </a:p>
        </p:txBody>
      </p:sp>
      <p:sp>
        <p:nvSpPr>
          <p:cNvPr id="4" name="Slide Number Placeholder 3"/>
          <p:cNvSpPr>
            <a:spLocks noGrp="1"/>
          </p:cNvSpPr>
          <p:nvPr>
            <p:ph type="sldNum" sz="quarter" idx="10"/>
          </p:nvPr>
        </p:nvSpPr>
        <p:spPr/>
        <p:txBody>
          <a:bodyPr/>
          <a:lstStyle/>
          <a:p>
            <a:fld id="{0F933A2C-EFF1-4B14-BE9E-DBA1B13E60E8}" type="slidenum">
              <a:rPr lang="en-US" smtClean="0"/>
              <a:t>15</a:t>
            </a:fld>
            <a:endParaRPr lang="en-US"/>
          </a:p>
        </p:txBody>
      </p:sp>
    </p:spTree>
    <p:extLst>
      <p:ext uri="{BB962C8B-B14F-4D97-AF65-F5344CB8AC3E}">
        <p14:creationId xmlns:p14="http://schemas.microsoft.com/office/powerpoint/2010/main" val="409901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Public administration literature provides list of hypotheses, but no compelling classification schemes</a:t>
            </a:r>
          </a:p>
          <a:p>
            <a:r>
              <a:rPr lang="en-US" baseline="0" dirty="0" smtClean="0"/>
              <a:t>So by default I went to my favorite one, polycentricity, </a:t>
            </a:r>
          </a:p>
          <a:p>
            <a:r>
              <a:rPr lang="en-US" baseline="0" dirty="0" smtClean="0"/>
              <a:t>Core concept of Ostrom Workshop</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16</a:t>
            </a:fld>
            <a:endParaRPr lang="en-US"/>
          </a:p>
        </p:txBody>
      </p:sp>
    </p:spTree>
    <p:extLst>
      <p:ext uri="{BB962C8B-B14F-4D97-AF65-F5344CB8AC3E}">
        <p14:creationId xmlns:p14="http://schemas.microsoft.com/office/powerpoint/2010/main" val="2813632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communities have</a:t>
            </a:r>
            <a:r>
              <a:rPr lang="en-US" baseline="0" dirty="0" smtClean="0"/>
              <a:t> some programs, potential basis for transformation</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17</a:t>
            </a:fld>
            <a:endParaRPr lang="en-US"/>
          </a:p>
        </p:txBody>
      </p:sp>
    </p:spTree>
    <p:extLst>
      <p:ext uri="{BB962C8B-B14F-4D97-AF65-F5344CB8AC3E}">
        <p14:creationId xmlns:p14="http://schemas.microsoft.com/office/powerpoint/2010/main" val="162801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Minimal requirements inspired by GJ example, built up over long period of time</a:t>
            </a:r>
          </a:p>
          <a:p>
            <a:endParaRPr lang="en-US" dirty="0" smtClean="0"/>
          </a:p>
          <a:p>
            <a:r>
              <a:rPr lang="en-US" dirty="0" smtClean="0"/>
              <a:t>For #3, RTH emphasizes</a:t>
            </a:r>
            <a:r>
              <a:rPr lang="en-US" baseline="0" dirty="0" smtClean="0"/>
              <a:t> </a:t>
            </a:r>
            <a:r>
              <a:rPr lang="en-US" sz="2500" dirty="0">
                <a:solidFill>
                  <a:prstClr val="black"/>
                </a:solidFill>
                <a:latin typeface="Segoe UI" pitchFamily="34" charset="0"/>
                <a:ea typeface="Segoe UI" pitchFamily="34" charset="0"/>
                <a:cs typeface="Segoe UI" pitchFamily="34" charset="0"/>
              </a:rPr>
              <a:t>importance of capturing and reinvesting savings</a:t>
            </a:r>
            <a:endParaRPr lang="en-US" dirty="0"/>
          </a:p>
        </p:txBody>
      </p:sp>
      <p:sp>
        <p:nvSpPr>
          <p:cNvPr id="4" name="Slide Number Placeholder 3"/>
          <p:cNvSpPr>
            <a:spLocks noGrp="1"/>
          </p:cNvSpPr>
          <p:nvPr>
            <p:ph type="sldNum" sz="quarter" idx="10"/>
          </p:nvPr>
        </p:nvSpPr>
        <p:spPr/>
        <p:txBody>
          <a:bodyPr/>
          <a:lstStyle/>
          <a:p>
            <a:fld id="{B414385D-8451-4C2F-82D8-4F8CDF8C087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0042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version of Greg</a:t>
            </a:r>
            <a:r>
              <a:rPr lang="en-US" baseline="0" dirty="0" smtClean="0"/>
              <a:t> and Sara’s vision (slide 4)</a:t>
            </a:r>
          </a:p>
          <a:p>
            <a:r>
              <a:rPr lang="en-US" baseline="0" dirty="0" smtClean="0"/>
              <a:t>Not yet shared with IPT</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19</a:t>
            </a:fld>
            <a:endParaRPr lang="en-US"/>
          </a:p>
        </p:txBody>
      </p:sp>
    </p:spTree>
    <p:extLst>
      <p:ext uri="{BB962C8B-B14F-4D97-AF65-F5344CB8AC3E}">
        <p14:creationId xmlns:p14="http://schemas.microsoft.com/office/powerpoint/2010/main" val="413434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primarily under auspices of RTH</a:t>
            </a:r>
          </a:p>
          <a:p>
            <a:pPr marL="176473" indent="-176473">
              <a:buFont typeface="Arial" pitchFamily="34" charset="0"/>
              <a:buChar char="•"/>
            </a:pPr>
            <a:r>
              <a:rPr lang="en-US" dirty="0" smtClean="0"/>
              <a:t>Grand</a:t>
            </a:r>
            <a:r>
              <a:rPr lang="en-US" baseline="0" dirty="0" smtClean="0"/>
              <a:t> Junction</a:t>
            </a:r>
          </a:p>
          <a:p>
            <a:pPr marL="176473" indent="-176473">
              <a:buFont typeface="Arial" pitchFamily="34" charset="0"/>
              <a:buChar char="•"/>
            </a:pPr>
            <a:r>
              <a:rPr lang="en-US" baseline="0" dirty="0" smtClean="0"/>
              <a:t>Cedar Rapids</a:t>
            </a:r>
          </a:p>
          <a:p>
            <a:pPr marL="176473" indent="-176473">
              <a:buFont typeface="Arial" pitchFamily="34" charset="0"/>
              <a:buChar char="•"/>
            </a:pPr>
            <a:r>
              <a:rPr lang="en-US" baseline="0" dirty="0" smtClean="0"/>
              <a:t>Bloomington</a:t>
            </a:r>
          </a:p>
          <a:p>
            <a:pPr marL="176473" indent="-176473">
              <a:buFont typeface="Arial" pitchFamily="34" charset="0"/>
              <a:buChar char="•"/>
            </a:pPr>
            <a:r>
              <a:rPr lang="en-US" baseline="0" dirty="0" smtClean="0"/>
              <a:t>Upper Valley</a:t>
            </a:r>
          </a:p>
        </p:txBody>
      </p:sp>
      <p:sp>
        <p:nvSpPr>
          <p:cNvPr id="4" name="Slide Number Placeholder 3"/>
          <p:cNvSpPr>
            <a:spLocks noGrp="1"/>
          </p:cNvSpPr>
          <p:nvPr>
            <p:ph type="sldNum" sz="quarter" idx="10"/>
          </p:nvPr>
        </p:nvSpPr>
        <p:spPr/>
        <p:txBody>
          <a:bodyPr/>
          <a:lstStyle/>
          <a:p>
            <a:fld id="{0F933A2C-EFF1-4B14-BE9E-DBA1B13E60E8}" type="slidenum">
              <a:rPr lang="en-US" smtClean="0"/>
              <a:t>2</a:t>
            </a:fld>
            <a:endParaRPr lang="en-US"/>
          </a:p>
        </p:txBody>
      </p:sp>
    </p:spTree>
    <p:extLst>
      <p:ext uri="{BB962C8B-B14F-4D97-AF65-F5344CB8AC3E}">
        <p14:creationId xmlns:p14="http://schemas.microsoft.com/office/powerpoint/2010/main" val="388536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298" indent="-235298">
              <a:buFont typeface="+mj-lt"/>
              <a:buAutoNum type="arabicPeriod"/>
            </a:pPr>
            <a:r>
              <a:rPr lang="en-US" dirty="0" smtClean="0"/>
              <a:t>Oscar</a:t>
            </a:r>
            <a:r>
              <a:rPr lang="en-US" baseline="0" dirty="0" smtClean="0"/>
              <a:t> Wilde: “he problem with socialism is that it will take up too many evenings”</a:t>
            </a:r>
          </a:p>
          <a:p>
            <a:pPr marL="235298" indent="-235298">
              <a:buFont typeface="+mj-lt"/>
              <a:buAutoNum type="arabicPeriod"/>
            </a:pPr>
            <a:r>
              <a:rPr lang="en-US" dirty="0" smtClean="0"/>
              <a:t>Find institutions</a:t>
            </a:r>
            <a:r>
              <a:rPr lang="en-US" baseline="0" dirty="0" smtClean="0"/>
              <a:t> the reduce unnecessary transaction costs and that enhance benefits of cooperation (or innovation)</a:t>
            </a:r>
          </a:p>
          <a:p>
            <a:pPr marL="235298" indent="-235298">
              <a:buFont typeface="+mj-lt"/>
              <a:buAutoNum type="arabicPeriod"/>
            </a:pPr>
            <a:r>
              <a:rPr lang="en-US" baseline="0" dirty="0" smtClean="0"/>
              <a:t>Focus on practical problem-solving and not partisan point-scoring</a:t>
            </a:r>
          </a:p>
          <a:p>
            <a:pPr marL="235298" indent="-235298">
              <a:buFont typeface="+mj-lt"/>
              <a:buAutoNum type="arabicPeriod"/>
            </a:pPr>
            <a:r>
              <a:rPr lang="en-US" baseline="0" dirty="0" smtClean="0"/>
              <a:t>Vision is a tough nut to crack; has to transcend partisanship</a:t>
            </a:r>
          </a:p>
          <a:p>
            <a:pPr marL="235298" indent="-235298">
              <a:buFont typeface="+mj-lt"/>
              <a:buAutoNum type="arabicPeriod"/>
            </a:pPr>
            <a:r>
              <a:rPr lang="en-US" baseline="0" dirty="0" smtClean="0"/>
              <a:t>Building efficacy is key goal of both RTH and MDCHS</a:t>
            </a:r>
          </a:p>
          <a:p>
            <a:pPr marL="235298" indent="-235298">
              <a:buFont typeface="+mj-lt"/>
              <a:buAutoNum type="arabicPeriod"/>
            </a:pPr>
            <a:endParaRPr lang="en-US" baseline="0" dirty="0" smtClean="0"/>
          </a:p>
          <a:p>
            <a:pPr marL="235298" indent="-235298">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20</a:t>
            </a:fld>
            <a:endParaRPr lang="en-US"/>
          </a:p>
        </p:txBody>
      </p:sp>
    </p:spTree>
    <p:extLst>
      <p:ext uri="{BB962C8B-B14F-4D97-AF65-F5344CB8AC3E}">
        <p14:creationId xmlns:p14="http://schemas.microsoft.com/office/powerpoint/2010/main" val="170516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Context insisted on by George Mason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Locus of action should be at local/regional level</a:t>
            </a:r>
          </a:p>
          <a:p>
            <a:endParaRPr lang="en-US" dirty="0" smtClean="0"/>
          </a:p>
          <a:p>
            <a:r>
              <a:rPr lang="en-US" dirty="0" smtClean="0"/>
              <a:t>Last</a:t>
            </a:r>
            <a:r>
              <a:rPr lang="en-US" baseline="0" dirty="0" smtClean="0"/>
              <a:t> line on slide might be a good basis for my own personal research program</a:t>
            </a:r>
            <a:endParaRPr lang="en-US" dirty="0"/>
          </a:p>
        </p:txBody>
      </p:sp>
      <p:sp>
        <p:nvSpPr>
          <p:cNvPr id="4" name="Slide Number Placeholder 3"/>
          <p:cNvSpPr>
            <a:spLocks noGrp="1"/>
          </p:cNvSpPr>
          <p:nvPr>
            <p:ph type="sldNum" sz="quarter" idx="10"/>
          </p:nvPr>
        </p:nvSpPr>
        <p:spPr/>
        <p:txBody>
          <a:bodyPr/>
          <a:lstStyle/>
          <a:p>
            <a:fld id="{9828C5EA-EE49-429E-92CC-721A783A0DC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9182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Plus local staff, Sarah, and Erin going over to TDI, more to be hired</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3</a:t>
            </a:fld>
            <a:endParaRPr lang="en-US"/>
          </a:p>
        </p:txBody>
      </p:sp>
    </p:spTree>
    <p:extLst>
      <p:ext uri="{BB962C8B-B14F-4D97-AF65-F5344CB8AC3E}">
        <p14:creationId xmlns:p14="http://schemas.microsoft.com/office/powerpoint/2010/main" val="338547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artist in residence</a:t>
            </a:r>
          </a:p>
          <a:p>
            <a:r>
              <a:rPr lang="en-US" dirty="0" smtClean="0"/>
              <a:t>Began with vision of Greg Mayer and Sara </a:t>
            </a:r>
            <a:r>
              <a:rPr lang="en-US" dirty="0" err="1" smtClean="0"/>
              <a:t>Kobylenski</a:t>
            </a:r>
            <a:endParaRPr lang="en-US" dirty="0" smtClean="0"/>
          </a:p>
          <a:p>
            <a:r>
              <a:rPr lang="en-US" dirty="0" smtClean="0"/>
              <a:t>Remember – will return later</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4</a:t>
            </a:fld>
            <a:endParaRPr lang="en-US"/>
          </a:p>
        </p:txBody>
      </p:sp>
    </p:spTree>
    <p:extLst>
      <p:ext uri="{BB962C8B-B14F-4D97-AF65-F5344CB8AC3E}">
        <p14:creationId xmlns:p14="http://schemas.microsoft.com/office/powerpoint/2010/main" val="171140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primarily with HSD and Measurement</a:t>
            </a:r>
          </a:p>
          <a:p>
            <a:r>
              <a:rPr lang="en-US" dirty="0" smtClean="0"/>
              <a:t>RTH colleagues advise on whole structure</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5</a:t>
            </a:fld>
            <a:endParaRPr lang="en-US"/>
          </a:p>
        </p:txBody>
      </p:sp>
    </p:spTree>
    <p:extLst>
      <p:ext uri="{BB962C8B-B14F-4D97-AF65-F5344CB8AC3E}">
        <p14:creationId xmlns:p14="http://schemas.microsoft.com/office/powerpoint/2010/main" val="297637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step training program </a:t>
            </a:r>
          </a:p>
          <a:p>
            <a:pPr marL="176473" indent="-176473">
              <a:buFont typeface="Arial" pitchFamily="34" charset="0"/>
              <a:buChar char="•"/>
            </a:pPr>
            <a:r>
              <a:rPr lang="en-US" dirty="0" smtClean="0"/>
              <a:t>I did module 5, based on paper</a:t>
            </a:r>
          </a:p>
          <a:p>
            <a:r>
              <a:rPr lang="en-US" dirty="0" smtClean="0"/>
              <a:t>Two others should be familiar to Master’s class:</a:t>
            </a:r>
          </a:p>
          <a:p>
            <a:pPr marL="176473" indent="-176473">
              <a:buFont typeface="Arial" pitchFamily="34" charset="0"/>
              <a:buChar char="•"/>
            </a:pPr>
            <a:r>
              <a:rPr lang="en-US" dirty="0" smtClean="0"/>
              <a:t>Bobby did model in 4</a:t>
            </a:r>
          </a:p>
          <a:p>
            <a:pPr marL="176473" indent="-176473">
              <a:buFont typeface="Arial" pitchFamily="34" charset="0"/>
              <a:buChar char="•"/>
            </a:pPr>
            <a:r>
              <a:rPr lang="en-US" dirty="0" smtClean="0"/>
              <a:t>Ruth leadership teams in 6</a:t>
            </a:r>
          </a:p>
          <a:p>
            <a:pPr marL="176473" indent="-176473">
              <a:buFont typeface="Arial" pitchFamily="34" charset="0"/>
              <a:buChar char="•"/>
            </a:pPr>
            <a:endParaRPr lang="en-US" dirty="0" smtClean="0"/>
          </a:p>
          <a:p>
            <a:r>
              <a:rPr lang="en-US" dirty="0" smtClean="0"/>
              <a:t>Participants include several</a:t>
            </a:r>
            <a:r>
              <a:rPr lang="en-US" baseline="0" dirty="0" smtClean="0"/>
              <a:t> from Upper Valley</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6</a:t>
            </a:fld>
            <a:endParaRPr lang="en-US"/>
          </a:p>
        </p:txBody>
      </p:sp>
    </p:spTree>
    <p:extLst>
      <p:ext uri="{BB962C8B-B14F-4D97-AF65-F5344CB8AC3E}">
        <p14:creationId xmlns:p14="http://schemas.microsoft.com/office/powerpoint/2010/main" val="104105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72398"/>
            <a:ext cx="5681980" cy="4216241"/>
          </a:xfrm>
        </p:spPr>
        <p:txBody>
          <a:bodyPr/>
          <a:lstStyle/>
          <a:p>
            <a:pPr marL="176473" indent="-176473">
              <a:buFont typeface="Arial" pitchFamily="34" charset="0"/>
              <a:buChar char="•"/>
            </a:pPr>
            <a:r>
              <a:rPr lang="en-US" dirty="0" smtClean="0"/>
              <a:t>RTH  vision</a:t>
            </a:r>
          </a:p>
          <a:p>
            <a:pPr marL="176473" indent="-176473">
              <a:buFont typeface="Arial" pitchFamily="34" charset="0"/>
              <a:buChar char="•"/>
            </a:pPr>
            <a:r>
              <a:rPr lang="en-US" dirty="0" smtClean="0"/>
              <a:t>Criteria beyond Triple Aim and even Quintuple Aim</a:t>
            </a:r>
          </a:p>
          <a:p>
            <a:pPr marL="176473" indent="-176473">
              <a:buFont typeface="Arial" pitchFamily="34" charset="0"/>
              <a:buChar char="•"/>
            </a:pPr>
            <a:r>
              <a:rPr lang="en-US" dirty="0" smtClean="0"/>
              <a:t>Each of the 11 red items on last slide have 3 possible steps</a:t>
            </a:r>
          </a:p>
          <a:p>
            <a:pPr marL="647069" lvl="1" indent="-176473">
              <a:buFont typeface="Arial" pitchFamily="34" charset="0"/>
              <a:buChar char="•"/>
            </a:pPr>
            <a:r>
              <a:rPr lang="en-US" dirty="0" smtClean="0"/>
              <a:t>Course participants did self-assessments </a:t>
            </a:r>
          </a:p>
          <a:p>
            <a:pPr marL="176473" indent="-176473">
              <a:buFont typeface="Arial" pitchFamily="34" charset="0"/>
              <a:buChar char="•"/>
            </a:pPr>
            <a:r>
              <a:rPr lang="en-US" dirty="0" smtClean="0"/>
              <a:t>Arrow suggests movement towards better coordination on one or more dimensions</a:t>
            </a:r>
          </a:p>
          <a:p>
            <a:pPr marL="647069" lvl="1" indent="-176473">
              <a:buFont typeface="Arial" pitchFamily="34" charset="0"/>
              <a:buChar char="•"/>
            </a:pPr>
            <a:r>
              <a:rPr lang="en-US" dirty="0" smtClean="0"/>
              <a:t>Based on artwork by S Carolina artist</a:t>
            </a:r>
          </a:p>
          <a:p>
            <a:pPr marL="176473" indent="-176473">
              <a:buFont typeface="Arial" pitchFamily="34" charset="0"/>
              <a:buChar char="•"/>
            </a:pPr>
            <a:r>
              <a:rPr lang="en-US" dirty="0" smtClean="0"/>
              <a:t>Integrated and directed allows for lots of different forms of institutional arrangements</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7</a:t>
            </a:fld>
            <a:endParaRPr lang="en-US"/>
          </a:p>
        </p:txBody>
      </p:sp>
    </p:spTree>
    <p:extLst>
      <p:ext uri="{BB962C8B-B14F-4D97-AF65-F5344CB8AC3E}">
        <p14:creationId xmlns:p14="http://schemas.microsoft.com/office/powerpoint/2010/main" val="192033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my sabbatical I had hoped to find a way to classify cases of integrated delivery systems</a:t>
            </a:r>
          </a:p>
          <a:p>
            <a:r>
              <a:rPr lang="en-US" dirty="0" smtClean="0"/>
              <a:t>Found</a:t>
            </a:r>
            <a:r>
              <a:rPr lang="en-US" baseline="0" dirty="0" smtClean="0"/>
              <a:t> literature on it, but nothing very compelling</a:t>
            </a:r>
          </a:p>
          <a:p>
            <a:endParaRPr lang="en-US" baseline="0" dirty="0" smtClean="0"/>
          </a:p>
          <a:p>
            <a:r>
              <a:rPr lang="en-US" baseline="0" dirty="0" smtClean="0"/>
              <a:t>Decided to shift focus to broader set of issues facing all regions: governance</a:t>
            </a:r>
          </a:p>
          <a:p>
            <a:r>
              <a:rPr lang="en-US" baseline="0" dirty="0" smtClean="0"/>
              <a:t>	Index to measures of effective polycentricity?</a:t>
            </a:r>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8</a:t>
            </a:fld>
            <a:endParaRPr lang="en-US"/>
          </a:p>
        </p:txBody>
      </p:sp>
    </p:spTree>
    <p:extLst>
      <p:ext uri="{BB962C8B-B14F-4D97-AF65-F5344CB8AC3E}">
        <p14:creationId xmlns:p14="http://schemas.microsoft.com/office/powerpoint/2010/main" val="422738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33A2C-EFF1-4B14-BE9E-DBA1B13E60E8}" type="slidenum">
              <a:rPr lang="en-US" smtClean="0"/>
              <a:t>9</a:t>
            </a:fld>
            <a:endParaRPr lang="en-US"/>
          </a:p>
        </p:txBody>
      </p:sp>
    </p:spTree>
    <p:extLst>
      <p:ext uri="{BB962C8B-B14F-4D97-AF65-F5344CB8AC3E}">
        <p14:creationId xmlns:p14="http://schemas.microsoft.com/office/powerpoint/2010/main" val="1060084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992"/>
            <a:ext cx="9144000" cy="6818015"/>
          </a:xfrm>
          <a:prstGeom prst="rect">
            <a:avLst/>
          </a:prstGeom>
        </p:spPr>
      </p:pic>
      <p:sp>
        <p:nvSpPr>
          <p:cNvPr id="11" name="Text Placeholder 10"/>
          <p:cNvSpPr>
            <a:spLocks noGrp="1"/>
          </p:cNvSpPr>
          <p:nvPr>
            <p:ph type="body" sz="quarter" idx="11" hasCustomPrompt="1"/>
          </p:nvPr>
        </p:nvSpPr>
        <p:spPr>
          <a:xfrm>
            <a:off x="5334000" y="4419600"/>
            <a:ext cx="3458706" cy="457200"/>
          </a:xfrm>
        </p:spPr>
        <p:txBody>
          <a:bodyPr/>
          <a:lstStyle>
            <a:lvl1pPr marL="109537" indent="0" algn="r">
              <a:buNone/>
              <a:defRPr sz="2000">
                <a:solidFill>
                  <a:schemeClr val="tx1"/>
                </a:solidFill>
              </a:defRPr>
            </a:lvl1pPr>
          </a:lstStyle>
          <a:p>
            <a:pPr lvl="0"/>
            <a:r>
              <a:rPr lang="en-US" dirty="0" smtClean="0"/>
              <a:t>CLICK TO INSERT SUBTITLE</a:t>
            </a:r>
            <a:endParaRPr lang="en-US" dirty="0"/>
          </a:p>
        </p:txBody>
      </p:sp>
      <p:sp>
        <p:nvSpPr>
          <p:cNvPr id="4" name="Text Placeholder 3"/>
          <p:cNvSpPr>
            <a:spLocks noGrp="1"/>
          </p:cNvSpPr>
          <p:nvPr>
            <p:ph type="body" sz="quarter" idx="10" hasCustomPrompt="1"/>
          </p:nvPr>
        </p:nvSpPr>
        <p:spPr>
          <a:xfrm>
            <a:off x="3657600" y="3886200"/>
            <a:ext cx="5143103" cy="533400"/>
          </a:xfrm>
        </p:spPr>
        <p:txBody>
          <a:bodyPr anchor="ctr" anchorCtr="0"/>
          <a:lstStyle>
            <a:lvl1pPr marL="109537" indent="0" algn="r">
              <a:buNone/>
              <a:defRPr sz="2800" spc="100" baseline="0">
                <a:solidFill>
                  <a:schemeClr val="tx1"/>
                </a:solidFill>
                <a:latin typeface="+mn-lt"/>
                <a:ea typeface="Segoe UI" pitchFamily="34" charset="0"/>
                <a:cs typeface="Segoe UI" pitchFamily="34" charset="0"/>
              </a:defRPr>
            </a:lvl1pPr>
            <a:lvl2pPr marL="392113" indent="0" algn="l">
              <a:buNone/>
              <a:defRPr>
                <a:solidFill>
                  <a:schemeClr val="bg1"/>
                </a:solidFill>
                <a:latin typeface="Segoe UI" pitchFamily="34" charset="0"/>
                <a:ea typeface="Segoe UI" pitchFamily="34" charset="0"/>
                <a:cs typeface="Segoe UI" pitchFamily="34" charset="0"/>
              </a:defRPr>
            </a:lvl2pPr>
            <a:lvl3pPr marL="630238" indent="0" algn="l">
              <a:buNone/>
              <a:defRPr>
                <a:solidFill>
                  <a:schemeClr val="bg1"/>
                </a:solidFill>
                <a:latin typeface="Segoe UI" pitchFamily="34" charset="0"/>
                <a:ea typeface="Segoe UI" pitchFamily="34" charset="0"/>
                <a:cs typeface="Segoe UI" pitchFamily="34" charset="0"/>
              </a:defRPr>
            </a:lvl3pPr>
            <a:lvl4pPr marL="914400" indent="0" algn="l">
              <a:buNone/>
              <a:defRPr>
                <a:solidFill>
                  <a:schemeClr val="bg1"/>
                </a:solidFill>
                <a:latin typeface="Segoe UI" pitchFamily="34" charset="0"/>
                <a:ea typeface="Segoe UI" pitchFamily="34" charset="0"/>
                <a:cs typeface="Segoe UI" pitchFamily="34" charset="0"/>
              </a:defRPr>
            </a:lvl4pPr>
            <a:lvl5pPr marL="1143000" indent="0" algn="l">
              <a:buNone/>
              <a:defRPr>
                <a:solidFill>
                  <a:schemeClr val="bg1"/>
                </a:solidFill>
                <a:latin typeface="Segoe UI" pitchFamily="34" charset="0"/>
                <a:ea typeface="Segoe UI" pitchFamily="34" charset="0"/>
                <a:cs typeface="Segoe UI" pitchFamily="34" charset="0"/>
              </a:defRPr>
            </a:lvl5pPr>
          </a:lstStyle>
          <a:p>
            <a:pPr lvl="0"/>
            <a:r>
              <a:rPr lang="en-US" dirty="0" smtClean="0"/>
              <a:t>CLICK TO INSERT TITLE</a:t>
            </a:r>
          </a:p>
        </p:txBody>
      </p:sp>
      <p:sp>
        <p:nvSpPr>
          <p:cNvPr id="3" name="Text Placeholder 2"/>
          <p:cNvSpPr>
            <a:spLocks noGrp="1"/>
          </p:cNvSpPr>
          <p:nvPr>
            <p:ph type="body" sz="quarter" idx="12" hasCustomPrompt="1"/>
          </p:nvPr>
        </p:nvSpPr>
        <p:spPr>
          <a:xfrm>
            <a:off x="5668506" y="5105400"/>
            <a:ext cx="3124200" cy="914400"/>
          </a:xfrm>
        </p:spPr>
        <p:txBody>
          <a:bodyPr/>
          <a:lstStyle>
            <a:lvl1pPr marL="109537" indent="0" algn="r">
              <a:buNone/>
              <a:defRPr sz="1800"/>
            </a:lvl1pPr>
          </a:lstStyle>
          <a:p>
            <a:pPr lvl="0"/>
            <a:r>
              <a:rPr lang="en-US" dirty="0" smtClean="0"/>
              <a:t>Speaker</a:t>
            </a:r>
          </a:p>
          <a:p>
            <a:pPr lvl="0"/>
            <a:r>
              <a:rPr lang="en-US" dirty="0" smtClean="0"/>
              <a:t>Event</a:t>
            </a:r>
          </a:p>
          <a:p>
            <a:pPr lvl="0"/>
            <a:r>
              <a:rPr lang="en-US" dirty="0" smtClean="0"/>
              <a:t>Date</a:t>
            </a:r>
            <a:endParaRPr lang="en-US" dirty="0"/>
          </a:p>
        </p:txBody>
      </p:sp>
    </p:spTree>
    <p:extLst>
      <p:ext uri="{BB962C8B-B14F-4D97-AF65-F5344CB8AC3E}">
        <p14:creationId xmlns:p14="http://schemas.microsoft.com/office/powerpoint/2010/main" val="304942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_Op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992"/>
            <a:ext cx="9144000" cy="6818015"/>
          </a:xfrm>
          <a:prstGeom prst="rect">
            <a:avLst/>
          </a:prstGeom>
        </p:spPr>
      </p:pic>
      <p:sp>
        <p:nvSpPr>
          <p:cNvPr id="11" name="Text Placeholder 10"/>
          <p:cNvSpPr>
            <a:spLocks noGrp="1"/>
          </p:cNvSpPr>
          <p:nvPr>
            <p:ph type="body" sz="quarter" idx="11" hasCustomPrompt="1"/>
          </p:nvPr>
        </p:nvSpPr>
        <p:spPr>
          <a:xfrm>
            <a:off x="5334000" y="4038600"/>
            <a:ext cx="3458706" cy="457200"/>
          </a:xfrm>
        </p:spPr>
        <p:txBody>
          <a:bodyPr/>
          <a:lstStyle>
            <a:lvl1pPr marL="109537" indent="0" algn="r">
              <a:buNone/>
              <a:defRPr sz="2000">
                <a:solidFill>
                  <a:schemeClr val="tx1"/>
                </a:solidFill>
              </a:defRPr>
            </a:lvl1pPr>
          </a:lstStyle>
          <a:p>
            <a:pPr lvl="0"/>
            <a:r>
              <a:rPr lang="en-US" dirty="0" smtClean="0"/>
              <a:t>CLICK TO INSERT SUBTITLE</a:t>
            </a:r>
            <a:endParaRPr lang="en-US" dirty="0"/>
          </a:p>
        </p:txBody>
      </p:sp>
      <p:sp>
        <p:nvSpPr>
          <p:cNvPr id="4" name="Text Placeholder 3"/>
          <p:cNvSpPr>
            <a:spLocks noGrp="1"/>
          </p:cNvSpPr>
          <p:nvPr>
            <p:ph type="body" sz="quarter" idx="10" hasCustomPrompt="1"/>
          </p:nvPr>
        </p:nvSpPr>
        <p:spPr>
          <a:xfrm>
            <a:off x="3657600" y="3505200"/>
            <a:ext cx="5143103" cy="533400"/>
          </a:xfrm>
        </p:spPr>
        <p:txBody>
          <a:bodyPr anchor="ctr" anchorCtr="0"/>
          <a:lstStyle>
            <a:lvl1pPr marL="109537" indent="0" algn="r">
              <a:buNone/>
              <a:defRPr sz="2800" spc="100" baseline="0">
                <a:solidFill>
                  <a:schemeClr val="tx1"/>
                </a:solidFill>
                <a:latin typeface="+mn-lt"/>
                <a:ea typeface="Segoe UI" pitchFamily="34" charset="0"/>
                <a:cs typeface="Segoe UI" pitchFamily="34" charset="0"/>
              </a:defRPr>
            </a:lvl1pPr>
            <a:lvl2pPr marL="392113" indent="0" algn="l">
              <a:buNone/>
              <a:defRPr>
                <a:solidFill>
                  <a:schemeClr val="bg1"/>
                </a:solidFill>
                <a:latin typeface="Segoe UI" pitchFamily="34" charset="0"/>
                <a:ea typeface="Segoe UI" pitchFamily="34" charset="0"/>
                <a:cs typeface="Segoe UI" pitchFamily="34" charset="0"/>
              </a:defRPr>
            </a:lvl2pPr>
            <a:lvl3pPr marL="630238" indent="0" algn="l">
              <a:buNone/>
              <a:defRPr>
                <a:solidFill>
                  <a:schemeClr val="bg1"/>
                </a:solidFill>
                <a:latin typeface="Segoe UI" pitchFamily="34" charset="0"/>
                <a:ea typeface="Segoe UI" pitchFamily="34" charset="0"/>
                <a:cs typeface="Segoe UI" pitchFamily="34" charset="0"/>
              </a:defRPr>
            </a:lvl3pPr>
            <a:lvl4pPr marL="914400" indent="0" algn="l">
              <a:buNone/>
              <a:defRPr>
                <a:solidFill>
                  <a:schemeClr val="bg1"/>
                </a:solidFill>
                <a:latin typeface="Segoe UI" pitchFamily="34" charset="0"/>
                <a:ea typeface="Segoe UI" pitchFamily="34" charset="0"/>
                <a:cs typeface="Segoe UI" pitchFamily="34" charset="0"/>
              </a:defRPr>
            </a:lvl4pPr>
            <a:lvl5pPr marL="1143000" indent="0" algn="l">
              <a:buNone/>
              <a:defRPr>
                <a:solidFill>
                  <a:schemeClr val="bg1"/>
                </a:solidFill>
                <a:latin typeface="Segoe UI" pitchFamily="34" charset="0"/>
                <a:ea typeface="Segoe UI" pitchFamily="34" charset="0"/>
                <a:cs typeface="Segoe UI" pitchFamily="34" charset="0"/>
              </a:defRPr>
            </a:lvl5pPr>
          </a:lstStyle>
          <a:p>
            <a:pPr lvl="0"/>
            <a:r>
              <a:rPr lang="en-US" dirty="0" smtClean="0"/>
              <a:t>CLICK TO INSERT TITLE</a:t>
            </a:r>
          </a:p>
        </p:txBody>
      </p:sp>
      <p:sp>
        <p:nvSpPr>
          <p:cNvPr id="3" name="Text Placeholder 2"/>
          <p:cNvSpPr>
            <a:spLocks noGrp="1"/>
          </p:cNvSpPr>
          <p:nvPr>
            <p:ph type="body" sz="quarter" idx="12" hasCustomPrompt="1"/>
          </p:nvPr>
        </p:nvSpPr>
        <p:spPr>
          <a:xfrm>
            <a:off x="5668506" y="4724400"/>
            <a:ext cx="3124200" cy="914400"/>
          </a:xfrm>
        </p:spPr>
        <p:txBody>
          <a:bodyPr/>
          <a:lstStyle>
            <a:lvl1pPr marL="109537" indent="0" algn="r">
              <a:buNone/>
              <a:defRPr sz="1800"/>
            </a:lvl1pPr>
          </a:lstStyle>
          <a:p>
            <a:pPr lvl="0"/>
            <a:r>
              <a:rPr lang="en-US" dirty="0" smtClean="0"/>
              <a:t>Speaker</a:t>
            </a:r>
          </a:p>
          <a:p>
            <a:pPr lvl="0"/>
            <a:r>
              <a:rPr lang="en-US" dirty="0" smtClean="0"/>
              <a:t>Event</a:t>
            </a:r>
          </a:p>
          <a:p>
            <a:pPr lvl="0"/>
            <a:r>
              <a:rPr lang="en-US" dirty="0" smtClean="0"/>
              <a:t>Date</a:t>
            </a:r>
            <a:endParaRPr lang="en-US" dirty="0"/>
          </a:p>
        </p:txBody>
      </p:sp>
    </p:spTree>
    <p:extLst>
      <p:ext uri="{BB962C8B-B14F-4D97-AF65-F5344CB8AC3E}">
        <p14:creationId xmlns:p14="http://schemas.microsoft.com/office/powerpoint/2010/main" val="270116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3400"/>
            <a:ext cx="4681728" cy="6030468"/>
          </a:xfrm>
          <a:prstGeom prst="rect">
            <a:avLst/>
          </a:prstGeom>
        </p:spPr>
      </p:pic>
      <p:sp>
        <p:nvSpPr>
          <p:cNvPr id="6" name="Text Placeholder 5"/>
          <p:cNvSpPr>
            <a:spLocks noGrp="1"/>
          </p:cNvSpPr>
          <p:nvPr>
            <p:ph type="body" sz="quarter" idx="11" hasCustomPrompt="1"/>
          </p:nvPr>
        </p:nvSpPr>
        <p:spPr>
          <a:xfrm>
            <a:off x="1143000" y="2590800"/>
            <a:ext cx="2438400" cy="914400"/>
          </a:xfrm>
        </p:spPr>
        <p:txBody>
          <a:bodyPr/>
          <a:lstStyle>
            <a:lvl1pPr marL="109537" indent="0" algn="ctr">
              <a:buNone/>
              <a:defRPr sz="3000">
                <a:solidFill>
                  <a:schemeClr val="tx1"/>
                </a:solidFill>
              </a:defRPr>
            </a:lvl1pPr>
          </a:lstStyle>
          <a:p>
            <a:pPr lvl="0"/>
            <a:r>
              <a:rPr lang="en-US" dirty="0" smtClean="0"/>
              <a:t>CLICK TO INSERT TITLE</a:t>
            </a:r>
            <a:endParaRPr lang="en-US" dirty="0"/>
          </a:p>
        </p:txBody>
      </p:sp>
      <p:sp>
        <p:nvSpPr>
          <p:cNvPr id="5" name="Text Placeholder 4"/>
          <p:cNvSpPr>
            <a:spLocks noGrp="1"/>
          </p:cNvSpPr>
          <p:nvPr>
            <p:ph type="body" sz="quarter" idx="12" hasCustomPrompt="1"/>
          </p:nvPr>
        </p:nvSpPr>
        <p:spPr>
          <a:xfrm>
            <a:off x="4757738" y="2286000"/>
            <a:ext cx="4157662" cy="2209800"/>
          </a:xfrm>
        </p:spPr>
        <p:txBody>
          <a:bodyPr/>
          <a:lstStyle>
            <a:lvl1pPr marL="109537" marR="0" indent="0" algn="just"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sz="1800" baseline="0">
                <a:solidFill>
                  <a:srgbClr val="E45D12"/>
                </a:solidFill>
              </a:defRPr>
            </a:lvl1pPr>
            <a:lvl2pPr marL="392113" indent="0">
              <a:buNone/>
              <a:defRPr/>
            </a:lvl2pPr>
            <a:lvl3pPr marL="630238" indent="0">
              <a:buNone/>
              <a:defRPr/>
            </a:lvl3pPr>
            <a:lvl4pPr marL="914400" indent="0">
              <a:buNone/>
              <a:defRPr/>
            </a:lvl4pPr>
            <a:lvl5pPr marL="1143000" indent="0">
              <a:buNone/>
              <a:defRPr/>
            </a:lvl5pPr>
          </a:lstStyle>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r>
              <a:rPr lang="en-US" dirty="0" smtClean="0"/>
              <a:t>Click to insert paragraph copy here and here and here click to insert paragraph copy here and here and here click to insert paragraph copy here and here and here click to insert paragraph copy here and here and here click to insert paragraph copy here and here and here</a:t>
            </a:r>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lvl="0"/>
            <a:endParaRPr lang="en-US" dirty="0" smtClean="0"/>
          </a:p>
        </p:txBody>
      </p:sp>
    </p:spTree>
    <p:extLst>
      <p:ext uri="{BB962C8B-B14F-4D97-AF65-F5344CB8AC3E}">
        <p14:creationId xmlns:p14="http://schemas.microsoft.com/office/powerpoint/2010/main" val="129927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in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25B1AE"/>
              </a:buClr>
              <a:defRPr>
                <a:latin typeface="Segoe UI" pitchFamily="34" charset="0"/>
                <a:ea typeface="Segoe UI" pitchFamily="34" charset="0"/>
                <a:cs typeface="Segoe UI" pitchFamily="34" charset="0"/>
              </a:defRPr>
            </a:lvl1pPr>
            <a:lvl2pPr>
              <a:buClr>
                <a:srgbClr val="25B1AE"/>
              </a:buClr>
              <a:defRPr>
                <a:latin typeface="Segoe UI" pitchFamily="34" charset="0"/>
                <a:ea typeface="Segoe UI" pitchFamily="34" charset="0"/>
                <a:cs typeface="Segoe UI" pitchFamily="34" charset="0"/>
              </a:defRPr>
            </a:lvl2pPr>
            <a:lvl3pPr>
              <a:buClr>
                <a:srgbClr val="25B1AE"/>
              </a:buClr>
              <a:defRPr>
                <a:latin typeface="Segoe UI" pitchFamily="34" charset="0"/>
                <a:ea typeface="Segoe UI" pitchFamily="34" charset="0"/>
                <a:cs typeface="Segoe UI" pitchFamily="34" charset="0"/>
              </a:defRPr>
            </a:lvl3pPr>
            <a:lvl4pPr>
              <a:buClr>
                <a:srgbClr val="25B1AE"/>
              </a:buClr>
              <a:defRPr>
                <a:latin typeface="Segoe UI" pitchFamily="34" charset="0"/>
                <a:ea typeface="Segoe UI" pitchFamily="34" charset="0"/>
                <a:cs typeface="Segoe UI" pitchFamily="34" charset="0"/>
              </a:defRPr>
            </a:lvl4pPr>
            <a:lvl5pPr>
              <a:buClr>
                <a:srgbClr val="25B1AE"/>
              </a:buClr>
              <a:defRPr>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solidFill>
                  <a:srgbClr val="25B1AE"/>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Slide Number Placeholder 17"/>
          <p:cNvSpPr>
            <a:spLocks noGrp="1"/>
          </p:cNvSpPr>
          <p:nvPr>
            <p:ph type="sldNum" sz="quarter" idx="12"/>
          </p:nvPr>
        </p:nvSpPr>
        <p:spPr/>
        <p:txBody>
          <a:bodyPr/>
          <a:lstStyle>
            <a:lvl1pPr>
              <a:defRPr>
                <a:solidFill>
                  <a:srgbClr val="73747B"/>
                </a:solidFill>
              </a:defRPr>
            </a:lvl1pPr>
          </a:lstStyle>
          <a:p>
            <a:pPr>
              <a:defRPr/>
            </a:pPr>
            <a:fld id="{853867E6-9E13-4B61-894C-FA2D814C47FE}" type="slidenum">
              <a:rPr lang="en-US" smtClean="0"/>
              <a:pPr>
                <a:defRPr/>
              </a:pPr>
              <a:t>‹#›</a:t>
            </a:fld>
            <a:endParaRPr lang="en-US"/>
          </a:p>
        </p:txBody>
      </p:sp>
    </p:spTree>
    <p:extLst>
      <p:ext uri="{BB962C8B-B14F-4D97-AF65-F5344CB8AC3E}">
        <p14:creationId xmlns:p14="http://schemas.microsoft.com/office/powerpoint/2010/main" val="294632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309872"/>
          </a:xfrm>
        </p:spPr>
        <p:txBody>
          <a:bodyPr/>
          <a:lstStyle>
            <a:lvl1pPr>
              <a:defRPr sz="28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000">
                <a:solidFill>
                  <a:schemeClr val="bg1"/>
                </a:solidFill>
                <a:latin typeface="Segoe UI" pitchFamily="34" charset="0"/>
                <a:ea typeface="Segoe UI" pitchFamily="34" charset="0"/>
                <a:cs typeface="Segoe UI" pitchFamily="34" charset="0"/>
              </a:defRPr>
            </a:lvl3pPr>
            <a:lvl4pPr>
              <a:defRPr sz="1800">
                <a:solidFill>
                  <a:schemeClr val="bg1"/>
                </a:solidFill>
                <a:latin typeface="Segoe UI" pitchFamily="34" charset="0"/>
                <a:ea typeface="Segoe UI" pitchFamily="34" charset="0"/>
                <a:cs typeface="Segoe UI" pitchFamily="34" charset="0"/>
              </a:defRPr>
            </a:lvl4pPr>
            <a:lvl5pPr>
              <a:defRPr sz="180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1329"/>
            <a:ext cx="4038600" cy="4309872"/>
          </a:xfrm>
        </p:spPr>
        <p:txBody>
          <a:bodyPr/>
          <a:lstStyle>
            <a:lvl1pPr>
              <a:defRPr sz="28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000">
                <a:solidFill>
                  <a:schemeClr val="bg1"/>
                </a:solidFill>
                <a:latin typeface="Segoe UI" pitchFamily="34" charset="0"/>
                <a:ea typeface="Segoe UI" pitchFamily="34" charset="0"/>
                <a:cs typeface="Segoe UI" pitchFamily="34" charset="0"/>
              </a:defRPr>
            </a:lvl3pPr>
            <a:lvl4pPr>
              <a:defRPr sz="1800">
                <a:solidFill>
                  <a:schemeClr val="bg1"/>
                </a:solidFill>
                <a:latin typeface="Segoe UI" pitchFamily="34" charset="0"/>
                <a:ea typeface="Segoe UI" pitchFamily="34" charset="0"/>
                <a:cs typeface="Segoe UI" pitchFamily="34" charset="0"/>
              </a:defRPr>
            </a:lvl4pPr>
            <a:lvl5pPr>
              <a:defRPr sz="180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rtlCol="0"/>
          <a:lstStyle>
            <a:lvl1pPr>
              <a:defRPr>
                <a:latin typeface="Segoe UI" pitchFamily="34" charset="0"/>
                <a:ea typeface="Segoe UI" pitchFamily="34" charset="0"/>
                <a:cs typeface="Segoe UI" pitchFamily="34" charset="0"/>
              </a:defRPr>
            </a:lvl1p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lvl1pPr>
              <a:defRPr>
                <a:solidFill>
                  <a:srgbClr val="73747B"/>
                </a:solidFill>
              </a:defRPr>
            </a:lvl1pPr>
          </a:lstStyle>
          <a:p>
            <a:pPr>
              <a:defRPr/>
            </a:pPr>
            <a:fld id="{7730315A-A807-4FCF-8912-4CACA5E5374E}" type="slidenum">
              <a:rPr lang="en-US" smtClean="0"/>
              <a:pPr>
                <a:defRPr/>
              </a:pPr>
              <a:t>‹#›</a:t>
            </a:fld>
            <a:endParaRPr lang="en-US"/>
          </a:p>
        </p:txBody>
      </p:sp>
    </p:spTree>
    <p:extLst>
      <p:ext uri="{BB962C8B-B14F-4D97-AF65-F5344CB8AC3E}">
        <p14:creationId xmlns:p14="http://schemas.microsoft.com/office/powerpoint/2010/main" val="279326203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lvl1pPr>
              <a:defRPr>
                <a:solidFill>
                  <a:srgbClr val="25B1AE"/>
                </a:solidFill>
                <a:latin typeface="Segoe UI" pitchFamily="34" charset="0"/>
                <a:ea typeface="Segoe UI" pitchFamily="34" charset="0"/>
                <a:cs typeface="Segoe UI" pitchFamily="34" charset="0"/>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solidFill>
                  <a:srgbClr val="73747B"/>
                </a:solidFill>
              </a:defRPr>
            </a:lvl1pPr>
          </a:lstStyle>
          <a:p>
            <a:pPr>
              <a:defRPr/>
            </a:pPr>
            <a:fld id="{2CAA32D7-1E3D-492D-B28D-A508DB6110F1}" type="slidenum">
              <a:rPr lang="en-US" smtClean="0"/>
              <a:pPr>
                <a:defRPr/>
              </a:pPr>
              <a:t>‹#›</a:t>
            </a:fld>
            <a:endParaRPr lang="en-US"/>
          </a:p>
        </p:txBody>
      </p:sp>
    </p:spTree>
    <p:extLst>
      <p:ext uri="{BB962C8B-B14F-4D97-AF65-F5344CB8AC3E}">
        <p14:creationId xmlns:p14="http://schemas.microsoft.com/office/powerpoint/2010/main" val="30109619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3A842E54-BB84-40B6-90AD-0E04C8D6C7C8}" type="datetime1">
              <a:rPr lang="en-US">
                <a:solidFill>
                  <a:prstClr val="black"/>
                </a:solidFill>
              </a:rPr>
              <a:pPr>
                <a:defRPr/>
              </a:pPr>
              <a:t>5/27/2013</a:t>
            </a:fld>
            <a:endParaRPr lang="en-US" sz="1100">
              <a:solidFill>
                <a:srgbClr val="464646"/>
              </a:solidFill>
            </a:endParaRPr>
          </a:p>
        </p:txBody>
      </p:sp>
      <p:sp>
        <p:nvSpPr>
          <p:cNvPr id="3" name="Footer Placeholder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solidFill>
                <a:srgbClr val="464646"/>
              </a:solidFill>
            </a:endParaRPr>
          </a:p>
        </p:txBody>
      </p:sp>
      <p:sp>
        <p:nvSpPr>
          <p:cNvPr id="4" name="Slide Number Placeholder 17"/>
          <p:cNvSpPr>
            <a:spLocks noGrp="1"/>
          </p:cNvSpPr>
          <p:nvPr>
            <p:ph type="sldNum" sz="quarter" idx="12"/>
          </p:nvPr>
        </p:nvSpPr>
        <p:spPr/>
        <p:txBody>
          <a:bodyPr/>
          <a:lstStyle>
            <a:lvl1pPr>
              <a:defRPr/>
            </a:lvl1pPr>
          </a:lstStyle>
          <a:p>
            <a:pPr>
              <a:defRPr/>
            </a:pPr>
            <a:fld id="{1FAC20A7-DB06-4412-9655-213827FE3649}" type="slidenum">
              <a:rPr lang="en-US">
                <a:solidFill>
                  <a:prstClr val="black"/>
                </a:solidFill>
              </a:rPr>
              <a:pPr>
                <a:defRPr/>
              </a:pPr>
              <a:t>‹#›</a:t>
            </a:fld>
            <a:endParaRPr lang="en-US">
              <a:solidFill>
                <a:prstClr val="black"/>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87" y="527"/>
            <a:ext cx="9206375" cy="6903720"/>
          </a:xfrm>
          <a:prstGeom prst="rect">
            <a:avLst/>
          </a:prstGeom>
        </p:spPr>
      </p:pic>
      <p:sp>
        <p:nvSpPr>
          <p:cNvPr id="6" name="Rectangle 5"/>
          <p:cNvSpPr/>
          <p:nvPr userDrawn="1"/>
        </p:nvSpPr>
        <p:spPr>
          <a:xfrm>
            <a:off x="-29980" y="0"/>
            <a:ext cx="9205168" cy="6904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023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828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1" hasCustomPrompt="1"/>
          </p:nvPr>
        </p:nvSpPr>
        <p:spPr>
          <a:xfrm>
            <a:off x="1905000" y="3048000"/>
            <a:ext cx="2438400" cy="914400"/>
          </a:xfrm>
        </p:spPr>
        <p:txBody>
          <a:bodyPr/>
          <a:lstStyle>
            <a:lvl1pPr marL="109537" indent="0" algn="ctr">
              <a:buNone/>
              <a:defRPr sz="3000">
                <a:solidFill>
                  <a:srgbClr val="650360"/>
                </a:solidFill>
              </a:defRPr>
            </a:lvl1pPr>
          </a:lstStyle>
          <a:p>
            <a:pPr lvl="0"/>
            <a:r>
              <a:rPr lang="en-US" dirty="0" smtClean="0"/>
              <a:t>CLICK TO INSERT TITLE</a:t>
            </a:r>
            <a:endParaRPr lang="en-US" dirty="0"/>
          </a:p>
        </p:txBody>
      </p:sp>
    </p:spTree>
    <p:extLst>
      <p:ext uri="{BB962C8B-B14F-4D97-AF65-F5344CB8AC3E}">
        <p14:creationId xmlns:p14="http://schemas.microsoft.com/office/powerpoint/2010/main" val="3946029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_Opt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992"/>
            <a:ext cx="9144000" cy="6818015"/>
          </a:xfrm>
          <a:prstGeom prst="rect">
            <a:avLst/>
          </a:prstGeom>
        </p:spPr>
      </p:pic>
      <p:sp>
        <p:nvSpPr>
          <p:cNvPr id="11" name="Text Placeholder 10"/>
          <p:cNvSpPr>
            <a:spLocks noGrp="1"/>
          </p:cNvSpPr>
          <p:nvPr>
            <p:ph type="body" sz="quarter" idx="11" hasCustomPrompt="1"/>
          </p:nvPr>
        </p:nvSpPr>
        <p:spPr>
          <a:xfrm>
            <a:off x="5334000" y="4419600"/>
            <a:ext cx="3458706" cy="457200"/>
          </a:xfrm>
        </p:spPr>
        <p:txBody>
          <a:bodyPr/>
          <a:lstStyle>
            <a:lvl1pPr marL="109537" indent="0" algn="r">
              <a:buNone/>
              <a:defRPr sz="2000">
                <a:solidFill>
                  <a:schemeClr val="tx1"/>
                </a:solidFill>
              </a:defRPr>
            </a:lvl1pPr>
          </a:lstStyle>
          <a:p>
            <a:pPr lvl="0"/>
            <a:r>
              <a:rPr lang="en-US" dirty="0" smtClean="0"/>
              <a:t>CLICK TO INSERT SUBTITLE</a:t>
            </a:r>
            <a:endParaRPr lang="en-US" dirty="0"/>
          </a:p>
        </p:txBody>
      </p:sp>
      <p:sp>
        <p:nvSpPr>
          <p:cNvPr id="4" name="Text Placeholder 3"/>
          <p:cNvSpPr>
            <a:spLocks noGrp="1"/>
          </p:cNvSpPr>
          <p:nvPr>
            <p:ph type="body" sz="quarter" idx="10" hasCustomPrompt="1"/>
          </p:nvPr>
        </p:nvSpPr>
        <p:spPr>
          <a:xfrm>
            <a:off x="3657600" y="3886200"/>
            <a:ext cx="5143103" cy="533400"/>
          </a:xfrm>
        </p:spPr>
        <p:txBody>
          <a:bodyPr anchor="ctr" anchorCtr="0"/>
          <a:lstStyle>
            <a:lvl1pPr marL="109537" indent="0" algn="r">
              <a:buNone/>
              <a:defRPr sz="2800" spc="100" baseline="0">
                <a:solidFill>
                  <a:schemeClr val="tx1"/>
                </a:solidFill>
                <a:latin typeface="+mn-lt"/>
                <a:ea typeface="Segoe UI" pitchFamily="34" charset="0"/>
                <a:cs typeface="Segoe UI" pitchFamily="34" charset="0"/>
              </a:defRPr>
            </a:lvl1pPr>
            <a:lvl2pPr marL="392113" indent="0" algn="l">
              <a:buNone/>
              <a:defRPr>
                <a:solidFill>
                  <a:schemeClr val="bg1"/>
                </a:solidFill>
                <a:latin typeface="Segoe UI" pitchFamily="34" charset="0"/>
                <a:ea typeface="Segoe UI" pitchFamily="34" charset="0"/>
                <a:cs typeface="Segoe UI" pitchFamily="34" charset="0"/>
              </a:defRPr>
            </a:lvl2pPr>
            <a:lvl3pPr marL="630238" indent="0" algn="l">
              <a:buNone/>
              <a:defRPr>
                <a:solidFill>
                  <a:schemeClr val="bg1"/>
                </a:solidFill>
                <a:latin typeface="Segoe UI" pitchFamily="34" charset="0"/>
                <a:ea typeface="Segoe UI" pitchFamily="34" charset="0"/>
                <a:cs typeface="Segoe UI" pitchFamily="34" charset="0"/>
              </a:defRPr>
            </a:lvl3pPr>
            <a:lvl4pPr marL="914400" indent="0" algn="l">
              <a:buNone/>
              <a:defRPr>
                <a:solidFill>
                  <a:schemeClr val="bg1"/>
                </a:solidFill>
                <a:latin typeface="Segoe UI" pitchFamily="34" charset="0"/>
                <a:ea typeface="Segoe UI" pitchFamily="34" charset="0"/>
                <a:cs typeface="Segoe UI" pitchFamily="34" charset="0"/>
              </a:defRPr>
            </a:lvl4pPr>
            <a:lvl5pPr marL="1143000" indent="0" algn="l">
              <a:buNone/>
              <a:defRPr>
                <a:solidFill>
                  <a:schemeClr val="bg1"/>
                </a:solidFill>
                <a:latin typeface="Segoe UI" pitchFamily="34" charset="0"/>
                <a:ea typeface="Segoe UI" pitchFamily="34" charset="0"/>
                <a:cs typeface="Segoe UI" pitchFamily="34" charset="0"/>
              </a:defRPr>
            </a:lvl5pPr>
          </a:lstStyle>
          <a:p>
            <a:pPr lvl="0"/>
            <a:r>
              <a:rPr lang="en-US" dirty="0" smtClean="0"/>
              <a:t>CLICK TO INSERT TITLE</a:t>
            </a:r>
          </a:p>
        </p:txBody>
      </p:sp>
      <p:sp>
        <p:nvSpPr>
          <p:cNvPr id="3" name="Text Placeholder 2"/>
          <p:cNvSpPr>
            <a:spLocks noGrp="1"/>
          </p:cNvSpPr>
          <p:nvPr>
            <p:ph type="body" sz="quarter" idx="12" hasCustomPrompt="1"/>
          </p:nvPr>
        </p:nvSpPr>
        <p:spPr>
          <a:xfrm>
            <a:off x="5668506" y="5105400"/>
            <a:ext cx="3124200" cy="914400"/>
          </a:xfrm>
        </p:spPr>
        <p:txBody>
          <a:bodyPr/>
          <a:lstStyle>
            <a:lvl1pPr marL="109537" indent="0" algn="r">
              <a:buNone/>
              <a:defRPr sz="1800"/>
            </a:lvl1pPr>
          </a:lstStyle>
          <a:p>
            <a:pPr lvl="0"/>
            <a:r>
              <a:rPr lang="en-US" dirty="0" smtClean="0"/>
              <a:t>Speaker</a:t>
            </a:r>
          </a:p>
          <a:p>
            <a:pPr lvl="0"/>
            <a:r>
              <a:rPr lang="en-US" dirty="0" smtClean="0"/>
              <a:t>Event</a:t>
            </a:r>
          </a:p>
          <a:p>
            <a:pPr lvl="0"/>
            <a:r>
              <a:rPr lang="en-US" dirty="0" smtClean="0"/>
              <a:t>Date</a:t>
            </a:r>
            <a:endParaRPr lang="en-US" dirty="0"/>
          </a:p>
        </p:txBody>
      </p:sp>
    </p:spTree>
    <p:extLst>
      <p:ext uri="{BB962C8B-B14F-4D97-AF65-F5344CB8AC3E}">
        <p14:creationId xmlns:p14="http://schemas.microsoft.com/office/powerpoint/2010/main" val="428902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_Op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992"/>
            <a:ext cx="9144000" cy="6818015"/>
          </a:xfrm>
          <a:prstGeom prst="rect">
            <a:avLst/>
          </a:prstGeom>
        </p:spPr>
      </p:pic>
      <p:sp>
        <p:nvSpPr>
          <p:cNvPr id="11" name="Text Placeholder 10"/>
          <p:cNvSpPr>
            <a:spLocks noGrp="1"/>
          </p:cNvSpPr>
          <p:nvPr>
            <p:ph type="body" sz="quarter" idx="11" hasCustomPrompt="1"/>
          </p:nvPr>
        </p:nvSpPr>
        <p:spPr>
          <a:xfrm>
            <a:off x="5334000" y="4038600"/>
            <a:ext cx="3458706" cy="457200"/>
          </a:xfrm>
        </p:spPr>
        <p:txBody>
          <a:bodyPr/>
          <a:lstStyle>
            <a:lvl1pPr marL="109537" indent="0" algn="r">
              <a:buNone/>
              <a:defRPr sz="2000">
                <a:solidFill>
                  <a:schemeClr val="tx1"/>
                </a:solidFill>
              </a:defRPr>
            </a:lvl1pPr>
          </a:lstStyle>
          <a:p>
            <a:pPr lvl="0"/>
            <a:r>
              <a:rPr lang="en-US" dirty="0" smtClean="0"/>
              <a:t>CLICK TO INSERT SUBTITLE</a:t>
            </a:r>
            <a:endParaRPr lang="en-US" dirty="0"/>
          </a:p>
        </p:txBody>
      </p:sp>
      <p:sp>
        <p:nvSpPr>
          <p:cNvPr id="4" name="Text Placeholder 3"/>
          <p:cNvSpPr>
            <a:spLocks noGrp="1"/>
          </p:cNvSpPr>
          <p:nvPr>
            <p:ph type="body" sz="quarter" idx="10" hasCustomPrompt="1"/>
          </p:nvPr>
        </p:nvSpPr>
        <p:spPr>
          <a:xfrm>
            <a:off x="3657600" y="3505200"/>
            <a:ext cx="5143103" cy="533400"/>
          </a:xfrm>
        </p:spPr>
        <p:txBody>
          <a:bodyPr anchor="ctr" anchorCtr="0"/>
          <a:lstStyle>
            <a:lvl1pPr marL="109537" indent="0" algn="r">
              <a:buNone/>
              <a:defRPr sz="2800" spc="100" baseline="0">
                <a:solidFill>
                  <a:schemeClr val="tx1"/>
                </a:solidFill>
                <a:latin typeface="+mn-lt"/>
                <a:ea typeface="Segoe UI" pitchFamily="34" charset="0"/>
                <a:cs typeface="Segoe UI" pitchFamily="34" charset="0"/>
              </a:defRPr>
            </a:lvl1pPr>
            <a:lvl2pPr marL="392113" indent="0" algn="l">
              <a:buNone/>
              <a:defRPr>
                <a:solidFill>
                  <a:schemeClr val="bg1"/>
                </a:solidFill>
                <a:latin typeface="Segoe UI" pitchFamily="34" charset="0"/>
                <a:ea typeface="Segoe UI" pitchFamily="34" charset="0"/>
                <a:cs typeface="Segoe UI" pitchFamily="34" charset="0"/>
              </a:defRPr>
            </a:lvl2pPr>
            <a:lvl3pPr marL="630238" indent="0" algn="l">
              <a:buNone/>
              <a:defRPr>
                <a:solidFill>
                  <a:schemeClr val="bg1"/>
                </a:solidFill>
                <a:latin typeface="Segoe UI" pitchFamily="34" charset="0"/>
                <a:ea typeface="Segoe UI" pitchFamily="34" charset="0"/>
                <a:cs typeface="Segoe UI" pitchFamily="34" charset="0"/>
              </a:defRPr>
            </a:lvl3pPr>
            <a:lvl4pPr marL="914400" indent="0" algn="l">
              <a:buNone/>
              <a:defRPr>
                <a:solidFill>
                  <a:schemeClr val="bg1"/>
                </a:solidFill>
                <a:latin typeface="Segoe UI" pitchFamily="34" charset="0"/>
                <a:ea typeface="Segoe UI" pitchFamily="34" charset="0"/>
                <a:cs typeface="Segoe UI" pitchFamily="34" charset="0"/>
              </a:defRPr>
            </a:lvl4pPr>
            <a:lvl5pPr marL="1143000" indent="0" algn="l">
              <a:buNone/>
              <a:defRPr>
                <a:solidFill>
                  <a:schemeClr val="bg1"/>
                </a:solidFill>
                <a:latin typeface="Segoe UI" pitchFamily="34" charset="0"/>
                <a:ea typeface="Segoe UI" pitchFamily="34" charset="0"/>
                <a:cs typeface="Segoe UI" pitchFamily="34" charset="0"/>
              </a:defRPr>
            </a:lvl5pPr>
          </a:lstStyle>
          <a:p>
            <a:pPr lvl="0"/>
            <a:r>
              <a:rPr lang="en-US" dirty="0" smtClean="0"/>
              <a:t>CLICK TO INSERT TITLE</a:t>
            </a:r>
          </a:p>
        </p:txBody>
      </p:sp>
      <p:sp>
        <p:nvSpPr>
          <p:cNvPr id="3" name="Text Placeholder 2"/>
          <p:cNvSpPr>
            <a:spLocks noGrp="1"/>
          </p:cNvSpPr>
          <p:nvPr>
            <p:ph type="body" sz="quarter" idx="12" hasCustomPrompt="1"/>
          </p:nvPr>
        </p:nvSpPr>
        <p:spPr>
          <a:xfrm>
            <a:off x="5668506" y="4724400"/>
            <a:ext cx="3124200" cy="914400"/>
          </a:xfrm>
        </p:spPr>
        <p:txBody>
          <a:bodyPr/>
          <a:lstStyle>
            <a:lvl1pPr marL="109537" indent="0" algn="r">
              <a:buNone/>
              <a:defRPr sz="1800"/>
            </a:lvl1pPr>
          </a:lstStyle>
          <a:p>
            <a:pPr lvl="0"/>
            <a:r>
              <a:rPr lang="en-US" dirty="0" smtClean="0"/>
              <a:t>Speaker</a:t>
            </a:r>
          </a:p>
          <a:p>
            <a:pPr lvl="0"/>
            <a:r>
              <a:rPr lang="en-US" dirty="0" smtClean="0"/>
              <a:t>Event</a:t>
            </a:r>
          </a:p>
          <a:p>
            <a:pPr lvl="0"/>
            <a:r>
              <a:rPr lang="en-US" dirty="0" smtClean="0"/>
              <a:t>Date</a:t>
            </a:r>
            <a:endParaRPr lang="en-US" dirty="0"/>
          </a:p>
        </p:txBody>
      </p:sp>
    </p:spTree>
    <p:extLst>
      <p:ext uri="{BB962C8B-B14F-4D97-AF65-F5344CB8AC3E}">
        <p14:creationId xmlns:p14="http://schemas.microsoft.com/office/powerpoint/2010/main" val="1065598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3400"/>
            <a:ext cx="4681728" cy="6030468"/>
          </a:xfrm>
          <a:prstGeom prst="rect">
            <a:avLst/>
          </a:prstGeom>
        </p:spPr>
      </p:pic>
      <p:sp>
        <p:nvSpPr>
          <p:cNvPr id="6" name="Text Placeholder 5"/>
          <p:cNvSpPr>
            <a:spLocks noGrp="1"/>
          </p:cNvSpPr>
          <p:nvPr>
            <p:ph type="body" sz="quarter" idx="11" hasCustomPrompt="1"/>
          </p:nvPr>
        </p:nvSpPr>
        <p:spPr>
          <a:xfrm>
            <a:off x="1143000" y="2590800"/>
            <a:ext cx="2438400" cy="914400"/>
          </a:xfrm>
        </p:spPr>
        <p:txBody>
          <a:bodyPr/>
          <a:lstStyle>
            <a:lvl1pPr marL="109537" indent="0" algn="ctr">
              <a:buNone/>
              <a:defRPr sz="3000">
                <a:solidFill>
                  <a:schemeClr val="tx1"/>
                </a:solidFill>
              </a:defRPr>
            </a:lvl1pPr>
          </a:lstStyle>
          <a:p>
            <a:pPr lvl="0"/>
            <a:r>
              <a:rPr lang="en-US" dirty="0" smtClean="0"/>
              <a:t>CLICK TO INSERT TITLE</a:t>
            </a:r>
            <a:endParaRPr lang="en-US" dirty="0"/>
          </a:p>
        </p:txBody>
      </p:sp>
      <p:sp>
        <p:nvSpPr>
          <p:cNvPr id="5" name="Text Placeholder 4"/>
          <p:cNvSpPr>
            <a:spLocks noGrp="1"/>
          </p:cNvSpPr>
          <p:nvPr>
            <p:ph type="body" sz="quarter" idx="12" hasCustomPrompt="1"/>
          </p:nvPr>
        </p:nvSpPr>
        <p:spPr>
          <a:xfrm>
            <a:off x="4757738" y="2286000"/>
            <a:ext cx="4157662" cy="2209800"/>
          </a:xfrm>
        </p:spPr>
        <p:txBody>
          <a:bodyPr/>
          <a:lstStyle>
            <a:lvl1pPr marL="109537" marR="0" indent="0" algn="just"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sz="1800" baseline="0">
                <a:solidFill>
                  <a:srgbClr val="E45D12"/>
                </a:solidFill>
              </a:defRPr>
            </a:lvl1pPr>
            <a:lvl2pPr marL="392113" indent="0">
              <a:buNone/>
              <a:defRPr/>
            </a:lvl2pPr>
            <a:lvl3pPr marL="630238" indent="0">
              <a:buNone/>
              <a:defRPr/>
            </a:lvl3pPr>
            <a:lvl4pPr marL="914400" indent="0">
              <a:buNone/>
              <a:defRPr/>
            </a:lvl4pPr>
            <a:lvl5pPr marL="1143000" indent="0">
              <a:buNone/>
              <a:defRPr/>
            </a:lvl5pPr>
          </a:lstStyle>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r>
              <a:rPr lang="en-US" dirty="0" smtClean="0"/>
              <a:t>Click to insert paragraph copy here and here and here click to insert paragraph copy here and here and here click to insert paragraph copy here and here and here click to insert paragraph copy here and here and here click to insert paragraph copy here and here and here</a:t>
            </a:r>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lvl="0"/>
            <a:endParaRPr lang="en-US" dirty="0" smtClean="0"/>
          </a:p>
        </p:txBody>
      </p:sp>
    </p:spTree>
    <p:extLst>
      <p:ext uri="{BB962C8B-B14F-4D97-AF65-F5344CB8AC3E}">
        <p14:creationId xmlns:p14="http://schemas.microsoft.com/office/powerpoint/2010/main" val="167997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992"/>
            <a:ext cx="9144000" cy="6818015"/>
          </a:xfrm>
          <a:prstGeom prst="rect">
            <a:avLst/>
          </a:prstGeom>
        </p:spPr>
      </p:pic>
      <p:sp>
        <p:nvSpPr>
          <p:cNvPr id="11" name="Text Placeholder 10"/>
          <p:cNvSpPr>
            <a:spLocks noGrp="1"/>
          </p:cNvSpPr>
          <p:nvPr>
            <p:ph type="body" sz="quarter" idx="11" hasCustomPrompt="1"/>
          </p:nvPr>
        </p:nvSpPr>
        <p:spPr>
          <a:xfrm>
            <a:off x="5334000" y="4038600"/>
            <a:ext cx="3458706" cy="457200"/>
          </a:xfrm>
        </p:spPr>
        <p:txBody>
          <a:bodyPr/>
          <a:lstStyle>
            <a:lvl1pPr marL="109537" indent="0" algn="r">
              <a:buNone/>
              <a:defRPr sz="2000">
                <a:solidFill>
                  <a:schemeClr val="tx1"/>
                </a:solidFill>
              </a:defRPr>
            </a:lvl1pPr>
          </a:lstStyle>
          <a:p>
            <a:pPr lvl="0"/>
            <a:r>
              <a:rPr lang="en-US" dirty="0" smtClean="0"/>
              <a:t>CLICK TO INSERT SUBTITLE</a:t>
            </a:r>
            <a:endParaRPr lang="en-US" dirty="0"/>
          </a:p>
        </p:txBody>
      </p:sp>
      <p:sp>
        <p:nvSpPr>
          <p:cNvPr id="4" name="Text Placeholder 3"/>
          <p:cNvSpPr>
            <a:spLocks noGrp="1"/>
          </p:cNvSpPr>
          <p:nvPr>
            <p:ph type="body" sz="quarter" idx="10" hasCustomPrompt="1"/>
          </p:nvPr>
        </p:nvSpPr>
        <p:spPr>
          <a:xfrm>
            <a:off x="3657600" y="3505200"/>
            <a:ext cx="5143103" cy="533400"/>
          </a:xfrm>
        </p:spPr>
        <p:txBody>
          <a:bodyPr anchor="ctr" anchorCtr="0"/>
          <a:lstStyle>
            <a:lvl1pPr marL="109537" indent="0" algn="r">
              <a:buNone/>
              <a:defRPr sz="2800" spc="100" baseline="0">
                <a:solidFill>
                  <a:schemeClr val="tx1"/>
                </a:solidFill>
                <a:latin typeface="+mn-lt"/>
                <a:ea typeface="Segoe UI" pitchFamily="34" charset="0"/>
                <a:cs typeface="Segoe UI" pitchFamily="34" charset="0"/>
              </a:defRPr>
            </a:lvl1pPr>
            <a:lvl2pPr marL="392113" indent="0" algn="l">
              <a:buNone/>
              <a:defRPr>
                <a:solidFill>
                  <a:schemeClr val="bg1"/>
                </a:solidFill>
                <a:latin typeface="Segoe UI" pitchFamily="34" charset="0"/>
                <a:ea typeface="Segoe UI" pitchFamily="34" charset="0"/>
                <a:cs typeface="Segoe UI" pitchFamily="34" charset="0"/>
              </a:defRPr>
            </a:lvl2pPr>
            <a:lvl3pPr marL="630238" indent="0" algn="l">
              <a:buNone/>
              <a:defRPr>
                <a:solidFill>
                  <a:schemeClr val="bg1"/>
                </a:solidFill>
                <a:latin typeface="Segoe UI" pitchFamily="34" charset="0"/>
                <a:ea typeface="Segoe UI" pitchFamily="34" charset="0"/>
                <a:cs typeface="Segoe UI" pitchFamily="34" charset="0"/>
              </a:defRPr>
            </a:lvl3pPr>
            <a:lvl4pPr marL="914400" indent="0" algn="l">
              <a:buNone/>
              <a:defRPr>
                <a:solidFill>
                  <a:schemeClr val="bg1"/>
                </a:solidFill>
                <a:latin typeface="Segoe UI" pitchFamily="34" charset="0"/>
                <a:ea typeface="Segoe UI" pitchFamily="34" charset="0"/>
                <a:cs typeface="Segoe UI" pitchFamily="34" charset="0"/>
              </a:defRPr>
            </a:lvl4pPr>
            <a:lvl5pPr marL="1143000" indent="0" algn="l">
              <a:buNone/>
              <a:defRPr>
                <a:solidFill>
                  <a:schemeClr val="bg1"/>
                </a:solidFill>
                <a:latin typeface="Segoe UI" pitchFamily="34" charset="0"/>
                <a:ea typeface="Segoe UI" pitchFamily="34" charset="0"/>
                <a:cs typeface="Segoe UI" pitchFamily="34" charset="0"/>
              </a:defRPr>
            </a:lvl5pPr>
          </a:lstStyle>
          <a:p>
            <a:pPr lvl="0"/>
            <a:r>
              <a:rPr lang="en-US" dirty="0" smtClean="0"/>
              <a:t>CLICK TO INSERT TITLE</a:t>
            </a:r>
          </a:p>
        </p:txBody>
      </p:sp>
      <p:sp>
        <p:nvSpPr>
          <p:cNvPr id="3" name="Text Placeholder 2"/>
          <p:cNvSpPr>
            <a:spLocks noGrp="1"/>
          </p:cNvSpPr>
          <p:nvPr>
            <p:ph type="body" sz="quarter" idx="12" hasCustomPrompt="1"/>
          </p:nvPr>
        </p:nvSpPr>
        <p:spPr>
          <a:xfrm>
            <a:off x="5668506" y="4724400"/>
            <a:ext cx="3124200" cy="914400"/>
          </a:xfrm>
        </p:spPr>
        <p:txBody>
          <a:bodyPr/>
          <a:lstStyle>
            <a:lvl1pPr marL="109537" indent="0" algn="r">
              <a:buNone/>
              <a:defRPr sz="1800"/>
            </a:lvl1pPr>
          </a:lstStyle>
          <a:p>
            <a:pPr lvl="0"/>
            <a:r>
              <a:rPr lang="en-US" dirty="0" smtClean="0"/>
              <a:t>Speaker</a:t>
            </a:r>
          </a:p>
          <a:p>
            <a:pPr lvl="0"/>
            <a:r>
              <a:rPr lang="en-US" dirty="0" smtClean="0"/>
              <a:t>Event</a:t>
            </a:r>
          </a:p>
          <a:p>
            <a:pPr lvl="0"/>
            <a:r>
              <a:rPr lang="en-US" dirty="0" smtClean="0"/>
              <a:t>Date</a:t>
            </a:r>
            <a:endParaRPr lang="en-US" dirty="0"/>
          </a:p>
        </p:txBody>
      </p:sp>
    </p:spTree>
    <p:extLst>
      <p:ext uri="{BB962C8B-B14F-4D97-AF65-F5344CB8AC3E}">
        <p14:creationId xmlns:p14="http://schemas.microsoft.com/office/powerpoint/2010/main" val="202218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ain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25B1AE"/>
              </a:buClr>
              <a:defRPr>
                <a:latin typeface="Segoe UI" pitchFamily="34" charset="0"/>
                <a:ea typeface="Segoe UI" pitchFamily="34" charset="0"/>
                <a:cs typeface="Segoe UI" pitchFamily="34" charset="0"/>
              </a:defRPr>
            </a:lvl1pPr>
            <a:lvl2pPr>
              <a:buClr>
                <a:srgbClr val="25B1AE"/>
              </a:buClr>
              <a:defRPr>
                <a:latin typeface="Segoe UI" pitchFamily="34" charset="0"/>
                <a:ea typeface="Segoe UI" pitchFamily="34" charset="0"/>
                <a:cs typeface="Segoe UI" pitchFamily="34" charset="0"/>
              </a:defRPr>
            </a:lvl2pPr>
            <a:lvl3pPr>
              <a:buClr>
                <a:srgbClr val="25B1AE"/>
              </a:buClr>
              <a:defRPr>
                <a:latin typeface="Segoe UI" pitchFamily="34" charset="0"/>
                <a:ea typeface="Segoe UI" pitchFamily="34" charset="0"/>
                <a:cs typeface="Segoe UI" pitchFamily="34" charset="0"/>
              </a:defRPr>
            </a:lvl3pPr>
            <a:lvl4pPr>
              <a:buClr>
                <a:srgbClr val="25B1AE"/>
              </a:buClr>
              <a:defRPr>
                <a:latin typeface="Segoe UI" pitchFamily="34" charset="0"/>
                <a:ea typeface="Segoe UI" pitchFamily="34" charset="0"/>
                <a:cs typeface="Segoe UI" pitchFamily="34" charset="0"/>
              </a:defRPr>
            </a:lvl4pPr>
            <a:lvl5pPr>
              <a:buClr>
                <a:srgbClr val="25B1AE"/>
              </a:buClr>
              <a:defRPr>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solidFill>
                  <a:srgbClr val="25B1AE"/>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Slide Number Placeholder 17"/>
          <p:cNvSpPr>
            <a:spLocks noGrp="1"/>
          </p:cNvSpPr>
          <p:nvPr>
            <p:ph type="sldNum" sz="quarter" idx="12"/>
          </p:nvPr>
        </p:nvSpPr>
        <p:spPr/>
        <p:txBody>
          <a:bodyPr/>
          <a:lstStyle>
            <a:lvl1pPr>
              <a:defRPr>
                <a:solidFill>
                  <a:srgbClr val="73747B"/>
                </a:solidFill>
              </a:defRPr>
            </a:lvl1pPr>
          </a:lstStyle>
          <a:p>
            <a:pPr>
              <a:defRPr/>
            </a:pPr>
            <a:fld id="{853867E6-9E13-4B61-894C-FA2D814C47FE}" type="slidenum">
              <a:rPr lang="en-US" smtClean="0"/>
              <a:pPr>
                <a:defRPr/>
              </a:pPr>
              <a:t>‹#›</a:t>
            </a:fld>
            <a:endParaRPr lang="en-US"/>
          </a:p>
        </p:txBody>
      </p:sp>
    </p:spTree>
    <p:extLst>
      <p:ext uri="{BB962C8B-B14F-4D97-AF65-F5344CB8AC3E}">
        <p14:creationId xmlns:p14="http://schemas.microsoft.com/office/powerpoint/2010/main" val="7704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309872"/>
          </a:xfrm>
        </p:spPr>
        <p:txBody>
          <a:bodyPr/>
          <a:lstStyle>
            <a:lvl1pPr>
              <a:defRPr sz="28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000">
                <a:solidFill>
                  <a:schemeClr val="bg1"/>
                </a:solidFill>
                <a:latin typeface="Segoe UI" pitchFamily="34" charset="0"/>
                <a:ea typeface="Segoe UI" pitchFamily="34" charset="0"/>
                <a:cs typeface="Segoe UI" pitchFamily="34" charset="0"/>
              </a:defRPr>
            </a:lvl3pPr>
            <a:lvl4pPr>
              <a:defRPr sz="1800">
                <a:solidFill>
                  <a:schemeClr val="bg1"/>
                </a:solidFill>
                <a:latin typeface="Segoe UI" pitchFamily="34" charset="0"/>
                <a:ea typeface="Segoe UI" pitchFamily="34" charset="0"/>
                <a:cs typeface="Segoe UI" pitchFamily="34" charset="0"/>
              </a:defRPr>
            </a:lvl4pPr>
            <a:lvl5pPr>
              <a:defRPr sz="180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1329"/>
            <a:ext cx="4038600" cy="4309872"/>
          </a:xfrm>
        </p:spPr>
        <p:txBody>
          <a:bodyPr/>
          <a:lstStyle>
            <a:lvl1pPr>
              <a:defRPr sz="28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000">
                <a:solidFill>
                  <a:schemeClr val="bg1"/>
                </a:solidFill>
                <a:latin typeface="Segoe UI" pitchFamily="34" charset="0"/>
                <a:ea typeface="Segoe UI" pitchFamily="34" charset="0"/>
                <a:cs typeface="Segoe UI" pitchFamily="34" charset="0"/>
              </a:defRPr>
            </a:lvl3pPr>
            <a:lvl4pPr>
              <a:defRPr sz="1800">
                <a:solidFill>
                  <a:schemeClr val="bg1"/>
                </a:solidFill>
                <a:latin typeface="Segoe UI" pitchFamily="34" charset="0"/>
                <a:ea typeface="Segoe UI" pitchFamily="34" charset="0"/>
                <a:cs typeface="Segoe UI" pitchFamily="34" charset="0"/>
              </a:defRPr>
            </a:lvl4pPr>
            <a:lvl5pPr>
              <a:defRPr sz="180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rtlCol="0"/>
          <a:lstStyle>
            <a:lvl1pPr>
              <a:defRPr>
                <a:latin typeface="Segoe UI" pitchFamily="34" charset="0"/>
                <a:ea typeface="Segoe UI" pitchFamily="34" charset="0"/>
                <a:cs typeface="Segoe UI" pitchFamily="34" charset="0"/>
              </a:defRPr>
            </a:lvl1p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lvl1pPr>
              <a:defRPr>
                <a:solidFill>
                  <a:srgbClr val="73747B"/>
                </a:solidFill>
              </a:defRPr>
            </a:lvl1pPr>
          </a:lstStyle>
          <a:p>
            <a:pPr>
              <a:defRPr/>
            </a:pPr>
            <a:fld id="{7730315A-A807-4FCF-8912-4CACA5E5374E}" type="slidenum">
              <a:rPr lang="en-US" smtClean="0"/>
              <a:pPr>
                <a:defRPr/>
              </a:pPr>
              <a:t>‹#›</a:t>
            </a:fld>
            <a:endParaRPr lang="en-US"/>
          </a:p>
        </p:txBody>
      </p:sp>
    </p:spTree>
    <p:extLst>
      <p:ext uri="{BB962C8B-B14F-4D97-AF65-F5344CB8AC3E}">
        <p14:creationId xmlns:p14="http://schemas.microsoft.com/office/powerpoint/2010/main" val="24575591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lvl1pPr>
              <a:defRPr>
                <a:solidFill>
                  <a:srgbClr val="25B1AE"/>
                </a:solidFill>
                <a:latin typeface="Segoe UI" pitchFamily="34" charset="0"/>
                <a:ea typeface="Segoe UI" pitchFamily="34" charset="0"/>
                <a:cs typeface="Segoe UI" pitchFamily="34" charset="0"/>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solidFill>
                  <a:srgbClr val="73747B"/>
                </a:solidFill>
              </a:defRPr>
            </a:lvl1pPr>
          </a:lstStyle>
          <a:p>
            <a:pPr>
              <a:defRPr/>
            </a:pPr>
            <a:fld id="{2CAA32D7-1E3D-492D-B28D-A508DB6110F1}" type="slidenum">
              <a:rPr lang="en-US" smtClean="0"/>
              <a:pPr>
                <a:defRPr/>
              </a:pPr>
              <a:t>‹#›</a:t>
            </a:fld>
            <a:endParaRPr lang="en-US"/>
          </a:p>
        </p:txBody>
      </p:sp>
    </p:spTree>
    <p:extLst>
      <p:ext uri="{BB962C8B-B14F-4D97-AF65-F5344CB8AC3E}">
        <p14:creationId xmlns:p14="http://schemas.microsoft.com/office/powerpoint/2010/main" val="206285696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3A842E54-BB84-40B6-90AD-0E04C8D6C7C8}" type="datetime1">
              <a:rPr lang="en-US">
                <a:solidFill>
                  <a:prstClr val="black"/>
                </a:solidFill>
              </a:rPr>
              <a:pPr>
                <a:defRPr/>
              </a:pPr>
              <a:t>5/27/2013</a:t>
            </a:fld>
            <a:endParaRPr lang="en-US" sz="1100">
              <a:solidFill>
                <a:srgbClr val="464646"/>
              </a:solidFill>
            </a:endParaRPr>
          </a:p>
        </p:txBody>
      </p:sp>
      <p:sp>
        <p:nvSpPr>
          <p:cNvPr id="3" name="Footer Placeholder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solidFill>
                <a:srgbClr val="464646"/>
              </a:solidFill>
            </a:endParaRPr>
          </a:p>
        </p:txBody>
      </p:sp>
      <p:sp>
        <p:nvSpPr>
          <p:cNvPr id="4" name="Slide Number Placeholder 17"/>
          <p:cNvSpPr>
            <a:spLocks noGrp="1"/>
          </p:cNvSpPr>
          <p:nvPr>
            <p:ph type="sldNum" sz="quarter" idx="12"/>
          </p:nvPr>
        </p:nvSpPr>
        <p:spPr/>
        <p:txBody>
          <a:bodyPr/>
          <a:lstStyle>
            <a:lvl1pPr>
              <a:defRPr/>
            </a:lvl1pPr>
          </a:lstStyle>
          <a:p>
            <a:pPr>
              <a:defRPr/>
            </a:pPr>
            <a:fld id="{1FAC20A7-DB06-4412-9655-213827FE3649}" type="slidenum">
              <a:rPr lang="en-US">
                <a:solidFill>
                  <a:prstClr val="black"/>
                </a:solidFill>
              </a:rPr>
              <a:pPr>
                <a:defRPr/>
              </a:pPr>
              <a:t>‹#›</a:t>
            </a:fld>
            <a:endParaRPr lang="en-US">
              <a:solidFill>
                <a:prstClr val="black"/>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87" y="527"/>
            <a:ext cx="9206375" cy="6903720"/>
          </a:xfrm>
          <a:prstGeom prst="rect">
            <a:avLst/>
          </a:prstGeom>
        </p:spPr>
      </p:pic>
      <p:sp>
        <p:nvSpPr>
          <p:cNvPr id="6" name="Rectangle 5"/>
          <p:cNvSpPr/>
          <p:nvPr userDrawn="1"/>
        </p:nvSpPr>
        <p:spPr>
          <a:xfrm>
            <a:off x="-29980" y="0"/>
            <a:ext cx="9205168" cy="6904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2642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828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1" hasCustomPrompt="1"/>
          </p:nvPr>
        </p:nvSpPr>
        <p:spPr>
          <a:xfrm>
            <a:off x="1905000" y="3048000"/>
            <a:ext cx="2438400" cy="914400"/>
          </a:xfrm>
        </p:spPr>
        <p:txBody>
          <a:bodyPr/>
          <a:lstStyle>
            <a:lvl1pPr marL="109537" indent="0" algn="ctr">
              <a:buNone/>
              <a:defRPr sz="3000">
                <a:solidFill>
                  <a:srgbClr val="650360"/>
                </a:solidFill>
              </a:defRPr>
            </a:lvl1pPr>
          </a:lstStyle>
          <a:p>
            <a:pPr lvl="0"/>
            <a:r>
              <a:rPr lang="en-US" dirty="0" smtClean="0"/>
              <a:t>CLICK TO INSERT TITLE</a:t>
            </a:r>
            <a:endParaRPr lang="en-US" dirty="0"/>
          </a:p>
        </p:txBody>
      </p:sp>
    </p:spTree>
    <p:extLst>
      <p:ext uri="{BB962C8B-B14F-4D97-AF65-F5344CB8AC3E}">
        <p14:creationId xmlns:p14="http://schemas.microsoft.com/office/powerpoint/2010/main" val="329014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3400"/>
            <a:ext cx="4681728" cy="6030468"/>
          </a:xfrm>
          <a:prstGeom prst="rect">
            <a:avLst/>
          </a:prstGeom>
        </p:spPr>
      </p:pic>
      <p:sp>
        <p:nvSpPr>
          <p:cNvPr id="6" name="Text Placeholder 5"/>
          <p:cNvSpPr>
            <a:spLocks noGrp="1"/>
          </p:cNvSpPr>
          <p:nvPr>
            <p:ph type="body" sz="quarter" idx="11" hasCustomPrompt="1"/>
          </p:nvPr>
        </p:nvSpPr>
        <p:spPr>
          <a:xfrm>
            <a:off x="1143000" y="2590800"/>
            <a:ext cx="2438400" cy="914400"/>
          </a:xfrm>
        </p:spPr>
        <p:txBody>
          <a:bodyPr/>
          <a:lstStyle>
            <a:lvl1pPr marL="109537" indent="0" algn="ctr">
              <a:buNone/>
              <a:defRPr sz="3000">
                <a:solidFill>
                  <a:schemeClr val="tx1"/>
                </a:solidFill>
              </a:defRPr>
            </a:lvl1pPr>
          </a:lstStyle>
          <a:p>
            <a:pPr lvl="0"/>
            <a:r>
              <a:rPr lang="en-US" dirty="0" smtClean="0"/>
              <a:t>CLICK TO INSERT TITLE</a:t>
            </a:r>
            <a:endParaRPr lang="en-US" dirty="0"/>
          </a:p>
        </p:txBody>
      </p:sp>
      <p:sp>
        <p:nvSpPr>
          <p:cNvPr id="5" name="Text Placeholder 4"/>
          <p:cNvSpPr>
            <a:spLocks noGrp="1"/>
          </p:cNvSpPr>
          <p:nvPr>
            <p:ph type="body" sz="quarter" idx="12" hasCustomPrompt="1"/>
          </p:nvPr>
        </p:nvSpPr>
        <p:spPr>
          <a:xfrm>
            <a:off x="4757738" y="2286000"/>
            <a:ext cx="4157662" cy="2209800"/>
          </a:xfrm>
        </p:spPr>
        <p:txBody>
          <a:bodyPr/>
          <a:lstStyle>
            <a:lvl1pPr marL="109537" marR="0" indent="0" algn="just"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sz="1800" baseline="0">
                <a:solidFill>
                  <a:srgbClr val="E45D12"/>
                </a:solidFill>
              </a:defRPr>
            </a:lvl1pPr>
            <a:lvl2pPr marL="392113" indent="0">
              <a:buNone/>
              <a:defRPr/>
            </a:lvl2pPr>
            <a:lvl3pPr marL="630238" indent="0">
              <a:buNone/>
              <a:defRPr/>
            </a:lvl3pPr>
            <a:lvl4pPr marL="914400" indent="0">
              <a:buNone/>
              <a:defRPr/>
            </a:lvl4pPr>
            <a:lvl5pPr marL="1143000" indent="0">
              <a:buNone/>
              <a:defRPr/>
            </a:lvl5pPr>
          </a:lstStyle>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r>
              <a:rPr lang="en-US" dirty="0" smtClean="0"/>
              <a:t>Click to insert paragraph copy here and here and here click to insert paragraph copy here and here and here click to insert paragraph copy here and here and here click to insert paragraph copy here and here and here click to insert paragraph copy here and here and here</a:t>
            </a:r>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marL="109537" marR="0" lvl="0" indent="0" algn="l" defTabSz="914400" rtl="0" eaLnBrk="0" fontAlgn="base" latinLnBrk="0" hangingPunct="0">
              <a:lnSpc>
                <a:spcPct val="100000"/>
              </a:lnSpc>
              <a:spcBef>
                <a:spcPts val="400"/>
              </a:spcBef>
              <a:spcAft>
                <a:spcPct val="0"/>
              </a:spcAft>
              <a:buClr>
                <a:srgbClr val="25B1AE"/>
              </a:buClr>
              <a:buSzPct val="70000"/>
              <a:buFont typeface="Arial" pitchFamily="34" charset="0"/>
              <a:buNone/>
              <a:tabLst/>
              <a:defRPr/>
            </a:pPr>
            <a:endParaRPr lang="en-US" dirty="0" smtClean="0"/>
          </a:p>
          <a:p>
            <a:pPr lvl="0"/>
            <a:endParaRPr lang="en-US" dirty="0" smtClean="0"/>
          </a:p>
        </p:txBody>
      </p:sp>
    </p:spTree>
    <p:extLst>
      <p:ext uri="{BB962C8B-B14F-4D97-AF65-F5344CB8AC3E}">
        <p14:creationId xmlns:p14="http://schemas.microsoft.com/office/powerpoint/2010/main" val="19180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in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25B1AE"/>
              </a:buClr>
              <a:defRPr>
                <a:latin typeface="Segoe UI" pitchFamily="34" charset="0"/>
                <a:ea typeface="Segoe UI" pitchFamily="34" charset="0"/>
                <a:cs typeface="Segoe UI" pitchFamily="34" charset="0"/>
              </a:defRPr>
            </a:lvl1pPr>
            <a:lvl2pPr>
              <a:buClr>
                <a:srgbClr val="25B1AE"/>
              </a:buClr>
              <a:defRPr>
                <a:latin typeface="Segoe UI" pitchFamily="34" charset="0"/>
                <a:ea typeface="Segoe UI" pitchFamily="34" charset="0"/>
                <a:cs typeface="Segoe UI" pitchFamily="34" charset="0"/>
              </a:defRPr>
            </a:lvl2pPr>
            <a:lvl3pPr>
              <a:buClr>
                <a:srgbClr val="25B1AE"/>
              </a:buClr>
              <a:defRPr>
                <a:latin typeface="Segoe UI" pitchFamily="34" charset="0"/>
                <a:ea typeface="Segoe UI" pitchFamily="34" charset="0"/>
                <a:cs typeface="Segoe UI" pitchFamily="34" charset="0"/>
              </a:defRPr>
            </a:lvl3pPr>
            <a:lvl4pPr>
              <a:buClr>
                <a:srgbClr val="25B1AE"/>
              </a:buClr>
              <a:defRPr>
                <a:latin typeface="Segoe UI" pitchFamily="34" charset="0"/>
                <a:ea typeface="Segoe UI" pitchFamily="34" charset="0"/>
                <a:cs typeface="Segoe UI" pitchFamily="34" charset="0"/>
              </a:defRPr>
            </a:lvl4pPr>
            <a:lvl5pPr>
              <a:buClr>
                <a:srgbClr val="25B1AE"/>
              </a:buClr>
              <a:defRPr>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solidFill>
                  <a:srgbClr val="25B1AE"/>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Slide Number Placeholder 17"/>
          <p:cNvSpPr>
            <a:spLocks noGrp="1"/>
          </p:cNvSpPr>
          <p:nvPr>
            <p:ph type="sldNum" sz="quarter" idx="12"/>
          </p:nvPr>
        </p:nvSpPr>
        <p:spPr/>
        <p:txBody>
          <a:bodyPr/>
          <a:lstStyle>
            <a:lvl1pPr>
              <a:defRPr>
                <a:solidFill>
                  <a:srgbClr val="73747B"/>
                </a:solidFill>
              </a:defRPr>
            </a:lvl1pPr>
          </a:lstStyle>
          <a:p>
            <a:pPr>
              <a:defRPr/>
            </a:pPr>
            <a:fld id="{853867E6-9E13-4B61-894C-FA2D814C47FE}" type="slidenum">
              <a:rPr lang="en-US" smtClean="0"/>
              <a:pPr>
                <a:defRPr/>
              </a:pPr>
              <a:t>‹#›</a:t>
            </a:fld>
            <a:endParaRPr lang="en-US"/>
          </a:p>
        </p:txBody>
      </p:sp>
    </p:spTree>
    <p:extLst>
      <p:ext uri="{BB962C8B-B14F-4D97-AF65-F5344CB8AC3E}">
        <p14:creationId xmlns:p14="http://schemas.microsoft.com/office/powerpoint/2010/main" val="394711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309872"/>
          </a:xfrm>
        </p:spPr>
        <p:txBody>
          <a:bodyPr/>
          <a:lstStyle>
            <a:lvl1pPr>
              <a:defRPr sz="28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000">
                <a:solidFill>
                  <a:schemeClr val="bg1"/>
                </a:solidFill>
                <a:latin typeface="Segoe UI" pitchFamily="34" charset="0"/>
                <a:ea typeface="Segoe UI" pitchFamily="34" charset="0"/>
                <a:cs typeface="Segoe UI" pitchFamily="34" charset="0"/>
              </a:defRPr>
            </a:lvl3pPr>
            <a:lvl4pPr>
              <a:defRPr sz="1800">
                <a:solidFill>
                  <a:schemeClr val="bg1"/>
                </a:solidFill>
                <a:latin typeface="Segoe UI" pitchFamily="34" charset="0"/>
                <a:ea typeface="Segoe UI" pitchFamily="34" charset="0"/>
                <a:cs typeface="Segoe UI" pitchFamily="34" charset="0"/>
              </a:defRPr>
            </a:lvl4pPr>
            <a:lvl5pPr>
              <a:defRPr sz="180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81329"/>
            <a:ext cx="4038600" cy="4309872"/>
          </a:xfrm>
        </p:spPr>
        <p:txBody>
          <a:bodyPr/>
          <a:lstStyle>
            <a:lvl1pPr>
              <a:defRPr sz="2800">
                <a:solidFill>
                  <a:schemeClr val="bg1"/>
                </a:solidFill>
                <a:latin typeface="Segoe UI" pitchFamily="34" charset="0"/>
                <a:ea typeface="Segoe UI" pitchFamily="34" charset="0"/>
                <a:cs typeface="Segoe UI" pitchFamily="34" charset="0"/>
              </a:defRPr>
            </a:lvl1pPr>
            <a:lvl2pPr>
              <a:defRPr sz="2400">
                <a:solidFill>
                  <a:schemeClr val="bg1"/>
                </a:solidFill>
                <a:latin typeface="Segoe UI" pitchFamily="34" charset="0"/>
                <a:ea typeface="Segoe UI" pitchFamily="34" charset="0"/>
                <a:cs typeface="Segoe UI" pitchFamily="34" charset="0"/>
              </a:defRPr>
            </a:lvl2pPr>
            <a:lvl3pPr>
              <a:defRPr sz="2000">
                <a:solidFill>
                  <a:schemeClr val="bg1"/>
                </a:solidFill>
                <a:latin typeface="Segoe UI" pitchFamily="34" charset="0"/>
                <a:ea typeface="Segoe UI" pitchFamily="34" charset="0"/>
                <a:cs typeface="Segoe UI" pitchFamily="34" charset="0"/>
              </a:defRPr>
            </a:lvl3pPr>
            <a:lvl4pPr>
              <a:defRPr sz="1800">
                <a:solidFill>
                  <a:schemeClr val="bg1"/>
                </a:solidFill>
                <a:latin typeface="Segoe UI" pitchFamily="34" charset="0"/>
                <a:ea typeface="Segoe UI" pitchFamily="34" charset="0"/>
                <a:cs typeface="Segoe UI" pitchFamily="34" charset="0"/>
              </a:defRPr>
            </a:lvl4pPr>
            <a:lvl5pPr>
              <a:defRPr sz="1800">
                <a:solidFill>
                  <a:schemeClr val="bg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rtlCol="0"/>
          <a:lstStyle>
            <a:lvl1pPr>
              <a:defRPr>
                <a:latin typeface="Segoe UI" pitchFamily="34" charset="0"/>
                <a:ea typeface="Segoe UI" pitchFamily="34" charset="0"/>
                <a:cs typeface="Segoe UI" pitchFamily="34" charset="0"/>
              </a:defRPr>
            </a:lvl1p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lvl1pPr>
              <a:defRPr>
                <a:solidFill>
                  <a:srgbClr val="73747B"/>
                </a:solidFill>
              </a:defRPr>
            </a:lvl1pPr>
          </a:lstStyle>
          <a:p>
            <a:pPr>
              <a:defRPr/>
            </a:pPr>
            <a:fld id="{7730315A-A807-4FCF-8912-4CACA5E5374E}" type="slidenum">
              <a:rPr lang="en-US" smtClean="0"/>
              <a:pPr>
                <a:defRPr/>
              </a:pPr>
              <a:t>‹#›</a:t>
            </a:fld>
            <a:endParaRPr lang="en-US"/>
          </a:p>
        </p:txBody>
      </p:sp>
    </p:spTree>
    <p:extLst>
      <p:ext uri="{BB962C8B-B14F-4D97-AF65-F5344CB8AC3E}">
        <p14:creationId xmlns:p14="http://schemas.microsoft.com/office/powerpoint/2010/main" val="166104897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lvl1pPr>
              <a:defRPr>
                <a:solidFill>
                  <a:srgbClr val="25B1AE"/>
                </a:solidFill>
                <a:latin typeface="Segoe UI" pitchFamily="34" charset="0"/>
                <a:ea typeface="Segoe UI" pitchFamily="34" charset="0"/>
                <a:cs typeface="Segoe UI" pitchFamily="34" charset="0"/>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solidFill>
                  <a:srgbClr val="73747B"/>
                </a:solidFill>
              </a:defRPr>
            </a:lvl1pPr>
          </a:lstStyle>
          <a:p>
            <a:pPr>
              <a:defRPr/>
            </a:pPr>
            <a:fld id="{2CAA32D7-1E3D-492D-B28D-A508DB6110F1}" type="slidenum">
              <a:rPr lang="en-US" smtClean="0"/>
              <a:pPr>
                <a:defRPr/>
              </a:pPr>
              <a:t>‹#›</a:t>
            </a:fld>
            <a:endParaRPr lang="en-US"/>
          </a:p>
        </p:txBody>
      </p:sp>
    </p:spTree>
    <p:extLst>
      <p:ext uri="{BB962C8B-B14F-4D97-AF65-F5344CB8AC3E}">
        <p14:creationId xmlns:p14="http://schemas.microsoft.com/office/powerpoint/2010/main" val="223178076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3A842E54-BB84-40B6-90AD-0E04C8D6C7C8}" type="datetime1">
              <a:rPr lang="en-US">
                <a:solidFill>
                  <a:prstClr val="black"/>
                </a:solidFill>
              </a:rPr>
              <a:pPr>
                <a:defRPr/>
              </a:pPr>
              <a:t>5/27/2013</a:t>
            </a:fld>
            <a:endParaRPr lang="en-US" sz="1100">
              <a:solidFill>
                <a:srgbClr val="464646"/>
              </a:solidFill>
            </a:endParaRPr>
          </a:p>
        </p:txBody>
      </p:sp>
      <p:sp>
        <p:nvSpPr>
          <p:cNvPr id="3" name="Footer Placeholder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solidFill>
                <a:srgbClr val="464646"/>
              </a:solidFill>
            </a:endParaRPr>
          </a:p>
        </p:txBody>
      </p:sp>
      <p:sp>
        <p:nvSpPr>
          <p:cNvPr id="4" name="Slide Number Placeholder 17"/>
          <p:cNvSpPr>
            <a:spLocks noGrp="1"/>
          </p:cNvSpPr>
          <p:nvPr>
            <p:ph type="sldNum" sz="quarter" idx="12"/>
          </p:nvPr>
        </p:nvSpPr>
        <p:spPr/>
        <p:txBody>
          <a:bodyPr/>
          <a:lstStyle>
            <a:lvl1pPr>
              <a:defRPr/>
            </a:lvl1pPr>
          </a:lstStyle>
          <a:p>
            <a:pPr>
              <a:defRPr/>
            </a:pPr>
            <a:fld id="{1FAC20A7-DB06-4412-9655-213827FE3649}" type="slidenum">
              <a:rPr lang="en-US">
                <a:solidFill>
                  <a:prstClr val="black"/>
                </a:solidFill>
              </a:rPr>
              <a:pPr>
                <a:defRPr/>
              </a:pPr>
              <a:t>‹#›</a:t>
            </a:fld>
            <a:endParaRPr lang="en-US">
              <a:solidFill>
                <a:prstClr val="black"/>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87" y="527"/>
            <a:ext cx="9206375" cy="6903720"/>
          </a:xfrm>
          <a:prstGeom prst="rect">
            <a:avLst/>
          </a:prstGeom>
        </p:spPr>
      </p:pic>
      <p:sp>
        <p:nvSpPr>
          <p:cNvPr id="6" name="Rectangle 5"/>
          <p:cNvSpPr/>
          <p:nvPr userDrawn="1"/>
        </p:nvSpPr>
        <p:spPr>
          <a:xfrm>
            <a:off x="-29980" y="0"/>
            <a:ext cx="9205168" cy="6904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8079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5E24B8D-8B7F-4D24-8053-AFD91142F7D2}" type="slidenum">
              <a:rPr lang="en-US"/>
              <a:pPr>
                <a:defRPr/>
              </a:pPr>
              <a:t>‹#›</a:t>
            </a:fld>
            <a:endParaRPr lang="en-US"/>
          </a:p>
        </p:txBody>
      </p:sp>
    </p:spTree>
    <p:extLst>
      <p:ext uri="{BB962C8B-B14F-4D97-AF65-F5344CB8AC3E}">
        <p14:creationId xmlns:p14="http://schemas.microsoft.com/office/powerpoint/2010/main" val="21302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_Opt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992"/>
            <a:ext cx="9144000" cy="6818015"/>
          </a:xfrm>
          <a:prstGeom prst="rect">
            <a:avLst/>
          </a:prstGeom>
        </p:spPr>
      </p:pic>
      <p:sp>
        <p:nvSpPr>
          <p:cNvPr id="11" name="Text Placeholder 10"/>
          <p:cNvSpPr>
            <a:spLocks noGrp="1"/>
          </p:cNvSpPr>
          <p:nvPr>
            <p:ph type="body" sz="quarter" idx="11" hasCustomPrompt="1"/>
          </p:nvPr>
        </p:nvSpPr>
        <p:spPr>
          <a:xfrm>
            <a:off x="5334000" y="4419600"/>
            <a:ext cx="3458706" cy="457200"/>
          </a:xfrm>
        </p:spPr>
        <p:txBody>
          <a:bodyPr/>
          <a:lstStyle>
            <a:lvl1pPr marL="109537" indent="0" algn="r">
              <a:buNone/>
              <a:defRPr sz="2000">
                <a:solidFill>
                  <a:schemeClr val="tx1"/>
                </a:solidFill>
              </a:defRPr>
            </a:lvl1pPr>
          </a:lstStyle>
          <a:p>
            <a:pPr lvl="0"/>
            <a:r>
              <a:rPr lang="en-US" dirty="0" smtClean="0"/>
              <a:t>CLICK TO INSERT SUBTITLE</a:t>
            </a:r>
            <a:endParaRPr lang="en-US" dirty="0"/>
          </a:p>
        </p:txBody>
      </p:sp>
      <p:sp>
        <p:nvSpPr>
          <p:cNvPr id="4" name="Text Placeholder 3"/>
          <p:cNvSpPr>
            <a:spLocks noGrp="1"/>
          </p:cNvSpPr>
          <p:nvPr>
            <p:ph type="body" sz="quarter" idx="10" hasCustomPrompt="1"/>
          </p:nvPr>
        </p:nvSpPr>
        <p:spPr>
          <a:xfrm>
            <a:off x="3657600" y="3886200"/>
            <a:ext cx="5143103" cy="533400"/>
          </a:xfrm>
        </p:spPr>
        <p:txBody>
          <a:bodyPr anchor="ctr" anchorCtr="0"/>
          <a:lstStyle>
            <a:lvl1pPr marL="109537" indent="0" algn="r">
              <a:buNone/>
              <a:defRPr sz="2800" spc="100" baseline="0">
                <a:solidFill>
                  <a:schemeClr val="tx1"/>
                </a:solidFill>
                <a:latin typeface="+mn-lt"/>
                <a:ea typeface="Segoe UI" pitchFamily="34" charset="0"/>
                <a:cs typeface="Segoe UI" pitchFamily="34" charset="0"/>
              </a:defRPr>
            </a:lvl1pPr>
            <a:lvl2pPr marL="392113" indent="0" algn="l">
              <a:buNone/>
              <a:defRPr>
                <a:solidFill>
                  <a:schemeClr val="bg1"/>
                </a:solidFill>
                <a:latin typeface="Segoe UI" pitchFamily="34" charset="0"/>
                <a:ea typeface="Segoe UI" pitchFamily="34" charset="0"/>
                <a:cs typeface="Segoe UI" pitchFamily="34" charset="0"/>
              </a:defRPr>
            </a:lvl2pPr>
            <a:lvl3pPr marL="630238" indent="0" algn="l">
              <a:buNone/>
              <a:defRPr>
                <a:solidFill>
                  <a:schemeClr val="bg1"/>
                </a:solidFill>
                <a:latin typeface="Segoe UI" pitchFamily="34" charset="0"/>
                <a:ea typeface="Segoe UI" pitchFamily="34" charset="0"/>
                <a:cs typeface="Segoe UI" pitchFamily="34" charset="0"/>
              </a:defRPr>
            </a:lvl3pPr>
            <a:lvl4pPr marL="914400" indent="0" algn="l">
              <a:buNone/>
              <a:defRPr>
                <a:solidFill>
                  <a:schemeClr val="bg1"/>
                </a:solidFill>
                <a:latin typeface="Segoe UI" pitchFamily="34" charset="0"/>
                <a:ea typeface="Segoe UI" pitchFamily="34" charset="0"/>
                <a:cs typeface="Segoe UI" pitchFamily="34" charset="0"/>
              </a:defRPr>
            </a:lvl4pPr>
            <a:lvl5pPr marL="1143000" indent="0" algn="l">
              <a:buNone/>
              <a:defRPr>
                <a:solidFill>
                  <a:schemeClr val="bg1"/>
                </a:solidFill>
                <a:latin typeface="Segoe UI" pitchFamily="34" charset="0"/>
                <a:ea typeface="Segoe UI" pitchFamily="34" charset="0"/>
                <a:cs typeface="Segoe UI" pitchFamily="34" charset="0"/>
              </a:defRPr>
            </a:lvl5pPr>
          </a:lstStyle>
          <a:p>
            <a:pPr lvl="0"/>
            <a:r>
              <a:rPr lang="en-US" dirty="0" smtClean="0"/>
              <a:t>CLICK TO INSERT TITLE</a:t>
            </a:r>
          </a:p>
        </p:txBody>
      </p:sp>
      <p:sp>
        <p:nvSpPr>
          <p:cNvPr id="3" name="Text Placeholder 2"/>
          <p:cNvSpPr>
            <a:spLocks noGrp="1"/>
          </p:cNvSpPr>
          <p:nvPr>
            <p:ph type="body" sz="quarter" idx="12" hasCustomPrompt="1"/>
          </p:nvPr>
        </p:nvSpPr>
        <p:spPr>
          <a:xfrm>
            <a:off x="5668506" y="5105400"/>
            <a:ext cx="3124200" cy="914400"/>
          </a:xfrm>
        </p:spPr>
        <p:txBody>
          <a:bodyPr/>
          <a:lstStyle>
            <a:lvl1pPr marL="109537" indent="0" algn="r">
              <a:buNone/>
              <a:defRPr sz="1800"/>
            </a:lvl1pPr>
          </a:lstStyle>
          <a:p>
            <a:pPr lvl="0"/>
            <a:r>
              <a:rPr lang="en-US" dirty="0" smtClean="0"/>
              <a:t>Speaker</a:t>
            </a:r>
          </a:p>
          <a:p>
            <a:pPr lvl="0"/>
            <a:r>
              <a:rPr lang="en-US" dirty="0" smtClean="0"/>
              <a:t>Event</a:t>
            </a:r>
          </a:p>
          <a:p>
            <a:pPr lvl="0"/>
            <a:r>
              <a:rPr lang="en-US" dirty="0" smtClean="0"/>
              <a:t>Date</a:t>
            </a:r>
            <a:endParaRPr lang="en-US" dirty="0"/>
          </a:p>
        </p:txBody>
      </p:sp>
    </p:spTree>
    <p:extLst>
      <p:ext uri="{BB962C8B-B14F-4D97-AF65-F5344CB8AC3E}">
        <p14:creationId xmlns:p14="http://schemas.microsoft.com/office/powerpoint/2010/main" val="416290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eg"/><Relationship Id="rId5" Type="http://schemas.openxmlformats.org/officeDocument/2006/relationships/slideLayout" Target="../slideLayouts/slideLayout13.xml"/><Relationship Id="rId10" Type="http://schemas.openxmlformats.org/officeDocument/2006/relationships/image" Target="../media/image2.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jpeg"/><Relationship Id="rId5" Type="http://schemas.openxmlformats.org/officeDocument/2006/relationships/slideLayout" Target="../slideLayouts/slideLayout21.xml"/><Relationship Id="rId10"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r="1458"/>
          <a:stretch/>
        </p:blipFill>
        <p:spPr>
          <a:xfrm>
            <a:off x="-4161" y="6224912"/>
            <a:ext cx="9010600" cy="635508"/>
          </a:xfrm>
          <a:prstGeom prst="rect">
            <a:avLst/>
          </a:prstGeom>
        </p:spPr>
      </p:pic>
      <p:sp>
        <p:nvSpPr>
          <p:cNvPr id="9" name="Title Placeholder 8"/>
          <p:cNvSpPr>
            <a:spLocks noGrp="1"/>
          </p:cNvSpPr>
          <p:nvPr>
            <p:ph type="title"/>
          </p:nvPr>
        </p:nvSpPr>
        <p:spPr>
          <a:xfrm>
            <a:off x="533400" y="685800"/>
            <a:ext cx="8229600" cy="6858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533400" y="1766808"/>
            <a:ext cx="82296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8580090" y="6323823"/>
            <a:ext cx="366712"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73747B"/>
                </a:solidFill>
                <a:latin typeface="+mn-lt"/>
                <a:ea typeface="ヒラギノ角ゴ Pro W3" charset="-128"/>
                <a:cs typeface="+mn-cs"/>
              </a:defRPr>
            </a:lvl1pPr>
          </a:lstStyle>
          <a:p>
            <a:pPr fontAlgn="base">
              <a:spcBef>
                <a:spcPct val="0"/>
              </a:spcBef>
              <a:spcAft>
                <a:spcPct val="0"/>
              </a:spcAft>
              <a:defRPr/>
            </a:pPr>
            <a:fld id="{CE506B30-7DF7-40A2-ACA8-F847780FB661}" type="slidenum">
              <a:rPr lang="en-US" smtClean="0"/>
              <a:pPr fontAlgn="base">
                <a:spcBef>
                  <a:spcPct val="0"/>
                </a:spcBef>
                <a:spcAft>
                  <a:spcPct val="0"/>
                </a:spcAft>
                <a:defRPr/>
              </a:pPr>
              <a:t>‹#›</a:t>
            </a:fld>
            <a:endParaRPr lang="en-US"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64592"/>
            <a:ext cx="9144000" cy="292608"/>
          </a:xfrm>
          <a:prstGeom prst="rect">
            <a:avLst/>
          </a:prstGeom>
        </p:spPr>
      </p:pic>
    </p:spTree>
    <p:extLst>
      <p:ext uri="{BB962C8B-B14F-4D97-AF65-F5344CB8AC3E}">
        <p14:creationId xmlns:p14="http://schemas.microsoft.com/office/powerpoint/2010/main" val="417045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0" fontAlgn="base" hangingPunct="0">
        <a:spcBef>
          <a:spcPct val="0"/>
        </a:spcBef>
        <a:spcAft>
          <a:spcPct val="0"/>
        </a:spcAft>
        <a:defRPr sz="3200" b="0" kern="1200">
          <a:solidFill>
            <a:srgbClr val="25B1AE"/>
          </a:solidFill>
          <a:effectLst/>
          <a:latin typeface="Calibri" pitchFamily="34" charset="0"/>
          <a:ea typeface="ヒラギノ角ゴ Pro W3" charset="-128"/>
          <a:cs typeface="Calibri" pitchFamily="34" charset="0"/>
        </a:defRPr>
      </a:lvl1pPr>
      <a:lvl2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2pPr>
      <a:lvl3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3pPr>
      <a:lvl4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4pPr>
      <a:lvl5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5pPr>
      <a:lvl6pPr marL="457200" algn="l" rtl="0" fontAlgn="base">
        <a:spcBef>
          <a:spcPct val="0"/>
        </a:spcBef>
        <a:spcAft>
          <a:spcPct val="0"/>
        </a:spcAft>
        <a:defRPr sz="4100" b="1">
          <a:solidFill>
            <a:schemeClr val="tx2"/>
          </a:solidFill>
          <a:latin typeface="Lucida Sans Unicode" pitchFamily="34" charset="0"/>
          <a:ea typeface="ヒラギノ角ゴ Pro W3" charset="-128"/>
        </a:defRPr>
      </a:lvl6pPr>
      <a:lvl7pPr marL="914400" algn="l" rtl="0" fontAlgn="base">
        <a:spcBef>
          <a:spcPct val="0"/>
        </a:spcBef>
        <a:spcAft>
          <a:spcPct val="0"/>
        </a:spcAft>
        <a:defRPr sz="4100" b="1">
          <a:solidFill>
            <a:schemeClr val="tx2"/>
          </a:solidFill>
          <a:latin typeface="Lucida Sans Unicode" pitchFamily="34" charset="0"/>
          <a:ea typeface="ヒラギノ角ゴ Pro W3" charset="-128"/>
        </a:defRPr>
      </a:lvl7pPr>
      <a:lvl8pPr marL="1371600" algn="l" rtl="0" fontAlgn="base">
        <a:spcBef>
          <a:spcPct val="0"/>
        </a:spcBef>
        <a:spcAft>
          <a:spcPct val="0"/>
        </a:spcAft>
        <a:defRPr sz="4100" b="1">
          <a:solidFill>
            <a:schemeClr val="tx2"/>
          </a:solidFill>
          <a:latin typeface="Lucida Sans Unicode" pitchFamily="34" charset="0"/>
          <a:ea typeface="ヒラギノ角ゴ Pro W3" charset="-128"/>
        </a:defRPr>
      </a:lvl8pPr>
      <a:lvl9pPr marL="1828800" algn="l" rtl="0" fontAlgn="base">
        <a:spcBef>
          <a:spcPct val="0"/>
        </a:spcBef>
        <a:spcAft>
          <a:spcPct val="0"/>
        </a:spcAft>
        <a:defRPr sz="4100" b="1">
          <a:solidFill>
            <a:schemeClr val="tx2"/>
          </a:solidFill>
          <a:latin typeface="Lucida Sans Unicode" pitchFamily="34" charset="0"/>
          <a:ea typeface="ヒラギノ角ゴ Pro W3" charset="-128"/>
        </a:defRPr>
      </a:lvl9pPr>
    </p:titleStyle>
    <p:bodyStyle>
      <a:lvl1pPr marL="365125" indent="-255588" algn="l" rtl="0" eaLnBrk="0" fontAlgn="base" hangingPunct="0">
        <a:spcBef>
          <a:spcPts val="400"/>
        </a:spcBef>
        <a:spcAft>
          <a:spcPct val="0"/>
        </a:spcAft>
        <a:buClr>
          <a:srgbClr val="25B1AE"/>
        </a:buClr>
        <a:buSzPct val="70000"/>
        <a:buFont typeface="Arial" pitchFamily="34" charset="0"/>
        <a:buChar char="•"/>
        <a:defRPr sz="2400" b="0" kern="1200">
          <a:solidFill>
            <a:schemeClr val="tx1"/>
          </a:solidFill>
          <a:latin typeface="Calibri" pitchFamily="34" charset="0"/>
          <a:ea typeface="ヒラギノ角ゴ Pro W3" charset="-128"/>
          <a:cs typeface="Calibri" pitchFamily="34" charset="0"/>
        </a:defRPr>
      </a:lvl1pPr>
      <a:lvl2pPr marL="620713" indent="-228600" algn="l" rtl="0" eaLnBrk="0" fontAlgn="base" hangingPunct="0">
        <a:spcBef>
          <a:spcPts val="325"/>
        </a:spcBef>
        <a:spcAft>
          <a:spcPct val="0"/>
        </a:spcAft>
        <a:buClr>
          <a:srgbClr val="25B1AE"/>
        </a:buClr>
        <a:buSzPct val="70000"/>
        <a:buFont typeface="Arial" pitchFamily="34" charset="0"/>
        <a:buChar char="•"/>
        <a:defRPr sz="2300" kern="1200">
          <a:solidFill>
            <a:schemeClr val="tx1"/>
          </a:solidFill>
          <a:latin typeface="Calibri" pitchFamily="34" charset="0"/>
          <a:ea typeface="ヒラギノ角ゴ Pro W3" charset="-128"/>
          <a:cs typeface="Calibri" pitchFamily="34" charset="0"/>
        </a:defRPr>
      </a:lvl2pPr>
      <a:lvl3pPr marL="858838" indent="-228600" algn="l" rtl="0" eaLnBrk="0" fontAlgn="base" hangingPunct="0">
        <a:spcBef>
          <a:spcPts val="350"/>
        </a:spcBef>
        <a:spcAft>
          <a:spcPct val="0"/>
        </a:spcAft>
        <a:buClr>
          <a:srgbClr val="25B1AE"/>
        </a:buClr>
        <a:buSzPct val="70000"/>
        <a:buFont typeface="Arial" pitchFamily="34" charset="0"/>
        <a:buChar char="•"/>
        <a:defRPr sz="2100" kern="1200">
          <a:solidFill>
            <a:schemeClr val="tx1"/>
          </a:solidFill>
          <a:latin typeface="Calibri" pitchFamily="34" charset="0"/>
          <a:ea typeface="ヒラギノ角ゴ Pro W3" charset="-128"/>
          <a:cs typeface="Calibri" pitchFamily="34" charset="0"/>
        </a:defRPr>
      </a:lvl3pPr>
      <a:lvl4pPr marL="1143000" indent="-228600" algn="l" rtl="0" eaLnBrk="0" fontAlgn="base" hangingPunct="0">
        <a:spcBef>
          <a:spcPts val="350"/>
        </a:spcBef>
        <a:spcAft>
          <a:spcPct val="0"/>
        </a:spcAft>
        <a:buClr>
          <a:srgbClr val="25B1AE"/>
        </a:buClr>
        <a:buSzPct val="70000"/>
        <a:buFont typeface="Arial" pitchFamily="34" charset="0"/>
        <a:buChar char="•"/>
        <a:defRPr sz="1900" kern="1200">
          <a:solidFill>
            <a:schemeClr val="tx1"/>
          </a:solidFill>
          <a:latin typeface="Calibri" pitchFamily="34" charset="0"/>
          <a:ea typeface="ヒラギノ角ゴ Pro W3" charset="-128"/>
          <a:cs typeface="Calibri" pitchFamily="34" charset="0"/>
        </a:defRPr>
      </a:lvl4pPr>
      <a:lvl5pPr marL="1371600" indent="-228600" algn="l" rtl="0" eaLnBrk="0" fontAlgn="base" hangingPunct="0">
        <a:spcBef>
          <a:spcPts val="350"/>
        </a:spcBef>
        <a:spcAft>
          <a:spcPct val="0"/>
        </a:spcAft>
        <a:buClr>
          <a:srgbClr val="25B1AE"/>
        </a:buClr>
        <a:buSzPct val="70000"/>
        <a:buFont typeface="Arial" pitchFamily="34" charset="0"/>
        <a:buChar char="•"/>
        <a:defRPr kern="1200">
          <a:solidFill>
            <a:schemeClr val="tx1"/>
          </a:solidFill>
          <a:latin typeface="Calibri" pitchFamily="34" charset="0"/>
          <a:ea typeface="ヒラギノ角ゴ Pro W3" charset="-128"/>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r="1458"/>
          <a:stretch/>
        </p:blipFill>
        <p:spPr>
          <a:xfrm>
            <a:off x="-4161" y="6224912"/>
            <a:ext cx="9010600" cy="635508"/>
          </a:xfrm>
          <a:prstGeom prst="rect">
            <a:avLst/>
          </a:prstGeom>
        </p:spPr>
      </p:pic>
      <p:sp>
        <p:nvSpPr>
          <p:cNvPr id="9" name="Title Placeholder 8"/>
          <p:cNvSpPr>
            <a:spLocks noGrp="1"/>
          </p:cNvSpPr>
          <p:nvPr>
            <p:ph type="title"/>
          </p:nvPr>
        </p:nvSpPr>
        <p:spPr>
          <a:xfrm>
            <a:off x="533400" y="685800"/>
            <a:ext cx="8229600" cy="6858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533400" y="1766808"/>
            <a:ext cx="82296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8580090" y="6323823"/>
            <a:ext cx="366712"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73747B"/>
                </a:solidFill>
                <a:latin typeface="+mn-lt"/>
                <a:ea typeface="ヒラギノ角ゴ Pro W3" charset="-128"/>
                <a:cs typeface="+mn-cs"/>
              </a:defRPr>
            </a:lvl1pPr>
          </a:lstStyle>
          <a:p>
            <a:pPr fontAlgn="base">
              <a:spcBef>
                <a:spcPct val="0"/>
              </a:spcBef>
              <a:spcAft>
                <a:spcPct val="0"/>
              </a:spcAft>
              <a:defRPr/>
            </a:pPr>
            <a:fld id="{CE506B30-7DF7-40A2-ACA8-F847780FB661}" type="slidenum">
              <a:rPr lang="en-US" smtClean="0"/>
              <a:pPr fontAlgn="base">
                <a:spcBef>
                  <a:spcPct val="0"/>
                </a:spcBef>
                <a:spcAft>
                  <a:spcPct val="0"/>
                </a:spcAft>
                <a:defRPr/>
              </a:pPr>
              <a:t>‹#›</a:t>
            </a:fld>
            <a:endParaRPr lang="en-US"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64592"/>
            <a:ext cx="9144000" cy="292608"/>
          </a:xfrm>
          <a:prstGeom prst="rect">
            <a:avLst/>
          </a:prstGeom>
        </p:spPr>
      </p:pic>
    </p:spTree>
    <p:extLst>
      <p:ext uri="{BB962C8B-B14F-4D97-AF65-F5344CB8AC3E}">
        <p14:creationId xmlns:p14="http://schemas.microsoft.com/office/powerpoint/2010/main" val="36206111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rtl="0" eaLnBrk="0" fontAlgn="base" hangingPunct="0">
        <a:spcBef>
          <a:spcPct val="0"/>
        </a:spcBef>
        <a:spcAft>
          <a:spcPct val="0"/>
        </a:spcAft>
        <a:defRPr sz="3200" b="0" kern="1200">
          <a:solidFill>
            <a:srgbClr val="25B1AE"/>
          </a:solidFill>
          <a:effectLst/>
          <a:latin typeface="Calibri" pitchFamily="34" charset="0"/>
          <a:ea typeface="ヒラギノ角ゴ Pro W3" charset="-128"/>
          <a:cs typeface="Calibri" pitchFamily="34" charset="0"/>
        </a:defRPr>
      </a:lvl1pPr>
      <a:lvl2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2pPr>
      <a:lvl3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3pPr>
      <a:lvl4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4pPr>
      <a:lvl5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5pPr>
      <a:lvl6pPr marL="457200" algn="l" rtl="0" fontAlgn="base">
        <a:spcBef>
          <a:spcPct val="0"/>
        </a:spcBef>
        <a:spcAft>
          <a:spcPct val="0"/>
        </a:spcAft>
        <a:defRPr sz="4100" b="1">
          <a:solidFill>
            <a:schemeClr val="tx2"/>
          </a:solidFill>
          <a:latin typeface="Lucida Sans Unicode" pitchFamily="34" charset="0"/>
          <a:ea typeface="ヒラギノ角ゴ Pro W3" charset="-128"/>
        </a:defRPr>
      </a:lvl6pPr>
      <a:lvl7pPr marL="914400" algn="l" rtl="0" fontAlgn="base">
        <a:spcBef>
          <a:spcPct val="0"/>
        </a:spcBef>
        <a:spcAft>
          <a:spcPct val="0"/>
        </a:spcAft>
        <a:defRPr sz="4100" b="1">
          <a:solidFill>
            <a:schemeClr val="tx2"/>
          </a:solidFill>
          <a:latin typeface="Lucida Sans Unicode" pitchFamily="34" charset="0"/>
          <a:ea typeface="ヒラギノ角ゴ Pro W3" charset="-128"/>
        </a:defRPr>
      </a:lvl7pPr>
      <a:lvl8pPr marL="1371600" algn="l" rtl="0" fontAlgn="base">
        <a:spcBef>
          <a:spcPct val="0"/>
        </a:spcBef>
        <a:spcAft>
          <a:spcPct val="0"/>
        </a:spcAft>
        <a:defRPr sz="4100" b="1">
          <a:solidFill>
            <a:schemeClr val="tx2"/>
          </a:solidFill>
          <a:latin typeface="Lucida Sans Unicode" pitchFamily="34" charset="0"/>
          <a:ea typeface="ヒラギノ角ゴ Pro W3" charset="-128"/>
        </a:defRPr>
      </a:lvl8pPr>
      <a:lvl9pPr marL="1828800" algn="l" rtl="0" fontAlgn="base">
        <a:spcBef>
          <a:spcPct val="0"/>
        </a:spcBef>
        <a:spcAft>
          <a:spcPct val="0"/>
        </a:spcAft>
        <a:defRPr sz="4100" b="1">
          <a:solidFill>
            <a:schemeClr val="tx2"/>
          </a:solidFill>
          <a:latin typeface="Lucida Sans Unicode" pitchFamily="34" charset="0"/>
          <a:ea typeface="ヒラギノ角ゴ Pro W3" charset="-128"/>
        </a:defRPr>
      </a:lvl9pPr>
    </p:titleStyle>
    <p:bodyStyle>
      <a:lvl1pPr marL="365125" indent="-255588" algn="l" rtl="0" eaLnBrk="0" fontAlgn="base" hangingPunct="0">
        <a:spcBef>
          <a:spcPts val="400"/>
        </a:spcBef>
        <a:spcAft>
          <a:spcPct val="0"/>
        </a:spcAft>
        <a:buClr>
          <a:srgbClr val="25B1AE"/>
        </a:buClr>
        <a:buSzPct val="70000"/>
        <a:buFont typeface="Arial" pitchFamily="34" charset="0"/>
        <a:buChar char="•"/>
        <a:defRPr sz="2400" b="0" kern="1200">
          <a:solidFill>
            <a:schemeClr val="tx1"/>
          </a:solidFill>
          <a:latin typeface="Calibri" pitchFamily="34" charset="0"/>
          <a:ea typeface="ヒラギノ角ゴ Pro W3" charset="-128"/>
          <a:cs typeface="Calibri" pitchFamily="34" charset="0"/>
        </a:defRPr>
      </a:lvl1pPr>
      <a:lvl2pPr marL="620713" indent="-228600" algn="l" rtl="0" eaLnBrk="0" fontAlgn="base" hangingPunct="0">
        <a:spcBef>
          <a:spcPts val="325"/>
        </a:spcBef>
        <a:spcAft>
          <a:spcPct val="0"/>
        </a:spcAft>
        <a:buClr>
          <a:srgbClr val="25B1AE"/>
        </a:buClr>
        <a:buSzPct val="70000"/>
        <a:buFont typeface="Arial" pitchFamily="34" charset="0"/>
        <a:buChar char="•"/>
        <a:defRPr sz="2300" kern="1200">
          <a:solidFill>
            <a:schemeClr val="tx1"/>
          </a:solidFill>
          <a:latin typeface="Calibri" pitchFamily="34" charset="0"/>
          <a:ea typeface="ヒラギノ角ゴ Pro W3" charset="-128"/>
          <a:cs typeface="Calibri" pitchFamily="34" charset="0"/>
        </a:defRPr>
      </a:lvl2pPr>
      <a:lvl3pPr marL="858838" indent="-228600" algn="l" rtl="0" eaLnBrk="0" fontAlgn="base" hangingPunct="0">
        <a:spcBef>
          <a:spcPts val="350"/>
        </a:spcBef>
        <a:spcAft>
          <a:spcPct val="0"/>
        </a:spcAft>
        <a:buClr>
          <a:srgbClr val="25B1AE"/>
        </a:buClr>
        <a:buSzPct val="70000"/>
        <a:buFont typeface="Arial" pitchFamily="34" charset="0"/>
        <a:buChar char="•"/>
        <a:defRPr sz="2100" kern="1200">
          <a:solidFill>
            <a:schemeClr val="tx1"/>
          </a:solidFill>
          <a:latin typeface="Calibri" pitchFamily="34" charset="0"/>
          <a:ea typeface="ヒラギノ角ゴ Pro W3" charset="-128"/>
          <a:cs typeface="Calibri" pitchFamily="34" charset="0"/>
        </a:defRPr>
      </a:lvl3pPr>
      <a:lvl4pPr marL="1143000" indent="-228600" algn="l" rtl="0" eaLnBrk="0" fontAlgn="base" hangingPunct="0">
        <a:spcBef>
          <a:spcPts val="350"/>
        </a:spcBef>
        <a:spcAft>
          <a:spcPct val="0"/>
        </a:spcAft>
        <a:buClr>
          <a:srgbClr val="25B1AE"/>
        </a:buClr>
        <a:buSzPct val="70000"/>
        <a:buFont typeface="Arial" pitchFamily="34" charset="0"/>
        <a:buChar char="•"/>
        <a:defRPr sz="1900" kern="1200">
          <a:solidFill>
            <a:schemeClr val="tx1"/>
          </a:solidFill>
          <a:latin typeface="Calibri" pitchFamily="34" charset="0"/>
          <a:ea typeface="ヒラギノ角ゴ Pro W3" charset="-128"/>
          <a:cs typeface="Calibri" pitchFamily="34" charset="0"/>
        </a:defRPr>
      </a:lvl4pPr>
      <a:lvl5pPr marL="1371600" indent="-228600" algn="l" rtl="0" eaLnBrk="0" fontAlgn="base" hangingPunct="0">
        <a:spcBef>
          <a:spcPts val="350"/>
        </a:spcBef>
        <a:spcAft>
          <a:spcPct val="0"/>
        </a:spcAft>
        <a:buClr>
          <a:srgbClr val="25B1AE"/>
        </a:buClr>
        <a:buSzPct val="70000"/>
        <a:buFont typeface="Arial" pitchFamily="34" charset="0"/>
        <a:buChar char="•"/>
        <a:defRPr kern="1200">
          <a:solidFill>
            <a:schemeClr val="tx1"/>
          </a:solidFill>
          <a:latin typeface="Calibri" pitchFamily="34" charset="0"/>
          <a:ea typeface="ヒラギノ角ゴ Pro W3" charset="-128"/>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0" cstate="print">
            <a:extLst>
              <a:ext uri="{28A0092B-C50C-407E-A947-70E740481C1C}">
                <a14:useLocalDpi xmlns:a14="http://schemas.microsoft.com/office/drawing/2010/main" val="0"/>
              </a:ext>
            </a:extLst>
          </a:blip>
          <a:srcRect r="1458"/>
          <a:stretch/>
        </p:blipFill>
        <p:spPr>
          <a:xfrm>
            <a:off x="-4161" y="6224912"/>
            <a:ext cx="9010600" cy="635508"/>
          </a:xfrm>
          <a:prstGeom prst="rect">
            <a:avLst/>
          </a:prstGeom>
        </p:spPr>
      </p:pic>
      <p:sp>
        <p:nvSpPr>
          <p:cNvPr id="9" name="Title Placeholder 8"/>
          <p:cNvSpPr>
            <a:spLocks noGrp="1"/>
          </p:cNvSpPr>
          <p:nvPr>
            <p:ph type="title"/>
          </p:nvPr>
        </p:nvSpPr>
        <p:spPr>
          <a:xfrm>
            <a:off x="533400" y="685800"/>
            <a:ext cx="8229600" cy="6858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533400" y="1766808"/>
            <a:ext cx="82296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17"/>
          <p:cNvSpPr>
            <a:spLocks noGrp="1"/>
          </p:cNvSpPr>
          <p:nvPr>
            <p:ph type="sldNum" sz="quarter" idx="4"/>
          </p:nvPr>
        </p:nvSpPr>
        <p:spPr>
          <a:xfrm>
            <a:off x="8580090" y="6323823"/>
            <a:ext cx="366712"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73747B"/>
                </a:solidFill>
                <a:latin typeface="+mn-lt"/>
                <a:ea typeface="ヒラギノ角ゴ Pro W3" charset="-128"/>
                <a:cs typeface="+mn-cs"/>
              </a:defRPr>
            </a:lvl1pPr>
          </a:lstStyle>
          <a:p>
            <a:pPr fontAlgn="base">
              <a:spcBef>
                <a:spcPct val="0"/>
              </a:spcBef>
              <a:spcAft>
                <a:spcPct val="0"/>
              </a:spcAft>
              <a:defRPr/>
            </a:pPr>
            <a:fld id="{CE506B30-7DF7-40A2-ACA8-F847780FB661}" type="slidenum">
              <a:rPr lang="en-US" smtClean="0"/>
              <a:pPr fontAlgn="base">
                <a:spcBef>
                  <a:spcPct val="0"/>
                </a:spcBef>
                <a:spcAft>
                  <a:spcPct val="0"/>
                </a:spcAft>
                <a:defRPr/>
              </a:pPr>
              <a:t>‹#›</a:t>
            </a:fld>
            <a:endParaRPr lang="en-US" dirty="0"/>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64592"/>
            <a:ext cx="9144000" cy="292608"/>
          </a:xfrm>
          <a:prstGeom prst="rect">
            <a:avLst/>
          </a:prstGeom>
        </p:spPr>
      </p:pic>
    </p:spTree>
    <p:extLst>
      <p:ext uri="{BB962C8B-B14F-4D97-AF65-F5344CB8AC3E}">
        <p14:creationId xmlns:p14="http://schemas.microsoft.com/office/powerpoint/2010/main" val="5982944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rtl="0" eaLnBrk="0" fontAlgn="base" hangingPunct="0">
        <a:spcBef>
          <a:spcPct val="0"/>
        </a:spcBef>
        <a:spcAft>
          <a:spcPct val="0"/>
        </a:spcAft>
        <a:defRPr sz="3200" b="0" kern="1200">
          <a:solidFill>
            <a:srgbClr val="25B1AE"/>
          </a:solidFill>
          <a:effectLst/>
          <a:latin typeface="Calibri" pitchFamily="34" charset="0"/>
          <a:ea typeface="ヒラギノ角ゴ Pro W3" charset="-128"/>
          <a:cs typeface="Calibri" pitchFamily="34" charset="0"/>
        </a:defRPr>
      </a:lvl1pPr>
      <a:lvl2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2pPr>
      <a:lvl3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3pPr>
      <a:lvl4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4pPr>
      <a:lvl5pPr algn="l" rtl="0" eaLnBrk="0" fontAlgn="base" hangingPunct="0">
        <a:spcBef>
          <a:spcPct val="0"/>
        </a:spcBef>
        <a:spcAft>
          <a:spcPct val="0"/>
        </a:spcAft>
        <a:defRPr sz="3600" b="1">
          <a:solidFill>
            <a:srgbClr val="B54A10"/>
          </a:solidFill>
          <a:latin typeface="Calibri" pitchFamily="34" charset="0"/>
          <a:ea typeface="ヒラギノ角ゴ Pro W3" charset="-128"/>
          <a:cs typeface="Calibri" pitchFamily="34" charset="0"/>
        </a:defRPr>
      </a:lvl5pPr>
      <a:lvl6pPr marL="457200" algn="l" rtl="0" fontAlgn="base">
        <a:spcBef>
          <a:spcPct val="0"/>
        </a:spcBef>
        <a:spcAft>
          <a:spcPct val="0"/>
        </a:spcAft>
        <a:defRPr sz="4100" b="1">
          <a:solidFill>
            <a:schemeClr val="tx2"/>
          </a:solidFill>
          <a:latin typeface="Lucida Sans Unicode" pitchFamily="34" charset="0"/>
          <a:ea typeface="ヒラギノ角ゴ Pro W3" charset="-128"/>
        </a:defRPr>
      </a:lvl6pPr>
      <a:lvl7pPr marL="914400" algn="l" rtl="0" fontAlgn="base">
        <a:spcBef>
          <a:spcPct val="0"/>
        </a:spcBef>
        <a:spcAft>
          <a:spcPct val="0"/>
        </a:spcAft>
        <a:defRPr sz="4100" b="1">
          <a:solidFill>
            <a:schemeClr val="tx2"/>
          </a:solidFill>
          <a:latin typeface="Lucida Sans Unicode" pitchFamily="34" charset="0"/>
          <a:ea typeface="ヒラギノ角ゴ Pro W3" charset="-128"/>
        </a:defRPr>
      </a:lvl7pPr>
      <a:lvl8pPr marL="1371600" algn="l" rtl="0" fontAlgn="base">
        <a:spcBef>
          <a:spcPct val="0"/>
        </a:spcBef>
        <a:spcAft>
          <a:spcPct val="0"/>
        </a:spcAft>
        <a:defRPr sz="4100" b="1">
          <a:solidFill>
            <a:schemeClr val="tx2"/>
          </a:solidFill>
          <a:latin typeface="Lucida Sans Unicode" pitchFamily="34" charset="0"/>
          <a:ea typeface="ヒラギノ角ゴ Pro W3" charset="-128"/>
        </a:defRPr>
      </a:lvl8pPr>
      <a:lvl9pPr marL="1828800" algn="l" rtl="0" fontAlgn="base">
        <a:spcBef>
          <a:spcPct val="0"/>
        </a:spcBef>
        <a:spcAft>
          <a:spcPct val="0"/>
        </a:spcAft>
        <a:defRPr sz="4100" b="1">
          <a:solidFill>
            <a:schemeClr val="tx2"/>
          </a:solidFill>
          <a:latin typeface="Lucida Sans Unicode" pitchFamily="34" charset="0"/>
          <a:ea typeface="ヒラギノ角ゴ Pro W3" charset="-128"/>
        </a:defRPr>
      </a:lvl9pPr>
    </p:titleStyle>
    <p:bodyStyle>
      <a:lvl1pPr marL="365125" indent="-255588" algn="l" rtl="0" eaLnBrk="0" fontAlgn="base" hangingPunct="0">
        <a:spcBef>
          <a:spcPts val="400"/>
        </a:spcBef>
        <a:spcAft>
          <a:spcPct val="0"/>
        </a:spcAft>
        <a:buClr>
          <a:srgbClr val="25B1AE"/>
        </a:buClr>
        <a:buSzPct val="70000"/>
        <a:buFont typeface="Arial" pitchFamily="34" charset="0"/>
        <a:buChar char="•"/>
        <a:defRPr sz="2400" b="0" kern="1200">
          <a:solidFill>
            <a:schemeClr val="tx1"/>
          </a:solidFill>
          <a:latin typeface="Calibri" pitchFamily="34" charset="0"/>
          <a:ea typeface="ヒラギノ角ゴ Pro W3" charset="-128"/>
          <a:cs typeface="Calibri" pitchFamily="34" charset="0"/>
        </a:defRPr>
      </a:lvl1pPr>
      <a:lvl2pPr marL="620713" indent="-228600" algn="l" rtl="0" eaLnBrk="0" fontAlgn="base" hangingPunct="0">
        <a:spcBef>
          <a:spcPts val="325"/>
        </a:spcBef>
        <a:spcAft>
          <a:spcPct val="0"/>
        </a:spcAft>
        <a:buClr>
          <a:srgbClr val="25B1AE"/>
        </a:buClr>
        <a:buSzPct val="70000"/>
        <a:buFont typeface="Arial" pitchFamily="34" charset="0"/>
        <a:buChar char="•"/>
        <a:defRPr sz="2300" kern="1200">
          <a:solidFill>
            <a:schemeClr val="tx1"/>
          </a:solidFill>
          <a:latin typeface="Calibri" pitchFamily="34" charset="0"/>
          <a:ea typeface="ヒラギノ角ゴ Pro W3" charset="-128"/>
          <a:cs typeface="Calibri" pitchFamily="34" charset="0"/>
        </a:defRPr>
      </a:lvl2pPr>
      <a:lvl3pPr marL="858838" indent="-228600" algn="l" rtl="0" eaLnBrk="0" fontAlgn="base" hangingPunct="0">
        <a:spcBef>
          <a:spcPts val="350"/>
        </a:spcBef>
        <a:spcAft>
          <a:spcPct val="0"/>
        </a:spcAft>
        <a:buClr>
          <a:srgbClr val="25B1AE"/>
        </a:buClr>
        <a:buSzPct val="70000"/>
        <a:buFont typeface="Arial" pitchFamily="34" charset="0"/>
        <a:buChar char="•"/>
        <a:defRPr sz="2100" kern="1200">
          <a:solidFill>
            <a:schemeClr val="tx1"/>
          </a:solidFill>
          <a:latin typeface="Calibri" pitchFamily="34" charset="0"/>
          <a:ea typeface="ヒラギノ角ゴ Pro W3" charset="-128"/>
          <a:cs typeface="Calibri" pitchFamily="34" charset="0"/>
        </a:defRPr>
      </a:lvl3pPr>
      <a:lvl4pPr marL="1143000" indent="-228600" algn="l" rtl="0" eaLnBrk="0" fontAlgn="base" hangingPunct="0">
        <a:spcBef>
          <a:spcPts val="350"/>
        </a:spcBef>
        <a:spcAft>
          <a:spcPct val="0"/>
        </a:spcAft>
        <a:buClr>
          <a:srgbClr val="25B1AE"/>
        </a:buClr>
        <a:buSzPct val="70000"/>
        <a:buFont typeface="Arial" pitchFamily="34" charset="0"/>
        <a:buChar char="•"/>
        <a:defRPr sz="1900" kern="1200">
          <a:solidFill>
            <a:schemeClr val="tx1"/>
          </a:solidFill>
          <a:latin typeface="Calibri" pitchFamily="34" charset="0"/>
          <a:ea typeface="ヒラギノ角ゴ Pro W3" charset="-128"/>
          <a:cs typeface="Calibri" pitchFamily="34" charset="0"/>
        </a:defRPr>
      </a:lvl4pPr>
      <a:lvl5pPr marL="1371600" indent="-228600" algn="l" rtl="0" eaLnBrk="0" fontAlgn="base" hangingPunct="0">
        <a:spcBef>
          <a:spcPts val="350"/>
        </a:spcBef>
        <a:spcAft>
          <a:spcPct val="0"/>
        </a:spcAft>
        <a:buClr>
          <a:srgbClr val="25B1AE"/>
        </a:buClr>
        <a:buSzPct val="70000"/>
        <a:buFont typeface="Arial" pitchFamily="34" charset="0"/>
        <a:buChar char="•"/>
        <a:defRPr kern="1200">
          <a:solidFill>
            <a:schemeClr val="tx1"/>
          </a:solidFill>
          <a:latin typeface="Calibri" pitchFamily="34" charset="0"/>
          <a:ea typeface="ヒラギノ角ゴ Pro W3" charset="-128"/>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rippelfoundation.org/rethink-health/" TargetMode="External"/><Relationship Id="rId3" Type="http://schemas.openxmlformats.org/officeDocument/2006/relationships/hyperlink" Target="http://tdchcds.dartmouth.edu/" TargetMode="External"/><Relationship Id="rId7" Type="http://schemas.openxmlformats.org/officeDocument/2006/relationships/hyperlink" Target="http://www.iub.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ndiana.edu/~workshop/" TargetMode="External"/><Relationship Id="rId5" Type="http://schemas.openxmlformats.org/officeDocument/2006/relationships/hyperlink" Target="http://www.indiana.edu/~iupolsci/" TargetMode="External"/><Relationship Id="rId10" Type="http://schemas.openxmlformats.org/officeDocument/2006/relationships/hyperlink" Target="mailto:mcginnis@indiana.edu" TargetMode="External"/><Relationship Id="rId4" Type="http://schemas.openxmlformats.org/officeDocument/2006/relationships/hyperlink" Target="http://tdi.dartmouth.edu/" TargetMode="External"/><Relationship Id="rId9" Type="http://schemas.openxmlformats.org/officeDocument/2006/relationships/hyperlink" Target="http://rippelfoundation.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76600" y="4638764"/>
            <a:ext cx="5744706" cy="1738700"/>
          </a:xfrm>
        </p:spPr>
        <p:txBody>
          <a:bodyPr/>
          <a:lstStyle/>
          <a:p>
            <a:r>
              <a:rPr lang="en-US" sz="2400" b="1" dirty="0">
                <a:solidFill>
                  <a:prstClr val="black"/>
                </a:solidFill>
              </a:rPr>
              <a:t>Michael </a:t>
            </a:r>
            <a:r>
              <a:rPr lang="en-US" sz="2400" b="1" dirty="0" smtClean="0">
                <a:solidFill>
                  <a:prstClr val="black"/>
                </a:solidFill>
              </a:rPr>
              <a:t>D. McGinnis, Ph.D.</a:t>
            </a:r>
          </a:p>
          <a:p>
            <a:r>
              <a:rPr lang="en-US" sz="1400" b="1" i="1" dirty="0" smtClean="0">
                <a:solidFill>
                  <a:srgbClr val="1F497D"/>
                </a:solidFill>
                <a:latin typeface="Times New Roman"/>
                <a:ea typeface="Calibri"/>
                <a:cs typeface="Times New Roman"/>
              </a:rPr>
              <a:t>Visiting </a:t>
            </a:r>
            <a:r>
              <a:rPr lang="en-US" sz="1400" b="1" i="1" dirty="0">
                <a:solidFill>
                  <a:srgbClr val="1F497D"/>
                </a:solidFill>
                <a:latin typeface="Times New Roman"/>
                <a:ea typeface="Calibri"/>
                <a:cs typeface="Times New Roman"/>
              </a:rPr>
              <a:t>Faculty, </a:t>
            </a:r>
            <a:r>
              <a:rPr lang="en-US" sz="1400" b="1" i="1" u="sng" dirty="0">
                <a:solidFill>
                  <a:srgbClr val="1F497D"/>
                </a:solidFill>
                <a:latin typeface="Times New Roman"/>
                <a:ea typeface="Calibri"/>
                <a:cs typeface="Times New Roman"/>
                <a:hlinkClick r:id="rId3"/>
              </a:rPr>
              <a:t>Dartmouth Center for Health Care Delivery </a:t>
            </a:r>
            <a:r>
              <a:rPr lang="en-US" sz="1400" b="1" i="1" u="sng" dirty="0" smtClean="0">
                <a:solidFill>
                  <a:srgbClr val="1F497D"/>
                </a:solidFill>
                <a:latin typeface="Times New Roman"/>
                <a:ea typeface="Calibri"/>
                <a:cs typeface="Times New Roman"/>
                <a:hlinkClick r:id="rId3"/>
              </a:rPr>
              <a:t>Science</a:t>
            </a:r>
            <a:endParaRPr lang="en-US" sz="1400" b="1" i="1" dirty="0" smtClean="0">
              <a:solidFill>
                <a:srgbClr val="1F497D"/>
              </a:solidFill>
              <a:latin typeface="Times New Roman"/>
              <a:ea typeface="Calibri"/>
              <a:cs typeface="Times New Roman"/>
            </a:endParaRPr>
          </a:p>
          <a:p>
            <a:r>
              <a:rPr lang="en-US" sz="1400" b="1" i="1" dirty="0" smtClean="0">
                <a:solidFill>
                  <a:srgbClr val="1F497D"/>
                </a:solidFill>
                <a:latin typeface="Times New Roman"/>
                <a:ea typeface="Calibri"/>
                <a:cs typeface="Times New Roman"/>
              </a:rPr>
              <a:t>and </a:t>
            </a:r>
            <a:r>
              <a:rPr lang="en-US" sz="1400" b="1" i="1" u="sng" dirty="0">
                <a:solidFill>
                  <a:srgbClr val="1F497D"/>
                </a:solidFill>
                <a:latin typeface="Times New Roman"/>
                <a:ea typeface="Calibri"/>
                <a:cs typeface="Times New Roman"/>
                <a:hlinkClick r:id="rId4"/>
              </a:rPr>
              <a:t>Dartmouth Institute for Health Policy and Clinical Practice</a:t>
            </a:r>
            <a:r>
              <a:rPr lang="en-US" sz="1400" b="1" i="1" dirty="0">
                <a:solidFill>
                  <a:srgbClr val="1F497D"/>
                </a:solidFill>
                <a:latin typeface="Times New Roman"/>
                <a:ea typeface="Calibri"/>
                <a:cs typeface="Times New Roman"/>
              </a:rPr>
              <a:t>,</a:t>
            </a:r>
            <a:endParaRPr lang="en-US" sz="1200" dirty="0">
              <a:latin typeface="Calibri"/>
              <a:ea typeface="Calibri"/>
              <a:cs typeface="Times New Roman"/>
            </a:endParaRPr>
          </a:p>
          <a:p>
            <a:pPr marL="0" marR="0">
              <a:spcBef>
                <a:spcPts val="0"/>
              </a:spcBef>
              <a:spcAft>
                <a:spcPts val="0"/>
              </a:spcAft>
            </a:pPr>
            <a:r>
              <a:rPr lang="en-US" sz="1400" b="1" i="1" dirty="0">
                <a:solidFill>
                  <a:srgbClr val="1F497D"/>
                </a:solidFill>
                <a:latin typeface="Times New Roman"/>
                <a:ea typeface="Calibri"/>
                <a:cs typeface="Times New Roman"/>
              </a:rPr>
              <a:t>Professor, </a:t>
            </a:r>
            <a:r>
              <a:rPr lang="en-US" sz="1400" b="1" i="1" u="sng" dirty="0">
                <a:solidFill>
                  <a:srgbClr val="1F497D"/>
                </a:solidFill>
                <a:latin typeface="Times New Roman"/>
                <a:ea typeface="Calibri"/>
                <a:cs typeface="Times New Roman"/>
                <a:hlinkClick r:id="rId5"/>
              </a:rPr>
              <a:t>Political Science</a:t>
            </a:r>
            <a:r>
              <a:rPr lang="en-US" sz="1400" b="1" i="1" dirty="0">
                <a:solidFill>
                  <a:srgbClr val="1F497D"/>
                </a:solidFill>
                <a:latin typeface="Times New Roman"/>
                <a:ea typeface="Calibri"/>
                <a:cs typeface="Times New Roman"/>
              </a:rPr>
              <a:t> and </a:t>
            </a:r>
            <a:r>
              <a:rPr lang="en-US" sz="1400" b="1" i="1" dirty="0" smtClean="0">
                <a:solidFill>
                  <a:srgbClr val="1F497D"/>
                </a:solidFill>
                <a:latin typeface="Times New Roman"/>
                <a:ea typeface="Calibri"/>
                <a:cs typeface="Times New Roman"/>
              </a:rPr>
              <a:t>Senior </a:t>
            </a:r>
            <a:r>
              <a:rPr lang="en-US" sz="1400" b="1" i="1" dirty="0">
                <a:solidFill>
                  <a:srgbClr val="1F497D"/>
                </a:solidFill>
                <a:latin typeface="Times New Roman"/>
                <a:ea typeface="Calibri"/>
                <a:cs typeface="Times New Roman"/>
              </a:rPr>
              <a:t>Research </a:t>
            </a:r>
            <a:r>
              <a:rPr lang="en-US" sz="1400" b="1" i="1" dirty="0" smtClean="0">
                <a:solidFill>
                  <a:srgbClr val="1F497D"/>
                </a:solidFill>
                <a:latin typeface="Times New Roman"/>
                <a:ea typeface="Calibri"/>
                <a:cs typeface="Times New Roman"/>
              </a:rPr>
              <a:t>Fellow,</a:t>
            </a:r>
          </a:p>
          <a:p>
            <a:pPr marL="0" marR="0">
              <a:spcBef>
                <a:spcPts val="0"/>
              </a:spcBef>
              <a:spcAft>
                <a:spcPts val="0"/>
              </a:spcAft>
            </a:pPr>
            <a:r>
              <a:rPr lang="en-US" sz="1400" b="1" i="1" u="sng" dirty="0" smtClean="0">
                <a:solidFill>
                  <a:srgbClr val="1F497D"/>
                </a:solidFill>
                <a:latin typeface="Times New Roman"/>
                <a:ea typeface="Calibri"/>
                <a:cs typeface="Times New Roman"/>
                <a:hlinkClick r:id="rId6"/>
              </a:rPr>
              <a:t>Ostrom </a:t>
            </a:r>
            <a:r>
              <a:rPr lang="en-US" sz="1400" b="1" i="1" u="sng" dirty="0">
                <a:solidFill>
                  <a:srgbClr val="1F497D"/>
                </a:solidFill>
                <a:latin typeface="Times New Roman"/>
                <a:ea typeface="Calibri"/>
                <a:cs typeface="Times New Roman"/>
                <a:hlinkClick r:id="rId6"/>
              </a:rPr>
              <a:t>Workshop</a:t>
            </a:r>
            <a:r>
              <a:rPr lang="en-US" sz="1400" b="1" i="1" dirty="0">
                <a:solidFill>
                  <a:srgbClr val="1F497D"/>
                </a:solidFill>
                <a:latin typeface="Times New Roman"/>
                <a:ea typeface="Calibri"/>
                <a:cs typeface="Times New Roman"/>
              </a:rPr>
              <a:t>, </a:t>
            </a:r>
            <a:r>
              <a:rPr lang="en-US" sz="1400" b="1" i="1" u="sng" dirty="0">
                <a:solidFill>
                  <a:srgbClr val="1F497D"/>
                </a:solidFill>
                <a:latin typeface="Times New Roman"/>
                <a:ea typeface="Calibri"/>
                <a:cs typeface="Times New Roman"/>
                <a:hlinkClick r:id="rId7"/>
              </a:rPr>
              <a:t>Indiana University, Bloomington</a:t>
            </a:r>
            <a:r>
              <a:rPr lang="en-US" sz="1400" b="1" i="1" dirty="0" smtClean="0">
                <a:solidFill>
                  <a:srgbClr val="1F497D"/>
                </a:solidFill>
                <a:latin typeface="Times New Roman"/>
                <a:ea typeface="Calibri"/>
                <a:cs typeface="Times New Roman"/>
              </a:rPr>
              <a:t>,</a:t>
            </a:r>
          </a:p>
          <a:p>
            <a:pPr marL="0" marR="0">
              <a:spcBef>
                <a:spcPts val="0"/>
              </a:spcBef>
              <a:spcAft>
                <a:spcPts val="0"/>
              </a:spcAft>
            </a:pPr>
            <a:r>
              <a:rPr lang="en-US" sz="1400" b="1" i="1" dirty="0" smtClean="0">
                <a:solidFill>
                  <a:srgbClr val="1F497D"/>
                </a:solidFill>
                <a:latin typeface="Times New Roman"/>
                <a:ea typeface="Calibri"/>
                <a:cs typeface="Times New Roman"/>
              </a:rPr>
              <a:t>Core Faculty, </a:t>
            </a:r>
            <a:r>
              <a:rPr lang="en-US" sz="1400" b="1" i="1" u="sng" dirty="0" smtClean="0">
                <a:solidFill>
                  <a:srgbClr val="1F497D"/>
                </a:solidFill>
                <a:latin typeface="Times New Roman"/>
                <a:ea typeface="Calibri"/>
                <a:cs typeface="Times New Roman"/>
                <a:hlinkClick r:id="rId8"/>
              </a:rPr>
              <a:t>ReThink </a:t>
            </a:r>
            <a:r>
              <a:rPr lang="en-US" sz="1400" b="1" i="1" u="sng" dirty="0">
                <a:solidFill>
                  <a:srgbClr val="1F497D"/>
                </a:solidFill>
                <a:latin typeface="Times New Roman"/>
                <a:ea typeface="Calibri"/>
                <a:cs typeface="Times New Roman"/>
                <a:hlinkClick r:id="rId8"/>
              </a:rPr>
              <a:t>Health</a:t>
            </a:r>
            <a:r>
              <a:rPr lang="en-US" sz="1400" b="1" i="1" dirty="0">
                <a:solidFill>
                  <a:srgbClr val="1F497D"/>
                </a:solidFill>
                <a:latin typeface="Times New Roman"/>
                <a:ea typeface="Calibri"/>
                <a:cs typeface="Times New Roman"/>
              </a:rPr>
              <a:t>, </a:t>
            </a:r>
            <a:r>
              <a:rPr lang="en-US" sz="1400" b="1" i="1" u="sng" dirty="0">
                <a:solidFill>
                  <a:srgbClr val="1F497D"/>
                </a:solidFill>
                <a:latin typeface="Times New Roman"/>
                <a:ea typeface="Calibri"/>
                <a:cs typeface="Times New Roman"/>
                <a:hlinkClick r:id="rId9"/>
              </a:rPr>
              <a:t>Rippel </a:t>
            </a:r>
            <a:r>
              <a:rPr lang="en-US" sz="1400" b="1" i="1" u="sng" dirty="0" smtClean="0">
                <a:solidFill>
                  <a:srgbClr val="1F497D"/>
                </a:solidFill>
                <a:latin typeface="Times New Roman"/>
                <a:ea typeface="Calibri"/>
                <a:cs typeface="Times New Roman"/>
                <a:hlinkClick r:id="rId9"/>
              </a:rPr>
              <a:t>Foundation</a:t>
            </a:r>
            <a:endParaRPr lang="en-US" b="1" dirty="0">
              <a:solidFill>
                <a:prstClr val="black"/>
              </a:solidFill>
              <a:ea typeface="Calibri"/>
              <a:cs typeface="Times New Roman"/>
            </a:endParaRPr>
          </a:p>
        </p:txBody>
      </p:sp>
      <p:sp>
        <p:nvSpPr>
          <p:cNvPr id="3" name="Text Placeholder 2"/>
          <p:cNvSpPr>
            <a:spLocks noGrp="1"/>
          </p:cNvSpPr>
          <p:nvPr>
            <p:ph type="body" sz="quarter" idx="10"/>
          </p:nvPr>
        </p:nvSpPr>
        <p:spPr>
          <a:xfrm>
            <a:off x="4038600" y="2819400"/>
            <a:ext cx="4838303" cy="1676400"/>
          </a:xfrm>
        </p:spPr>
        <p:txBody>
          <a:bodyPr/>
          <a:lstStyle/>
          <a:p>
            <a:pPr marL="0" marR="0">
              <a:spcBef>
                <a:spcPts val="0"/>
              </a:spcBef>
              <a:spcAft>
                <a:spcPts val="0"/>
              </a:spcAft>
            </a:pPr>
            <a:r>
              <a:rPr lang="en-US" sz="3200" b="1" cap="all" dirty="0" smtClean="0">
                <a:ea typeface="Times New Roman"/>
                <a:cs typeface="Times New Roman"/>
              </a:rPr>
              <a:t>Overview of sabbatical activities</a:t>
            </a:r>
            <a:endParaRPr lang="en-US" sz="1400" dirty="0">
              <a:ea typeface="Times New Roman"/>
              <a:cs typeface="Times New Roman"/>
            </a:endParaRPr>
          </a:p>
        </p:txBody>
      </p:sp>
      <p:sp>
        <p:nvSpPr>
          <p:cNvPr id="5" name="TextBox 4"/>
          <p:cNvSpPr txBox="1"/>
          <p:nvPr/>
        </p:nvSpPr>
        <p:spPr>
          <a:xfrm>
            <a:off x="4648200" y="6400800"/>
            <a:ext cx="4396636" cy="307777"/>
          </a:xfrm>
          <a:prstGeom prst="rect">
            <a:avLst/>
          </a:prstGeom>
          <a:noFill/>
        </p:spPr>
        <p:txBody>
          <a:bodyPr wrap="square" rtlCol="0">
            <a:spAutoFit/>
          </a:bodyPr>
          <a:lstStyle/>
          <a:p>
            <a:pPr algn="r"/>
            <a:r>
              <a:rPr lang="en-US" sz="1400" b="1" dirty="0">
                <a:solidFill>
                  <a:prstClr val="black"/>
                </a:solidFill>
                <a:ea typeface="Calibri"/>
                <a:cs typeface="Times New Roman"/>
                <a:hlinkClick r:id="rId10"/>
              </a:rPr>
              <a:t>mcginnis@indiana.edu</a:t>
            </a:r>
            <a:r>
              <a:rPr lang="en-US" sz="1400" b="1" dirty="0">
                <a:solidFill>
                  <a:prstClr val="black"/>
                </a:solidFill>
                <a:ea typeface="Calibri"/>
                <a:cs typeface="Times New Roman"/>
              </a:rPr>
              <a:t> </a:t>
            </a:r>
            <a:endParaRPr lang="en-US" sz="1400" dirty="0">
              <a:solidFill>
                <a:prstClr val="black"/>
              </a:solidFill>
              <a:ea typeface="Calibri"/>
              <a:cs typeface="Times New Roman"/>
            </a:endParaRPr>
          </a:p>
        </p:txBody>
      </p:sp>
      <p:sp>
        <p:nvSpPr>
          <p:cNvPr id="6" name="TextBox 5"/>
          <p:cNvSpPr txBox="1"/>
          <p:nvPr/>
        </p:nvSpPr>
        <p:spPr>
          <a:xfrm>
            <a:off x="76200" y="4267200"/>
            <a:ext cx="1676400" cy="338554"/>
          </a:xfrm>
          <a:prstGeom prst="rect">
            <a:avLst/>
          </a:prstGeom>
          <a:noFill/>
        </p:spPr>
        <p:txBody>
          <a:bodyPr wrap="square" rtlCol="0">
            <a:spAutoFit/>
          </a:bodyPr>
          <a:lstStyle/>
          <a:p>
            <a:pPr algn="ctr"/>
            <a:r>
              <a:rPr lang="en-US" sz="1600" i="1" dirty="0">
                <a:solidFill>
                  <a:prstClr val="black"/>
                </a:solidFill>
              </a:rPr>
              <a:t> </a:t>
            </a:r>
          </a:p>
        </p:txBody>
      </p:sp>
      <p:sp>
        <p:nvSpPr>
          <p:cNvPr id="4" name="TextBox 3"/>
          <p:cNvSpPr txBox="1"/>
          <p:nvPr/>
        </p:nvSpPr>
        <p:spPr>
          <a:xfrm>
            <a:off x="7010400" y="381000"/>
            <a:ext cx="1143000" cy="369332"/>
          </a:xfrm>
          <a:prstGeom prst="rect">
            <a:avLst/>
          </a:prstGeom>
          <a:noFill/>
        </p:spPr>
        <p:txBody>
          <a:bodyPr wrap="square" rtlCol="0">
            <a:spAutoFit/>
          </a:bodyPr>
          <a:lstStyle/>
          <a:p>
            <a:r>
              <a:rPr lang="en-US" b="1" dirty="0" smtClean="0"/>
              <a:t>Highlights</a:t>
            </a:r>
            <a:endParaRPr lang="en-US" b="1" dirty="0"/>
          </a:p>
        </p:txBody>
      </p:sp>
    </p:spTree>
    <p:extLst>
      <p:ext uri="{BB962C8B-B14F-4D97-AF65-F5344CB8AC3E}">
        <p14:creationId xmlns:p14="http://schemas.microsoft.com/office/powerpoint/2010/main" val="44178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514110"/>
          </a:xfrm>
        </p:spPr>
        <p:txBody>
          <a:bodyPr>
            <a:noAutofit/>
          </a:bodyPr>
          <a:lstStyle/>
          <a:p>
            <a:pPr>
              <a:lnSpc>
                <a:spcPct val="100000"/>
              </a:lnSpc>
            </a:pPr>
            <a:r>
              <a:rPr lang="en-US" sz="2800" b="1" dirty="0" smtClean="0"/>
              <a:t>Commons and Common Property</a:t>
            </a:r>
            <a:endParaRPr lang="en-US" sz="2800" b="1" dirty="0"/>
          </a:p>
        </p:txBody>
      </p:sp>
      <p:sp>
        <p:nvSpPr>
          <p:cNvPr id="3" name="Content Placeholder 2"/>
          <p:cNvSpPr>
            <a:spLocks noGrp="1"/>
          </p:cNvSpPr>
          <p:nvPr>
            <p:ph idx="1"/>
          </p:nvPr>
        </p:nvSpPr>
        <p:spPr>
          <a:xfrm>
            <a:off x="152400" y="838200"/>
            <a:ext cx="8686800" cy="5486400"/>
          </a:xfrm>
        </p:spPr>
        <p:txBody>
          <a:bodyPr>
            <a:noAutofit/>
          </a:bodyPr>
          <a:lstStyle/>
          <a:p>
            <a:r>
              <a:rPr lang="en-US" sz="2000" dirty="0" smtClean="0"/>
              <a:t>A </a:t>
            </a:r>
            <a:r>
              <a:rPr lang="en-US" sz="2000" b="1" u="sng" dirty="0" smtClean="0"/>
              <a:t>commons</a:t>
            </a:r>
            <a:r>
              <a:rPr lang="en-US" sz="2000" dirty="0" smtClean="0"/>
              <a:t> is any collection of natural or constructed </a:t>
            </a:r>
            <a:r>
              <a:rPr lang="en-US" sz="2000" b="1" dirty="0" smtClean="0"/>
              <a:t>resources</a:t>
            </a:r>
            <a:r>
              <a:rPr lang="en-US" sz="2000" dirty="0" smtClean="0"/>
              <a:t> that is available for use by some group.</a:t>
            </a:r>
          </a:p>
          <a:p>
            <a:pPr lvl="1"/>
            <a:r>
              <a:rPr lang="en-US" sz="2000" dirty="0"/>
              <a:t>R</a:t>
            </a:r>
            <a:r>
              <a:rPr lang="en-US" sz="2000" dirty="0" smtClean="0"/>
              <a:t>equires </a:t>
            </a:r>
            <a:r>
              <a:rPr lang="en-US" sz="2000" b="1" dirty="0"/>
              <a:t>replenishment</a:t>
            </a:r>
            <a:r>
              <a:rPr lang="en-US" sz="2000" dirty="0"/>
              <a:t> </a:t>
            </a:r>
            <a:r>
              <a:rPr lang="en-US" sz="2000" dirty="0" smtClean="0"/>
              <a:t>of stock and/or construction &amp; maintenance of </a:t>
            </a:r>
            <a:r>
              <a:rPr lang="en-US" sz="2000" b="1" dirty="0" smtClean="0"/>
              <a:t>infrastructure</a:t>
            </a:r>
            <a:r>
              <a:rPr lang="en-US" sz="2000" dirty="0" smtClean="0"/>
              <a:t>. </a:t>
            </a:r>
          </a:p>
          <a:p>
            <a:pPr lvl="1"/>
            <a:r>
              <a:rPr lang="en-US" sz="2000" dirty="0" smtClean="0"/>
              <a:t>If too many resources are extracted, or too few resources used for replenishment/infrastructure, result may be depletion or destruction (</a:t>
            </a:r>
            <a:r>
              <a:rPr lang="en-US" sz="2000" b="1" dirty="0" smtClean="0"/>
              <a:t>tragedy of the commons</a:t>
            </a:r>
            <a:r>
              <a:rPr lang="en-US" sz="2000" dirty="0" smtClean="0"/>
              <a:t>)</a:t>
            </a:r>
          </a:p>
          <a:p>
            <a:pPr lvl="1"/>
            <a:r>
              <a:rPr lang="en-US" sz="2000" dirty="0" smtClean="0"/>
              <a:t>Hardin (1968) saw only two solutions: privatization or central control</a:t>
            </a:r>
          </a:p>
          <a:p>
            <a:r>
              <a:rPr lang="en-US" sz="2000" dirty="0" smtClean="0">
                <a:solidFill>
                  <a:prstClr val="black"/>
                </a:solidFill>
              </a:rPr>
              <a:t>If a group agrees to work together to manage common resources jointly, then it becomes </a:t>
            </a:r>
            <a:r>
              <a:rPr lang="en-US" sz="2000" b="1" u="sng" dirty="0" smtClean="0">
                <a:solidFill>
                  <a:prstClr val="black"/>
                </a:solidFill>
              </a:rPr>
              <a:t>common property</a:t>
            </a:r>
            <a:r>
              <a:rPr lang="en-US" sz="2000" b="1" dirty="0" smtClean="0">
                <a:solidFill>
                  <a:prstClr val="black"/>
                </a:solidFill>
              </a:rPr>
              <a:t>.</a:t>
            </a:r>
            <a:endParaRPr lang="en-US" sz="2000" u="sng" dirty="0" smtClean="0"/>
          </a:p>
          <a:p>
            <a:pPr lvl="1"/>
            <a:r>
              <a:rPr lang="en-US" sz="2000" b="1" u="sng" dirty="0" smtClean="0"/>
              <a:t>Rules</a:t>
            </a:r>
            <a:r>
              <a:rPr lang="en-US" sz="2000" dirty="0" smtClean="0"/>
              <a:t> that restrict extraction levels and contributions may be written, monitored, and/or enforced by political authorities and/or by group members (subject to limits set by higher political authorities).</a:t>
            </a:r>
          </a:p>
          <a:p>
            <a:pPr lvl="1"/>
            <a:r>
              <a:rPr lang="en-US" sz="2000" b="1" dirty="0"/>
              <a:t>Elinor Ostrom</a:t>
            </a:r>
            <a:r>
              <a:rPr lang="en-US" sz="2000" dirty="0"/>
              <a:t> (2009 Nobel </a:t>
            </a:r>
            <a:r>
              <a:rPr lang="en-US" sz="2000" dirty="0" smtClean="0"/>
              <a:t>Memorial Prize in </a:t>
            </a:r>
            <a:r>
              <a:rPr lang="en-US" sz="2000" dirty="0"/>
              <a:t>Economic Sciences</a:t>
            </a:r>
            <a:r>
              <a:rPr lang="en-US" sz="2000" dirty="0" smtClean="0"/>
              <a:t>) established eight </a:t>
            </a:r>
            <a:r>
              <a:rPr lang="en-US" sz="2000" b="1" dirty="0" smtClean="0"/>
              <a:t>Design Principles</a:t>
            </a:r>
            <a:r>
              <a:rPr lang="en-US" sz="2000" dirty="0" smtClean="0"/>
              <a:t> that support sustainability of community-managed resource commons (i.e., common pool resources managed under a </a:t>
            </a:r>
            <a:r>
              <a:rPr lang="en-US" sz="2000" b="1" dirty="0" smtClean="0"/>
              <a:t>common property </a:t>
            </a:r>
            <a:r>
              <a:rPr lang="en-US" sz="2000" dirty="0" smtClean="0"/>
              <a:t>regime)</a:t>
            </a:r>
          </a:p>
        </p:txBody>
      </p:sp>
      <p:sp>
        <p:nvSpPr>
          <p:cNvPr id="5" name="Slide Number Placeholder 4"/>
          <p:cNvSpPr>
            <a:spLocks noGrp="1"/>
          </p:cNvSpPr>
          <p:nvPr>
            <p:ph type="sldNum" sz="quarter" idx="12"/>
          </p:nvPr>
        </p:nvSpPr>
        <p:spPr/>
        <p:txBody>
          <a:bodyPr/>
          <a:lstStyle/>
          <a:p>
            <a:pPr>
              <a:defRPr/>
            </a:pPr>
            <a:fld id="{853867E6-9E13-4B61-894C-FA2D814C47FE}" type="slidenum">
              <a:rPr lang="en-US" smtClean="0"/>
              <a:pPr>
                <a:defRPr/>
              </a:pPr>
              <a:t>10</a:t>
            </a:fld>
            <a:endParaRPr lang="en-US"/>
          </a:p>
        </p:txBody>
      </p:sp>
    </p:spTree>
    <p:extLst>
      <p:ext uri="{BB962C8B-B14F-4D97-AF65-F5344CB8AC3E}">
        <p14:creationId xmlns:p14="http://schemas.microsoft.com/office/powerpoint/2010/main" val="72737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5410200"/>
          </a:xfrm>
        </p:spPr>
        <p:txBody>
          <a:bodyPr/>
          <a:lstStyle/>
          <a:p>
            <a:pPr marL="109537" indent="0">
              <a:buNone/>
            </a:pPr>
            <a:r>
              <a:rPr lang="en-US" dirty="0" smtClean="0"/>
              <a:t>The concepts of a commons, and of common property, can be applied at </a:t>
            </a:r>
            <a:r>
              <a:rPr lang="en-US" b="1" dirty="0" smtClean="0"/>
              <a:t>several levels of aggregation </a:t>
            </a:r>
            <a:r>
              <a:rPr lang="en-US" dirty="0" smtClean="0"/>
              <a:t>in the overall system of health and health care delivery:</a:t>
            </a:r>
          </a:p>
          <a:p>
            <a:pPr marL="566737" indent="-457200">
              <a:buFont typeface="+mj-lt"/>
              <a:buAutoNum type="arabicPeriod"/>
            </a:pPr>
            <a:r>
              <a:rPr lang="en-US" sz="2200" b="1" dirty="0" smtClean="0"/>
              <a:t>Program Commons (or Micro-Commons)</a:t>
            </a:r>
          </a:p>
          <a:p>
            <a:pPr marL="1060450" lvl="2" indent="-457200">
              <a:buFont typeface="+mj-lt"/>
              <a:buAutoNum type="alphaLcPeriod"/>
            </a:pPr>
            <a:r>
              <a:rPr lang="en-US" sz="1900" b="1" dirty="0" smtClean="0"/>
              <a:t>Specific projects or programs </a:t>
            </a:r>
            <a:r>
              <a:rPr lang="en-US" sz="1900" dirty="0" smtClean="0"/>
              <a:t>(example: suicide hot-line)</a:t>
            </a:r>
          </a:p>
          <a:p>
            <a:pPr marL="1060450" lvl="2" indent="-457200">
              <a:buFont typeface="+mj-lt"/>
              <a:buAutoNum type="alphaLcPeriod"/>
            </a:pPr>
            <a:r>
              <a:rPr lang="en-US" sz="1900" b="1" dirty="0" smtClean="0"/>
              <a:t>Clusters of closely related programs </a:t>
            </a:r>
            <a:r>
              <a:rPr lang="en-US" sz="1900" dirty="0" smtClean="0"/>
              <a:t>(counseling services)</a:t>
            </a:r>
          </a:p>
          <a:p>
            <a:pPr marL="1060450" lvl="2" indent="-457200">
              <a:buFont typeface="+mj-lt"/>
              <a:buAutoNum type="alphaLcPeriod"/>
            </a:pPr>
            <a:r>
              <a:rPr lang="en-US" sz="1900" b="1" dirty="0" smtClean="0"/>
              <a:t>Broad topical categories </a:t>
            </a:r>
            <a:r>
              <a:rPr lang="en-US" sz="1900" dirty="0" smtClean="0"/>
              <a:t>(mental and behavioral health, access to care, built environment)</a:t>
            </a:r>
          </a:p>
          <a:p>
            <a:pPr marL="566737" indent="-457200">
              <a:buFont typeface="+mj-lt"/>
              <a:buAutoNum type="arabicPeriod"/>
            </a:pPr>
            <a:r>
              <a:rPr lang="en-US" sz="2200" b="1" dirty="0" smtClean="0"/>
              <a:t>Regional Health Commons </a:t>
            </a:r>
            <a:r>
              <a:rPr lang="en-US" sz="2200" dirty="0" smtClean="0"/>
              <a:t>(system comprised of all the </a:t>
            </a:r>
            <a:r>
              <a:rPr lang="en-US" sz="2200" dirty="0" smtClean="0">
                <a:solidFill>
                  <a:prstClr val="black"/>
                </a:solidFill>
              </a:rPr>
              <a:t>physical</a:t>
            </a:r>
            <a:r>
              <a:rPr lang="en-US" sz="2200" dirty="0">
                <a:solidFill>
                  <a:prstClr val="black"/>
                </a:solidFill>
              </a:rPr>
              <a:t>, financial, human, and social capital relevant to health care and/or population </a:t>
            </a:r>
            <a:r>
              <a:rPr lang="en-US" sz="2200" dirty="0" smtClean="0">
                <a:solidFill>
                  <a:prstClr val="black"/>
                </a:solidFill>
              </a:rPr>
              <a:t>health in that region)</a:t>
            </a:r>
          </a:p>
          <a:p>
            <a:pPr marL="566737" indent="-457200">
              <a:buFont typeface="+mj-lt"/>
              <a:buAutoNum type="arabicPeriod"/>
            </a:pPr>
            <a:r>
              <a:rPr lang="en-US" sz="2200" b="1" dirty="0" smtClean="0">
                <a:solidFill>
                  <a:prstClr val="black"/>
                </a:solidFill>
              </a:rPr>
              <a:t>Fiscal Commons</a:t>
            </a:r>
            <a:r>
              <a:rPr lang="en-US" sz="2200" dirty="0" smtClean="0">
                <a:solidFill>
                  <a:prstClr val="black"/>
                </a:solidFill>
              </a:rPr>
              <a:t> </a:t>
            </a:r>
            <a:r>
              <a:rPr lang="en-US" sz="2200" b="1" dirty="0" smtClean="0">
                <a:solidFill>
                  <a:prstClr val="black"/>
                </a:solidFill>
              </a:rPr>
              <a:t>at state or national levels </a:t>
            </a:r>
            <a:r>
              <a:rPr lang="en-US" sz="2200" dirty="0" smtClean="0">
                <a:solidFill>
                  <a:prstClr val="black"/>
                </a:solidFill>
              </a:rPr>
              <a:t>(total financial resources available for public services, with health care as one claimant among many)</a:t>
            </a:r>
          </a:p>
        </p:txBody>
      </p:sp>
      <p:sp>
        <p:nvSpPr>
          <p:cNvPr id="3" name="Title 2"/>
          <p:cNvSpPr>
            <a:spLocks noGrp="1"/>
          </p:cNvSpPr>
          <p:nvPr>
            <p:ph type="title"/>
          </p:nvPr>
        </p:nvSpPr>
        <p:spPr>
          <a:xfrm>
            <a:off x="533400" y="304800"/>
            <a:ext cx="8229600" cy="609600"/>
          </a:xfrm>
        </p:spPr>
        <p:txBody>
          <a:bodyPr/>
          <a:lstStyle/>
          <a:p>
            <a:pPr algn="ctr"/>
            <a:r>
              <a:rPr lang="en-US" sz="2900" b="1" dirty="0" smtClean="0"/>
              <a:t>Exploring Health Commons at Multiple Levels</a:t>
            </a:r>
            <a:endParaRPr lang="en-US"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11</a:t>
            </a:fld>
            <a:endParaRPr lang="en-US"/>
          </a:p>
        </p:txBody>
      </p:sp>
    </p:spTree>
    <p:extLst>
      <p:ext uri="{BB962C8B-B14F-4D97-AF65-F5344CB8AC3E}">
        <p14:creationId xmlns:p14="http://schemas.microsoft.com/office/powerpoint/2010/main" val="439342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3798460"/>
              </p:ext>
            </p:extLst>
          </p:nvPr>
        </p:nvGraphicFramePr>
        <p:xfrm>
          <a:off x="228600" y="381000"/>
          <a:ext cx="8763000" cy="6287518"/>
        </p:xfrm>
        <a:graphic>
          <a:graphicData uri="http://schemas.openxmlformats.org/drawingml/2006/table">
            <a:tbl>
              <a:tblPr firstRow="1" bandRow="1">
                <a:tableStyleId>{F5AB1C69-6EDB-4FF4-983F-18BD219EF322}</a:tableStyleId>
              </a:tblPr>
              <a:tblGrid>
                <a:gridCol w="1828800"/>
                <a:gridCol w="2286000"/>
                <a:gridCol w="1981200"/>
                <a:gridCol w="2667000"/>
              </a:tblGrid>
              <a:tr h="685800">
                <a:tc>
                  <a:txBody>
                    <a:bodyPr/>
                    <a:lstStyle/>
                    <a:p>
                      <a:r>
                        <a:rPr lang="en-US" dirty="0" smtClean="0"/>
                        <a:t>Type &amp; Level of Commons</a:t>
                      </a:r>
                      <a:endParaRPr lang="en-US" dirty="0"/>
                    </a:p>
                  </a:txBody>
                  <a:tcPr anchor="ctr" anchorCtr="1"/>
                </a:tc>
                <a:tc>
                  <a:txBody>
                    <a:bodyPr/>
                    <a:lstStyle/>
                    <a:p>
                      <a:pPr algn="ctr"/>
                      <a:r>
                        <a:rPr lang="en-US" dirty="0" smtClean="0"/>
                        <a:t>Users</a:t>
                      </a:r>
                      <a:r>
                        <a:rPr lang="en-US" baseline="0" dirty="0" smtClean="0"/>
                        <a:t> or </a:t>
                      </a:r>
                      <a:r>
                        <a:rPr lang="en-US" dirty="0" smtClean="0"/>
                        <a:t>Production</a:t>
                      </a:r>
                      <a:r>
                        <a:rPr lang="en-US" baseline="0" dirty="0" smtClean="0"/>
                        <a:t> Functions</a:t>
                      </a:r>
                      <a:endParaRPr lang="en-US" dirty="0"/>
                    </a:p>
                  </a:txBody>
                  <a:tcPr anchor="ctr" anchorCtr="1"/>
                </a:tc>
                <a:tc>
                  <a:txBody>
                    <a:bodyPr/>
                    <a:lstStyle/>
                    <a:p>
                      <a:pPr algn="ctr"/>
                      <a:r>
                        <a:rPr lang="en-US" dirty="0" smtClean="0"/>
                        <a:t>Builders of Common Resource</a:t>
                      </a:r>
                      <a:endParaRPr lang="en-US" dirty="0"/>
                    </a:p>
                  </a:txBody>
                  <a:tcPr anchor="ctr" anchorCtr="1"/>
                </a:tc>
                <a:tc>
                  <a:txBody>
                    <a:bodyPr/>
                    <a:lstStyle/>
                    <a:p>
                      <a:pPr algn="ctr"/>
                      <a:r>
                        <a:rPr lang="en-US" dirty="0" smtClean="0"/>
                        <a:t>Managers</a:t>
                      </a:r>
                      <a:r>
                        <a:rPr lang="en-US" baseline="0" dirty="0" smtClean="0"/>
                        <a:t> and/or </a:t>
                      </a:r>
                      <a:r>
                        <a:rPr lang="en-US" dirty="0" smtClean="0"/>
                        <a:t>Stewards</a:t>
                      </a:r>
                      <a:endParaRPr lang="en-US" dirty="0"/>
                    </a:p>
                  </a:txBody>
                  <a:tcPr anchor="ctr" anchorCtr="1"/>
                </a:tc>
              </a:tr>
              <a:tr h="663958">
                <a:tc>
                  <a:txBody>
                    <a:bodyPr/>
                    <a:lstStyle/>
                    <a:p>
                      <a:r>
                        <a:rPr lang="en-US" sz="1600" i="1" dirty="0" smtClean="0"/>
                        <a:t>Natural Resource (sheep)</a:t>
                      </a:r>
                      <a:endParaRPr lang="en-US" sz="1600" i="1" dirty="0"/>
                    </a:p>
                  </a:txBody>
                  <a:tcPr anchor="ctr"/>
                </a:tc>
                <a:tc>
                  <a:txBody>
                    <a:bodyPr/>
                    <a:lstStyle/>
                    <a:p>
                      <a:r>
                        <a:rPr lang="en-US" sz="1600" dirty="0" smtClean="0"/>
                        <a:t>Sheep graze on grass, produce wool</a:t>
                      </a:r>
                      <a:r>
                        <a:rPr lang="en-US" sz="1600" baseline="0" dirty="0" smtClean="0"/>
                        <a:t> &amp;</a:t>
                      </a:r>
                      <a:r>
                        <a:rPr lang="en-US" sz="1600" dirty="0" smtClean="0"/>
                        <a:t> mutton</a:t>
                      </a:r>
                      <a:endParaRPr lang="en-US" sz="1600" dirty="0"/>
                    </a:p>
                  </a:txBody>
                  <a:tcPr anchor="ctr"/>
                </a:tc>
                <a:tc>
                  <a:txBody>
                    <a:bodyPr/>
                    <a:lstStyle/>
                    <a:p>
                      <a:r>
                        <a:rPr lang="en-US" sz="1600" dirty="0" smtClean="0"/>
                        <a:t>[Nature]; </a:t>
                      </a:r>
                    </a:p>
                    <a:p>
                      <a:r>
                        <a:rPr lang="en-US" sz="1600" b="1" dirty="0" smtClean="0"/>
                        <a:t>Herders</a:t>
                      </a:r>
                      <a:r>
                        <a:rPr lang="en-US" sz="1600" dirty="0" smtClean="0"/>
                        <a:t> put sheep</a:t>
                      </a:r>
                      <a:r>
                        <a:rPr lang="en-US" sz="1600" baseline="0" dirty="0" smtClean="0"/>
                        <a:t> in common pasture</a:t>
                      </a:r>
                      <a:endParaRPr lang="en-US" sz="1600" dirty="0"/>
                    </a:p>
                  </a:txBody>
                  <a:tcPr anchor="ctr"/>
                </a:tc>
                <a:tc>
                  <a:txBody>
                    <a:bodyPr/>
                    <a:lstStyle/>
                    <a:p>
                      <a:r>
                        <a:rPr lang="en-US" sz="1600" dirty="0" smtClean="0"/>
                        <a:t>None; or (a) state,</a:t>
                      </a:r>
                      <a:r>
                        <a:rPr lang="en-US" sz="1600" baseline="0" dirty="0" smtClean="0"/>
                        <a:t> (b) private property owners, or (c) </a:t>
                      </a:r>
                      <a:r>
                        <a:rPr lang="en-US" sz="1600" b="1" baseline="0" dirty="0" smtClean="0"/>
                        <a:t>user group (herders)</a:t>
                      </a:r>
                      <a:endParaRPr lang="en-US" sz="1600" b="1" dirty="0"/>
                    </a:p>
                  </a:txBody>
                  <a:tcPr anchor="ctr"/>
                </a:tc>
              </a:tr>
              <a:tr h="948511">
                <a:tc>
                  <a:txBody>
                    <a:bodyPr/>
                    <a:lstStyle/>
                    <a:p>
                      <a:r>
                        <a:rPr lang="en-US" sz="1600" b="1" i="1" dirty="0" smtClean="0"/>
                        <a:t>Constructed</a:t>
                      </a:r>
                      <a:r>
                        <a:rPr lang="en-US" sz="1600" b="1" i="1" baseline="0" dirty="0" smtClean="0"/>
                        <a:t> Physical Resource (irrigation system)</a:t>
                      </a:r>
                      <a:endParaRPr lang="en-US" sz="1600" b="1" i="1" dirty="0"/>
                    </a:p>
                  </a:txBody>
                  <a:tcPr anchor="ctr">
                    <a:lnB w="12700" cap="flat" cmpd="sng" algn="ctr">
                      <a:solidFill>
                        <a:schemeClr val="tx1"/>
                      </a:solidFill>
                      <a:prstDash val="solid"/>
                      <a:round/>
                      <a:headEnd type="none" w="med" len="med"/>
                      <a:tailEnd type="none" w="med" len="med"/>
                    </a:lnB>
                  </a:tcPr>
                </a:tc>
                <a:tc>
                  <a:txBody>
                    <a:bodyPr/>
                    <a:lstStyle/>
                    <a:p>
                      <a:r>
                        <a:rPr lang="en-US" sz="1600" b="1" dirty="0" smtClean="0"/>
                        <a:t>Farmers</a:t>
                      </a:r>
                      <a:r>
                        <a:rPr lang="en-US" sz="1600" dirty="0" smtClean="0"/>
                        <a:t> using irrigation water</a:t>
                      </a:r>
                      <a:endParaRPr lang="en-US" sz="1600" dirty="0"/>
                    </a:p>
                  </a:txBody>
                  <a:tcPr anchor="ctr">
                    <a:lnB w="12700" cap="flat" cmpd="sng" algn="ctr">
                      <a:solidFill>
                        <a:schemeClr val="tx1"/>
                      </a:solidFill>
                      <a:prstDash val="solid"/>
                      <a:round/>
                      <a:headEnd type="none" w="med" len="med"/>
                      <a:tailEnd type="none" w="med" len="med"/>
                    </a:lnB>
                  </a:tcPr>
                </a:tc>
                <a:tc>
                  <a:txBody>
                    <a:bodyPr/>
                    <a:lstStyle/>
                    <a:p>
                      <a:pPr marL="342900" indent="-342900">
                        <a:buAutoNum type="alphaLcParenBoth"/>
                      </a:pPr>
                      <a:r>
                        <a:rPr lang="en-US" sz="1600" dirty="0" smtClean="0"/>
                        <a:t>Construction firm</a:t>
                      </a:r>
                    </a:p>
                    <a:p>
                      <a:pPr marL="342900" indent="-342900">
                        <a:buAutoNum type="alphaLcParenBoth"/>
                      </a:pPr>
                      <a:r>
                        <a:rPr lang="en-US" sz="1600" b="1" dirty="0" smtClean="0"/>
                        <a:t>Farmers</a:t>
                      </a:r>
                      <a:endParaRPr lang="en-US" sz="1600" b="1" dirty="0"/>
                    </a:p>
                  </a:txBody>
                  <a:tcPr anchor="ctr">
                    <a:lnB w="12700" cap="flat" cmpd="sng" algn="ctr">
                      <a:solidFill>
                        <a:schemeClr val="tx1"/>
                      </a:solidFill>
                      <a:prstDash val="solid"/>
                      <a:round/>
                      <a:headEnd type="none" w="med" len="med"/>
                      <a:tailEnd type="none" w="med" len="med"/>
                    </a:lnB>
                  </a:tcPr>
                </a:tc>
                <a:tc>
                  <a:txBody>
                    <a:bodyPr/>
                    <a:lstStyle/>
                    <a:p>
                      <a:pPr marL="0" indent="0">
                        <a:buNone/>
                      </a:pPr>
                      <a:r>
                        <a:rPr lang="en-US" sz="1600" dirty="0" smtClean="0"/>
                        <a:t>None;</a:t>
                      </a:r>
                      <a:r>
                        <a:rPr lang="en-US" sz="1600" baseline="0" dirty="0" smtClean="0"/>
                        <a:t> or</a:t>
                      </a:r>
                      <a:endParaRPr lang="en-US" sz="1600" dirty="0" smtClean="0"/>
                    </a:p>
                    <a:p>
                      <a:pPr marL="342900" indent="-342900">
                        <a:buAutoNum type="alphaLcParenBoth"/>
                      </a:pPr>
                      <a:r>
                        <a:rPr lang="en-US" sz="1600" dirty="0" smtClean="0"/>
                        <a:t>Government agents,</a:t>
                      </a:r>
                    </a:p>
                    <a:p>
                      <a:pPr marL="342900" indent="-342900">
                        <a:buAutoNum type="alphaLcParenBoth"/>
                      </a:pPr>
                      <a:r>
                        <a:rPr lang="en-US" sz="1600" b="1" dirty="0" smtClean="0"/>
                        <a:t>Farmers</a:t>
                      </a:r>
                      <a:r>
                        <a:rPr lang="en-US" sz="1600" dirty="0" smtClean="0"/>
                        <a:t> association</a:t>
                      </a:r>
                      <a:endParaRPr lang="en-US" sz="1600" dirty="0"/>
                    </a:p>
                  </a:txBody>
                  <a:tcPr anchor="ctr">
                    <a:lnB w="12700" cap="flat" cmpd="sng" algn="ctr">
                      <a:solidFill>
                        <a:schemeClr val="tx1"/>
                      </a:solidFill>
                      <a:prstDash val="solid"/>
                      <a:round/>
                      <a:headEnd type="none" w="med" len="med"/>
                      <a:tailEnd type="none" w="med" len="med"/>
                    </a:lnB>
                  </a:tcPr>
                </a:tc>
              </a:tr>
              <a:tr h="663958">
                <a:tc>
                  <a:txBody>
                    <a:bodyPr/>
                    <a:lstStyle/>
                    <a:p>
                      <a:r>
                        <a:rPr lang="en-US" sz="1600" i="1" dirty="0" smtClean="0"/>
                        <a:t>National Fiscal Commons</a:t>
                      </a:r>
                      <a:endParaRPr lang="en-US" sz="1600" i="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Medical-Industrial Complex,</a:t>
                      </a:r>
                      <a:r>
                        <a:rPr lang="en-US" sz="1600" baseline="0" dirty="0" smtClean="0"/>
                        <a:t> other claimants</a:t>
                      </a:r>
                      <a:endParaRPr lang="en-US" sz="1600" dirty="0"/>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National economy and</a:t>
                      </a:r>
                      <a:r>
                        <a:rPr lang="en-US" sz="1600" baseline="0" dirty="0" smtClean="0"/>
                        <a:t> public budgets</a:t>
                      </a:r>
                      <a:endParaRPr 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National politicians (???????????????)</a:t>
                      </a:r>
                      <a:endParaRPr lang="en-US"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171">
                <a:tc>
                  <a:txBody>
                    <a:bodyPr/>
                    <a:lstStyle/>
                    <a:p>
                      <a:r>
                        <a:rPr lang="en-US" sz="1600" i="1" dirty="0" smtClean="0"/>
                        <a:t>Regional Health System</a:t>
                      </a:r>
                      <a:r>
                        <a:rPr lang="en-US" sz="1600" i="1" baseline="0" dirty="0" smtClean="0"/>
                        <a:t> </a:t>
                      </a:r>
                      <a:r>
                        <a:rPr lang="en-US" sz="1600" i="1" dirty="0" smtClean="0"/>
                        <a:t>(traditional)</a:t>
                      </a:r>
                      <a:endParaRPr lang="en-US" sz="1600" i="1" dirty="0"/>
                    </a:p>
                  </a:txBody>
                  <a:tcPr anchor="ctr">
                    <a:lnT w="12700" cap="flat" cmpd="sng" algn="ctr">
                      <a:solidFill>
                        <a:schemeClr val="tx1"/>
                      </a:solidFill>
                      <a:prstDash val="solid"/>
                      <a:round/>
                      <a:headEnd type="none" w="med" len="med"/>
                      <a:tailEnd type="none" w="med" len="med"/>
                    </a:lnT>
                  </a:tcPr>
                </a:tc>
                <a:tc>
                  <a:txBody>
                    <a:bodyPr/>
                    <a:lstStyle/>
                    <a:p>
                      <a:r>
                        <a:rPr lang="en-US" sz="1600" b="0" dirty="0" smtClean="0"/>
                        <a:t>Patients and Providers </a:t>
                      </a:r>
                      <a:r>
                        <a:rPr lang="en-US" sz="1600" dirty="0" smtClean="0"/>
                        <a:t>(hospitals,</a:t>
                      </a:r>
                      <a:r>
                        <a:rPr lang="en-US" sz="1600" baseline="0" dirty="0" smtClean="0"/>
                        <a:t> physicians insurance, etc.)</a:t>
                      </a:r>
                      <a:endParaRPr lang="en-US" sz="1600" dirty="0"/>
                    </a:p>
                  </a:txBody>
                  <a:tcPr anchor="ctr">
                    <a:lnT w="12700" cap="flat" cmpd="sng" algn="ctr">
                      <a:solidFill>
                        <a:schemeClr val="tx1"/>
                      </a:solidFill>
                      <a:prstDash val="solid"/>
                      <a:round/>
                      <a:headEnd type="none" w="med" len="med"/>
                      <a:tailEnd type="none" w="med" len="med"/>
                    </a:lnT>
                  </a:tcPr>
                </a:tc>
                <a:tc>
                  <a:txBody>
                    <a:bodyPr/>
                    <a:lstStyle/>
                    <a:p>
                      <a:r>
                        <a:rPr lang="en-US" sz="1600" b="0" dirty="0" smtClean="0"/>
                        <a:t>Providers </a:t>
                      </a:r>
                      <a:endParaRPr lang="en-US" sz="1600" b="0" dirty="0"/>
                    </a:p>
                  </a:txBody>
                  <a:tcPr anchor="ctr">
                    <a:lnT w="12700" cap="flat" cmpd="sng" algn="ctr">
                      <a:solidFill>
                        <a:schemeClr val="tx1"/>
                      </a:solidFill>
                      <a:prstDash val="solid"/>
                      <a:round/>
                      <a:headEnd type="none" w="med" len="med"/>
                      <a:tailEnd type="none" w="med" len="med"/>
                    </a:lnT>
                  </a:tcPr>
                </a:tc>
                <a:tc>
                  <a:txBody>
                    <a:bodyPr/>
                    <a:lstStyle/>
                    <a:p>
                      <a:r>
                        <a:rPr lang="en-US" sz="1600" dirty="0" smtClean="0"/>
                        <a:t>-- No</a:t>
                      </a:r>
                      <a:r>
                        <a:rPr lang="en-US" sz="1600" baseline="0" dirty="0" smtClean="0"/>
                        <a:t> obvious candidate for this role – (except in a fully integrated delivery system)</a:t>
                      </a:r>
                      <a:endParaRPr lang="en-US" sz="1600" dirty="0"/>
                    </a:p>
                  </a:txBody>
                  <a:tcPr anchor="ctr">
                    <a:lnT w="12700" cap="flat" cmpd="sng" algn="ctr">
                      <a:solidFill>
                        <a:schemeClr val="tx1"/>
                      </a:solidFill>
                      <a:prstDash val="solid"/>
                      <a:round/>
                      <a:headEnd type="none" w="med" len="med"/>
                      <a:tailEnd type="none" w="med" len="med"/>
                    </a:lnT>
                  </a:tcPr>
                </a:tc>
              </a:tr>
              <a:tr h="838200">
                <a:tc>
                  <a:txBody>
                    <a:bodyPr/>
                    <a:lstStyle/>
                    <a:p>
                      <a:r>
                        <a:rPr lang="en-US" sz="1600" b="1" i="1" dirty="0" smtClean="0"/>
                        <a:t>Regional Health</a:t>
                      </a:r>
                      <a:r>
                        <a:rPr lang="en-US" sz="1600" b="1" i="1" baseline="0" dirty="0" smtClean="0"/>
                        <a:t> Commons (lots of collective action)</a:t>
                      </a:r>
                      <a:endParaRPr lang="en-US" sz="1600" b="1" i="1" dirty="0"/>
                    </a:p>
                  </a:txBody>
                  <a:tcPr anchor="ctr">
                    <a:lnB w="12700" cap="flat" cmpd="sng" algn="ctr">
                      <a:solidFill>
                        <a:schemeClr val="tx1"/>
                      </a:solidFill>
                      <a:prstDash val="solid"/>
                      <a:round/>
                      <a:headEnd type="none" w="med" len="med"/>
                      <a:tailEnd type="none" w="med" len="med"/>
                    </a:lnB>
                  </a:tcPr>
                </a:tc>
                <a:tc>
                  <a:txBody>
                    <a:bodyPr/>
                    <a:lstStyle/>
                    <a:p>
                      <a:r>
                        <a:rPr lang="en-US" sz="1600" dirty="0" smtClean="0"/>
                        <a:t>Programs transform resources into better healthcare and/or health</a:t>
                      </a:r>
                      <a:endParaRPr lang="en-US" sz="1600" dirty="0"/>
                    </a:p>
                  </a:txBody>
                  <a:tcPr anchor="ctr">
                    <a:lnB w="12700" cap="flat" cmpd="sng" algn="ctr">
                      <a:solidFill>
                        <a:schemeClr val="tx1"/>
                      </a:solidFill>
                      <a:prstDash val="solid"/>
                      <a:round/>
                      <a:headEnd type="none" w="med" len="med"/>
                      <a:tailEnd type="none" w="med" len="med"/>
                    </a:lnB>
                  </a:tcPr>
                </a:tc>
                <a:tc>
                  <a:txBody>
                    <a:bodyPr/>
                    <a:lstStyle/>
                    <a:p>
                      <a:r>
                        <a:rPr lang="en-US" sz="1600" b="1" dirty="0" smtClean="0"/>
                        <a:t>Providers</a:t>
                      </a:r>
                      <a:r>
                        <a:rPr lang="en-US" sz="1600" dirty="0" smtClean="0"/>
                        <a:t> involved</a:t>
                      </a:r>
                      <a:r>
                        <a:rPr lang="en-US" sz="1600" baseline="0" dirty="0" smtClean="0"/>
                        <a:t> in each program</a:t>
                      </a:r>
                      <a:endParaRPr lang="en-US" sz="1600" dirty="0"/>
                    </a:p>
                  </a:txBody>
                  <a:tcPr anchor="ctr">
                    <a:lnB w="12700" cap="flat" cmpd="sng" algn="ctr">
                      <a:solidFill>
                        <a:schemeClr val="tx1"/>
                      </a:solidFill>
                      <a:prstDash val="solid"/>
                      <a:round/>
                      <a:headEnd type="none" w="med" len="med"/>
                      <a:tailEnd type="none" w="med" len="med"/>
                    </a:lnB>
                  </a:tcPr>
                </a:tc>
                <a:tc>
                  <a:txBody>
                    <a:bodyPr/>
                    <a:lstStyle/>
                    <a:p>
                      <a:r>
                        <a:rPr lang="en-US" sz="1600" dirty="0" smtClean="0"/>
                        <a:t>None;</a:t>
                      </a:r>
                      <a:r>
                        <a:rPr lang="en-US" sz="1600" baseline="0" dirty="0" smtClean="0"/>
                        <a:t> or </a:t>
                      </a:r>
                      <a:r>
                        <a:rPr lang="en-US" sz="1600" b="1" baseline="0" dirty="0" smtClean="0"/>
                        <a:t>stewardship team involving all key stakeholders</a:t>
                      </a:r>
                      <a:endParaRPr lang="en-US" sz="1600" b="1" dirty="0"/>
                    </a:p>
                  </a:txBody>
                  <a:tcPr anchor="ctr">
                    <a:lnB w="12700" cap="flat" cmpd="sng" algn="ctr">
                      <a:solidFill>
                        <a:schemeClr val="tx1"/>
                      </a:solidFill>
                      <a:prstDash val="solid"/>
                      <a:round/>
                      <a:headEnd type="none" w="med" len="med"/>
                      <a:tailEnd type="none" w="med" len="med"/>
                    </a:lnB>
                  </a:tcPr>
                </a:tc>
              </a:tr>
              <a:tr h="663958">
                <a:tc>
                  <a:txBody>
                    <a:bodyPr/>
                    <a:lstStyle/>
                    <a:p>
                      <a:r>
                        <a:rPr lang="en-US" sz="1600" i="1" dirty="0" smtClean="0"/>
                        <a:t>Micro-commons</a:t>
                      </a:r>
                      <a:r>
                        <a:rPr lang="en-US" sz="1600" i="1" baseline="0" dirty="0" smtClean="0"/>
                        <a:t> (service delivery)</a:t>
                      </a:r>
                      <a:endParaRPr lang="en-US" sz="1600" i="1" dirty="0"/>
                    </a:p>
                  </a:txBody>
                  <a:tcPr anchor="ctr">
                    <a:lnT w="12700" cap="flat" cmpd="sng" algn="ctr">
                      <a:solidFill>
                        <a:schemeClr val="tx1"/>
                      </a:solidFill>
                      <a:prstDash val="solid"/>
                      <a:round/>
                      <a:headEnd type="none" w="med" len="med"/>
                      <a:tailEnd type="none" w="med" len="med"/>
                    </a:lnT>
                  </a:tcPr>
                </a:tc>
                <a:tc>
                  <a:txBody>
                    <a:bodyPr/>
                    <a:lstStyle/>
                    <a:p>
                      <a:r>
                        <a:rPr lang="en-US" sz="1600" dirty="0" smtClean="0"/>
                        <a:t>Direct</a:t>
                      </a:r>
                      <a:r>
                        <a:rPr lang="en-US" sz="1600" baseline="0" dirty="0" smtClean="0"/>
                        <a:t> beneficiaries</a:t>
                      </a:r>
                      <a:endParaRPr lang="en-US" sz="1600" dirty="0"/>
                    </a:p>
                  </a:txBody>
                  <a:tcPr anchor="ctr">
                    <a:lnT w="12700" cap="flat" cmpd="sng" algn="ctr">
                      <a:solidFill>
                        <a:schemeClr val="tx1"/>
                      </a:solidFill>
                      <a:prstDash val="solid"/>
                      <a:round/>
                      <a:headEnd type="none" w="med" len="med"/>
                      <a:tailEnd type="none" w="med" len="med"/>
                    </a:lnT>
                  </a:tcPr>
                </a:tc>
                <a:tc>
                  <a:txBody>
                    <a:bodyPr/>
                    <a:lstStyle/>
                    <a:p>
                      <a:r>
                        <a:rPr lang="en-US" sz="1600" b="1" dirty="0" smtClean="0"/>
                        <a:t>Providers</a:t>
                      </a:r>
                      <a:r>
                        <a:rPr lang="en-US" sz="1600" dirty="0" smtClean="0"/>
                        <a:t> define program, rules</a:t>
                      </a:r>
                      <a:endParaRPr lang="en-US" sz="1600" dirty="0"/>
                    </a:p>
                  </a:txBody>
                  <a:tcPr anchor="ctr">
                    <a:lnT w="12700" cap="flat" cmpd="sng" algn="ctr">
                      <a:solidFill>
                        <a:schemeClr val="tx1"/>
                      </a:solidFill>
                      <a:prstDash val="solid"/>
                      <a:round/>
                      <a:headEnd type="none" w="med" len="med"/>
                      <a:tailEnd type="none" w="med" len="med"/>
                    </a:lnT>
                  </a:tcPr>
                </a:tc>
                <a:tc>
                  <a:txBody>
                    <a:bodyPr/>
                    <a:lstStyle/>
                    <a:p>
                      <a:r>
                        <a:rPr lang="en-US" sz="1600" b="1" dirty="0" smtClean="0"/>
                        <a:t>Providers</a:t>
                      </a:r>
                      <a:r>
                        <a:rPr lang="en-US" sz="1600" dirty="0" smtClean="0"/>
                        <a:t>,</a:t>
                      </a:r>
                      <a:r>
                        <a:rPr lang="en-US" sz="1600" baseline="0" dirty="0" smtClean="0"/>
                        <a:t> with external regulation and contract enforcement </a:t>
                      </a:r>
                      <a:endParaRPr lang="en-US" sz="1600" dirty="0"/>
                    </a:p>
                  </a:txBody>
                  <a:tcPr anchor="ctr">
                    <a:lnT w="12700" cap="flat" cmpd="sng" algn="ctr">
                      <a:solidFill>
                        <a:schemeClr val="tx1"/>
                      </a:solidFill>
                      <a:prstDash val="solid"/>
                      <a:round/>
                      <a:headEnd type="none" w="med" len="med"/>
                      <a:tailEnd type="none" w="med" len="med"/>
                    </a:lnT>
                  </a:tcPr>
                </a:tc>
              </a:tr>
              <a:tr h="663958">
                <a:tc>
                  <a:txBody>
                    <a:bodyPr/>
                    <a:lstStyle/>
                    <a:p>
                      <a:r>
                        <a:rPr lang="en-US" sz="1600" b="1" i="1" dirty="0" smtClean="0"/>
                        <a:t>Micro-commons </a:t>
                      </a:r>
                    </a:p>
                    <a:p>
                      <a:r>
                        <a:rPr lang="en-US" sz="1600" b="1" i="1" dirty="0" smtClean="0"/>
                        <a:t>(Co-Production)</a:t>
                      </a:r>
                      <a:endParaRPr lang="en-US" sz="1600" b="1" i="1" dirty="0"/>
                    </a:p>
                  </a:txBody>
                  <a:tcPr anchor="ctr"/>
                </a:tc>
                <a:tc>
                  <a:txBody>
                    <a:bodyPr/>
                    <a:lstStyle/>
                    <a:p>
                      <a:r>
                        <a:rPr lang="en-US" sz="1600" b="1" dirty="0" smtClean="0"/>
                        <a:t>Beneficiaries &amp; Providers</a:t>
                      </a:r>
                      <a:endParaRPr lang="en-US" sz="1600" b="1" dirty="0"/>
                    </a:p>
                  </a:txBody>
                  <a:tcPr anchor="ctr"/>
                </a:tc>
                <a:tc>
                  <a:txBody>
                    <a:bodyPr/>
                    <a:lstStyle/>
                    <a:p>
                      <a:r>
                        <a:rPr lang="en-US" sz="1600" b="1" dirty="0" smtClean="0"/>
                        <a:t>Beneficiaries &amp; Providers</a:t>
                      </a:r>
                    </a:p>
                  </a:txBody>
                  <a:tcPr anchor="ctr"/>
                </a:tc>
                <a:tc>
                  <a:txBody>
                    <a:bodyPr/>
                    <a:lstStyle/>
                    <a:p>
                      <a:r>
                        <a:rPr lang="en-US" sz="1600" b="1" dirty="0" smtClean="0"/>
                        <a:t>Stewardship team, with beneficiaries &amp; providers</a:t>
                      </a:r>
                    </a:p>
                  </a:txBody>
                  <a:tcPr anchor="ctr"/>
                </a:tc>
              </a:tr>
            </a:tbl>
          </a:graphicData>
        </a:graphic>
      </p:graphicFrame>
      <p:sp>
        <p:nvSpPr>
          <p:cNvPr id="3" name="Title 2"/>
          <p:cNvSpPr>
            <a:spLocks noGrp="1"/>
          </p:cNvSpPr>
          <p:nvPr>
            <p:ph type="title"/>
          </p:nvPr>
        </p:nvSpPr>
        <p:spPr>
          <a:xfrm>
            <a:off x="381000" y="0"/>
            <a:ext cx="8229600" cy="304800"/>
          </a:xfrm>
        </p:spPr>
        <p:txBody>
          <a:bodyPr>
            <a:normAutofit fontScale="90000"/>
          </a:bodyPr>
          <a:lstStyle/>
          <a:p>
            <a:pPr algn="ctr"/>
            <a:r>
              <a:rPr lang="en-US" sz="2800" b="1" dirty="0" smtClean="0"/>
              <a:t>Examples of Relevant Commons</a:t>
            </a:r>
            <a:endParaRPr lang="en-US" sz="28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12</a:t>
            </a:fld>
            <a:endParaRPr lang="en-US"/>
          </a:p>
        </p:txBody>
      </p:sp>
    </p:spTree>
    <p:extLst>
      <p:ext uri="{BB962C8B-B14F-4D97-AF65-F5344CB8AC3E}">
        <p14:creationId xmlns:p14="http://schemas.microsoft.com/office/powerpoint/2010/main" val="392567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18866324"/>
              </p:ext>
            </p:extLst>
          </p:nvPr>
        </p:nvGraphicFramePr>
        <p:xfrm>
          <a:off x="457200" y="1066800"/>
          <a:ext cx="8077200" cy="4953001"/>
        </p:xfrm>
        <a:graphic>
          <a:graphicData uri="http://schemas.openxmlformats.org/drawingml/2006/table">
            <a:tbl>
              <a:tblPr firstRow="1" firstCol="1" bandRow="1">
                <a:tableStyleId>{B301B821-A1FF-4177-AEE7-76D212191A09}</a:tableStyleId>
              </a:tblPr>
              <a:tblGrid>
                <a:gridCol w="3200400"/>
                <a:gridCol w="2133600"/>
                <a:gridCol w="2743200"/>
              </a:tblGrid>
              <a:tr h="681066">
                <a:tc>
                  <a:txBody>
                    <a:bodyPr/>
                    <a:lstStyle/>
                    <a:p>
                      <a:pPr marL="0" marR="0" algn="ctr">
                        <a:spcBef>
                          <a:spcPts val="0"/>
                        </a:spcBef>
                        <a:spcAft>
                          <a:spcPts val="0"/>
                        </a:spcAft>
                      </a:pPr>
                      <a:r>
                        <a:rPr lang="en-US" sz="1600" kern="1200" dirty="0">
                          <a:effectLst/>
                        </a:rPr>
                        <a:t>Specific Examples</a:t>
                      </a:r>
                      <a:endParaRPr lang="en-US" sz="1600" dirty="0">
                        <a:effectLst/>
                      </a:endParaRPr>
                    </a:p>
                    <a:p>
                      <a:pPr marL="0" marR="0" algn="ctr">
                        <a:spcBef>
                          <a:spcPts val="0"/>
                        </a:spcBef>
                        <a:spcAft>
                          <a:spcPts val="0"/>
                        </a:spcAft>
                      </a:pPr>
                      <a:r>
                        <a:rPr lang="en-US" sz="1600" kern="1200" dirty="0">
                          <a:effectLst/>
                        </a:rPr>
                        <a:t>from Grand Junction</a:t>
                      </a:r>
                      <a:endParaRPr lang="en-US" sz="1600" dirty="0">
                        <a:effectLst/>
                        <a:latin typeface="Calibri"/>
                        <a:ea typeface="Times New Roman"/>
                      </a:endParaRPr>
                    </a:p>
                  </a:txBody>
                  <a:tcPr marL="68580" marR="68580" marT="0" marB="0"/>
                </a:tc>
                <a:tc>
                  <a:txBody>
                    <a:bodyPr/>
                    <a:lstStyle/>
                    <a:p>
                      <a:pPr marL="0" marR="0" algn="ctr">
                        <a:spcBef>
                          <a:spcPts val="0"/>
                        </a:spcBef>
                        <a:spcAft>
                          <a:spcPts val="0"/>
                        </a:spcAft>
                      </a:pPr>
                      <a:r>
                        <a:rPr lang="en-US" sz="1600" kern="1200" dirty="0">
                          <a:effectLst/>
                        </a:rPr>
                        <a:t>Design Principles</a:t>
                      </a:r>
                      <a:endParaRPr lang="en-US" sz="1600" dirty="0">
                        <a:effectLst/>
                      </a:endParaRPr>
                    </a:p>
                    <a:p>
                      <a:pPr marL="0" marR="0" algn="ctr">
                        <a:spcBef>
                          <a:spcPts val="0"/>
                        </a:spcBef>
                        <a:spcAft>
                          <a:spcPts val="0"/>
                        </a:spcAft>
                      </a:pPr>
                      <a:r>
                        <a:rPr lang="en-US" sz="1600" kern="1200" dirty="0">
                          <a:effectLst/>
                        </a:rPr>
                        <a:t>(Elinor Ostrom)</a:t>
                      </a:r>
                      <a:endParaRPr lang="en-US" sz="1600" dirty="0">
                        <a:effectLst/>
                        <a:latin typeface="Calibri"/>
                        <a:ea typeface="Times New Roman"/>
                      </a:endParaRPr>
                    </a:p>
                  </a:txBody>
                  <a:tcPr marL="68580" marR="68580" marT="0" marB="0"/>
                </a:tc>
                <a:tc>
                  <a:txBody>
                    <a:bodyPr/>
                    <a:lstStyle/>
                    <a:p>
                      <a:pPr marL="0" marR="0" algn="ctr">
                        <a:spcBef>
                          <a:spcPts val="0"/>
                        </a:spcBef>
                        <a:spcAft>
                          <a:spcPts val="0"/>
                        </a:spcAft>
                      </a:pPr>
                      <a:r>
                        <a:rPr lang="en-US" sz="1600" kern="1200" dirty="0">
                          <a:effectLst/>
                        </a:rPr>
                        <a:t>General Guidelines</a:t>
                      </a:r>
                      <a:endParaRPr lang="en-US" sz="1600" dirty="0">
                        <a:effectLst/>
                      </a:endParaRPr>
                    </a:p>
                    <a:p>
                      <a:pPr marL="0" marR="0" algn="ctr">
                        <a:spcBef>
                          <a:spcPts val="0"/>
                        </a:spcBef>
                        <a:spcAft>
                          <a:spcPts val="0"/>
                        </a:spcAft>
                      </a:pPr>
                      <a:r>
                        <a:rPr lang="en-US" sz="1600" kern="1200" dirty="0">
                          <a:effectLst/>
                        </a:rPr>
                        <a:t>for Regional </a:t>
                      </a:r>
                      <a:r>
                        <a:rPr lang="en-US" sz="1600" kern="1200" dirty="0" smtClean="0">
                          <a:effectLst/>
                        </a:rPr>
                        <a:t>Stewardship*</a:t>
                      </a:r>
                      <a:endParaRPr lang="en-US" sz="1600" dirty="0">
                        <a:effectLst/>
                        <a:latin typeface="Calibri"/>
                        <a:ea typeface="Times New Roman"/>
                      </a:endParaRPr>
                    </a:p>
                  </a:txBody>
                  <a:tcPr marL="68580" marR="68580" marT="0" marB="0"/>
                </a:tc>
              </a:tr>
              <a:tr h="681066">
                <a:tc>
                  <a:txBody>
                    <a:bodyPr/>
                    <a:lstStyle/>
                    <a:p>
                      <a:pPr marL="0" marR="0" algn="ctr">
                        <a:spcBef>
                          <a:spcPts val="0"/>
                        </a:spcBef>
                        <a:spcAft>
                          <a:spcPts val="0"/>
                        </a:spcAft>
                      </a:pPr>
                      <a:r>
                        <a:rPr lang="en-US" sz="1600" kern="1200" dirty="0">
                          <a:effectLst/>
                        </a:rPr>
                        <a:t>Financial Pool to Equalize Payment</a:t>
                      </a:r>
                      <a:endParaRPr lang="en-US" sz="1600" dirty="0">
                        <a:effectLst/>
                      </a:endParaRPr>
                    </a:p>
                    <a:p>
                      <a:pPr marL="0" marR="0" algn="ctr">
                        <a:spcBef>
                          <a:spcPts val="0"/>
                        </a:spcBef>
                        <a:spcAft>
                          <a:spcPts val="0"/>
                        </a:spcAft>
                      </a:pPr>
                      <a:r>
                        <a:rPr lang="en-US" sz="1600" kern="1200" dirty="0">
                          <a:effectLst/>
                        </a:rPr>
                        <a:t>and Build Withhold Pool</a:t>
                      </a:r>
                      <a:endParaRPr lang="en-US" sz="1600" dirty="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Clear Boundaries</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Align Stakeholder Plans to Community Values</a:t>
                      </a:r>
                      <a:endParaRPr lang="en-US" sz="1600" b="1">
                        <a:effectLst/>
                        <a:latin typeface="Calibri"/>
                        <a:ea typeface="Times New Roman"/>
                      </a:endParaRPr>
                    </a:p>
                  </a:txBody>
                  <a:tcPr marL="68580" marR="68580" marT="0" marB="0" anchor="ctr"/>
                </a:tc>
              </a:tr>
              <a:tr h="340534">
                <a:tc>
                  <a:txBody>
                    <a:bodyPr/>
                    <a:lstStyle/>
                    <a:p>
                      <a:pPr marL="0" marR="0" algn="ctr">
                        <a:spcBef>
                          <a:spcPts val="0"/>
                        </a:spcBef>
                        <a:spcAft>
                          <a:spcPts val="0"/>
                        </a:spcAft>
                      </a:pPr>
                      <a:r>
                        <a:rPr lang="en-US" sz="1600" kern="1200">
                          <a:effectLst/>
                        </a:rPr>
                        <a:t>Peer Review of Physicians</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Routine Monitoring</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Gather and Share Information</a:t>
                      </a:r>
                      <a:endParaRPr lang="en-US" sz="1600" b="1">
                        <a:effectLst/>
                        <a:latin typeface="Calibri"/>
                        <a:ea typeface="Times New Roman"/>
                      </a:endParaRPr>
                    </a:p>
                  </a:txBody>
                  <a:tcPr marL="68580" marR="68580" marT="0" marB="0" anchor="ctr"/>
                </a:tc>
              </a:tr>
              <a:tr h="526065">
                <a:tc>
                  <a:txBody>
                    <a:bodyPr/>
                    <a:lstStyle/>
                    <a:p>
                      <a:pPr marL="0" marR="0" algn="ctr">
                        <a:spcBef>
                          <a:spcPts val="0"/>
                        </a:spcBef>
                        <a:spcAft>
                          <a:spcPts val="0"/>
                        </a:spcAft>
                      </a:pPr>
                      <a:r>
                        <a:rPr lang="en-US" sz="1600" kern="1200" dirty="0" err="1">
                          <a:effectLst/>
                        </a:rPr>
                        <a:t>Marillac</a:t>
                      </a:r>
                      <a:r>
                        <a:rPr lang="en-US" sz="1600" kern="1200" dirty="0">
                          <a:effectLst/>
                        </a:rPr>
                        <a:t> Clinic, Hospice, Home Care</a:t>
                      </a:r>
                      <a:endParaRPr lang="en-US" sz="1600" dirty="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Build Nested Enterprises</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Nurture Innovation</a:t>
                      </a:r>
                      <a:endParaRPr lang="en-US" sz="1600" b="1">
                        <a:effectLst/>
                        <a:latin typeface="Calibri"/>
                        <a:ea typeface="Times New Roman"/>
                      </a:endParaRPr>
                    </a:p>
                  </a:txBody>
                  <a:tcPr marL="68580" marR="68580" marT="0" marB="0" anchor="ctr"/>
                </a:tc>
              </a:tr>
              <a:tr h="340534">
                <a:tc>
                  <a:txBody>
                    <a:bodyPr/>
                    <a:lstStyle/>
                    <a:p>
                      <a:pPr marL="0" marR="0" algn="ctr">
                        <a:spcBef>
                          <a:spcPts val="0"/>
                        </a:spcBef>
                        <a:spcAft>
                          <a:spcPts val="0"/>
                        </a:spcAft>
                      </a:pPr>
                      <a:r>
                        <a:rPr lang="en-US" sz="1600" kern="1200">
                          <a:effectLst/>
                        </a:rPr>
                        <a:t>B4 Babies and Beyond</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*Long-Term Horizon*</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Think Systemically</a:t>
                      </a:r>
                      <a:endParaRPr lang="en-US" sz="1600" b="1">
                        <a:effectLst/>
                        <a:latin typeface="Calibri"/>
                        <a:ea typeface="Times New Roman"/>
                      </a:endParaRPr>
                    </a:p>
                  </a:txBody>
                  <a:tcPr marL="68580" marR="68580" marT="0" marB="0" anchor="ctr"/>
                </a:tc>
              </a:tr>
              <a:tr h="340534">
                <a:tc>
                  <a:txBody>
                    <a:bodyPr/>
                    <a:lstStyle/>
                    <a:p>
                      <a:pPr marL="0" marR="0" algn="ctr">
                        <a:spcBef>
                          <a:spcPts val="0"/>
                        </a:spcBef>
                        <a:spcAft>
                          <a:spcPts val="0"/>
                        </a:spcAft>
                      </a:pPr>
                      <a:r>
                        <a:rPr lang="en-US" sz="1600" kern="1200" dirty="0">
                          <a:effectLst/>
                        </a:rPr>
                        <a:t>Quality Health Network</a:t>
                      </a:r>
                      <a:endParaRPr lang="en-US" sz="1600" dirty="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Wide Participation</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Build Momentum</a:t>
                      </a:r>
                      <a:endParaRPr lang="en-US" sz="1600" b="1">
                        <a:effectLst/>
                        <a:latin typeface="Calibri"/>
                        <a:ea typeface="Times New Roman"/>
                      </a:endParaRPr>
                    </a:p>
                  </a:txBody>
                  <a:tcPr marL="68580" marR="68580" marT="0" marB="0" anchor="ctr"/>
                </a:tc>
              </a:tr>
              <a:tr h="681066">
                <a:tc>
                  <a:txBody>
                    <a:bodyPr/>
                    <a:lstStyle/>
                    <a:p>
                      <a:pPr marL="0" marR="0" algn="ctr">
                        <a:spcBef>
                          <a:spcPts val="0"/>
                        </a:spcBef>
                        <a:spcAft>
                          <a:spcPts val="0"/>
                        </a:spcAft>
                      </a:pPr>
                      <a:r>
                        <a:rPr lang="en-US" sz="1600" kern="1200">
                          <a:effectLst/>
                        </a:rPr>
                        <a:t>PCP Recruitment</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Congruence to Local Conditions and Values</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Recognize Local Challenges</a:t>
                      </a:r>
                      <a:endParaRPr lang="en-US" sz="1600" b="1">
                        <a:effectLst/>
                        <a:latin typeface="Calibri"/>
                        <a:ea typeface="Times New Roman"/>
                      </a:endParaRPr>
                    </a:p>
                  </a:txBody>
                  <a:tcPr marL="68580" marR="68580" marT="0" marB="0" anchor="ctr"/>
                </a:tc>
              </a:tr>
              <a:tr h="340534">
                <a:tc>
                  <a:txBody>
                    <a:bodyPr/>
                    <a:lstStyle/>
                    <a:p>
                      <a:pPr marL="0" marR="0" algn="ctr">
                        <a:spcBef>
                          <a:spcPts val="0"/>
                        </a:spcBef>
                        <a:spcAft>
                          <a:spcPts val="0"/>
                        </a:spcAft>
                      </a:pPr>
                      <a:r>
                        <a:rPr lang="en-US" sz="1600" kern="1200">
                          <a:effectLst/>
                        </a:rPr>
                        <a:t>FTC Consent Decree</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Recognized Autonomy</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Establish Shared Priorities</a:t>
                      </a:r>
                      <a:endParaRPr lang="en-US" sz="1600" b="1">
                        <a:effectLst/>
                        <a:latin typeface="Calibri"/>
                        <a:ea typeface="Times New Roman"/>
                      </a:endParaRPr>
                    </a:p>
                  </a:txBody>
                  <a:tcPr marL="68580" marR="68580" marT="0" marB="0" anchor="ctr"/>
                </a:tc>
              </a:tr>
              <a:tr h="340534">
                <a:tc>
                  <a:txBody>
                    <a:bodyPr/>
                    <a:lstStyle/>
                    <a:p>
                      <a:pPr marL="0" marR="0" algn="ctr">
                        <a:spcBef>
                          <a:spcPts val="0"/>
                        </a:spcBef>
                        <a:spcAft>
                          <a:spcPts val="0"/>
                        </a:spcAft>
                      </a:pPr>
                      <a:r>
                        <a:rPr lang="en-US" sz="1600" kern="1200">
                          <a:effectLst/>
                        </a:rPr>
                        <a:t>Mentoring and Informal Pressure</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Graduated Sanctions</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Hold Each Other Accountable</a:t>
                      </a:r>
                      <a:endParaRPr lang="en-US" sz="1600" b="1">
                        <a:effectLst/>
                        <a:latin typeface="Calibri"/>
                        <a:ea typeface="Times New Roman"/>
                      </a:endParaRPr>
                    </a:p>
                  </a:txBody>
                  <a:tcPr marL="68580" marR="68580" marT="0" marB="0" anchor="ctr"/>
                </a:tc>
              </a:tr>
              <a:tr h="340534">
                <a:tc>
                  <a:txBody>
                    <a:bodyPr/>
                    <a:lstStyle/>
                    <a:p>
                      <a:pPr marL="0" marR="0" algn="ctr">
                        <a:spcBef>
                          <a:spcPts val="0"/>
                        </a:spcBef>
                        <a:spcAft>
                          <a:spcPts val="0"/>
                        </a:spcAft>
                      </a:pPr>
                      <a:r>
                        <a:rPr lang="en-US" sz="1600" kern="1200">
                          <a:effectLst/>
                        </a:rPr>
                        <a:t>Local Committee</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Dispute Resolution</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a:effectLst/>
                        </a:rPr>
                        <a:t>Address Inequities</a:t>
                      </a:r>
                      <a:endParaRPr lang="en-US" sz="1600" b="1">
                        <a:effectLst/>
                        <a:latin typeface="Calibri"/>
                        <a:ea typeface="Times New Roman"/>
                      </a:endParaRPr>
                    </a:p>
                  </a:txBody>
                  <a:tcPr marL="68580" marR="68580" marT="0" marB="0" anchor="ctr"/>
                </a:tc>
              </a:tr>
              <a:tr h="340534">
                <a:tc>
                  <a:txBody>
                    <a:bodyPr/>
                    <a:lstStyle/>
                    <a:p>
                      <a:pPr marL="0" marR="0" algn="ctr">
                        <a:spcBef>
                          <a:spcPts val="0"/>
                        </a:spcBef>
                        <a:spcAft>
                          <a:spcPts val="0"/>
                        </a:spcAft>
                      </a:pPr>
                      <a:r>
                        <a:rPr lang="en-US" sz="1600" kern="1200">
                          <a:effectLst/>
                        </a:rPr>
                        <a:t>Commitment by CEOs</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kern="1200">
                          <a:effectLst/>
                        </a:rPr>
                        <a:t>*Trusted Leaders*</a:t>
                      </a:r>
                      <a:endParaRPr lang="en-US" sz="1600">
                        <a:effectLst/>
                        <a:latin typeface="Calibri"/>
                        <a:ea typeface="Times New Roman"/>
                      </a:endParaRPr>
                    </a:p>
                  </a:txBody>
                  <a:tcPr marL="68580" marR="68580" marT="0" marB="0" anchor="ctr"/>
                </a:tc>
                <a:tc>
                  <a:txBody>
                    <a:bodyPr/>
                    <a:lstStyle/>
                    <a:p>
                      <a:pPr marL="0" marR="0" algn="ctr">
                        <a:spcBef>
                          <a:spcPts val="0"/>
                        </a:spcBef>
                        <a:spcAft>
                          <a:spcPts val="0"/>
                        </a:spcAft>
                      </a:pPr>
                      <a:r>
                        <a:rPr lang="en-US" sz="1600" b="1" kern="1200" dirty="0">
                          <a:effectLst/>
                        </a:rPr>
                        <a:t>Find a Trusted Convener</a:t>
                      </a:r>
                      <a:endParaRPr lang="en-US" sz="1600" b="1" dirty="0">
                        <a:effectLst/>
                        <a:latin typeface="Calibri"/>
                        <a:ea typeface="Times New Roman"/>
                      </a:endParaRPr>
                    </a:p>
                  </a:txBody>
                  <a:tcPr marL="68580" marR="68580" marT="0" marB="0" anchor="ctr"/>
                </a:tc>
              </a:tr>
            </a:tbl>
          </a:graphicData>
        </a:graphic>
      </p:graphicFrame>
      <p:sp>
        <p:nvSpPr>
          <p:cNvPr id="3" name="Title 2"/>
          <p:cNvSpPr>
            <a:spLocks noGrp="1"/>
          </p:cNvSpPr>
          <p:nvPr>
            <p:ph type="title"/>
          </p:nvPr>
        </p:nvSpPr>
        <p:spPr>
          <a:xfrm>
            <a:off x="533400" y="381000"/>
            <a:ext cx="8229600" cy="533400"/>
          </a:xfrm>
        </p:spPr>
        <p:txBody>
          <a:bodyPr>
            <a:normAutofit fontScale="90000"/>
          </a:bodyPr>
          <a:lstStyle/>
          <a:p>
            <a:r>
              <a:rPr lang="en-US" sz="2800" b="1" dirty="0" smtClean="0">
                <a:solidFill>
                  <a:schemeClr val="accent1"/>
                </a:solidFill>
              </a:rPr>
              <a:t>Translating Design Principles to Healthcare Settings</a:t>
            </a:r>
            <a:endParaRPr lang="en-US" sz="2800" b="1" dirty="0">
              <a:solidFill>
                <a:schemeClr val="accent1"/>
              </a:solidFill>
            </a:endParaRPr>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13</a:t>
            </a:fld>
            <a:endParaRPr lang="en-US"/>
          </a:p>
        </p:txBody>
      </p:sp>
      <p:sp>
        <p:nvSpPr>
          <p:cNvPr id="2" name="TextBox 1"/>
          <p:cNvSpPr txBox="1"/>
          <p:nvPr/>
        </p:nvSpPr>
        <p:spPr>
          <a:xfrm>
            <a:off x="5791200" y="6117223"/>
            <a:ext cx="2895600" cy="276999"/>
          </a:xfrm>
          <a:prstGeom prst="rect">
            <a:avLst/>
          </a:prstGeom>
          <a:noFill/>
        </p:spPr>
        <p:txBody>
          <a:bodyPr wrap="square" rtlCol="0">
            <a:spAutoFit/>
          </a:bodyPr>
          <a:lstStyle/>
          <a:p>
            <a:r>
              <a:rPr lang="en-US" sz="1200" dirty="0" smtClean="0"/>
              <a:t>* See next slide for additional requirements</a:t>
            </a:r>
            <a:endParaRPr lang="en-US" sz="1200" dirty="0"/>
          </a:p>
        </p:txBody>
      </p:sp>
    </p:spTree>
    <p:extLst>
      <p:ext uri="{BB962C8B-B14F-4D97-AF65-F5344CB8AC3E}">
        <p14:creationId xmlns:p14="http://schemas.microsoft.com/office/powerpoint/2010/main" val="359007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534400" cy="3962400"/>
          </a:xfrm>
        </p:spPr>
        <p:txBody>
          <a:bodyPr/>
          <a:lstStyle/>
          <a:p>
            <a:r>
              <a:rPr lang="en-US" dirty="0" smtClean="0"/>
              <a:t>Characteristics of </a:t>
            </a:r>
            <a:r>
              <a:rPr lang="en-US" b="1" dirty="0" smtClean="0"/>
              <a:t>individual leaders</a:t>
            </a:r>
            <a:r>
              <a:rPr lang="en-US" dirty="0" smtClean="0"/>
              <a:t>: collaborative, innovative, systems thinking</a:t>
            </a:r>
          </a:p>
          <a:p>
            <a:r>
              <a:rPr lang="en-US" dirty="0" smtClean="0"/>
              <a:t>Processes within </a:t>
            </a:r>
            <a:r>
              <a:rPr lang="en-US" b="1" dirty="0" smtClean="0"/>
              <a:t>leadership teams</a:t>
            </a:r>
            <a:r>
              <a:rPr lang="en-US" dirty="0" smtClean="0"/>
              <a:t> (openness of communication, shared understanding)</a:t>
            </a:r>
          </a:p>
          <a:p>
            <a:r>
              <a:rPr lang="en-US" b="1" dirty="0" smtClean="0"/>
              <a:t>Stakeholder organizations </a:t>
            </a:r>
            <a:r>
              <a:rPr lang="en-US" dirty="0" smtClean="0"/>
              <a:t>with interests aligned to community values</a:t>
            </a:r>
          </a:p>
          <a:p>
            <a:r>
              <a:rPr lang="en-US" dirty="0" smtClean="0"/>
              <a:t>Enabling </a:t>
            </a:r>
            <a:r>
              <a:rPr lang="en-US" dirty="0"/>
              <a:t>conditions at regional and national levels, esp. </a:t>
            </a:r>
            <a:r>
              <a:rPr lang="en-US" b="1" dirty="0"/>
              <a:t>sufficient resources </a:t>
            </a:r>
            <a:r>
              <a:rPr lang="en-US" dirty="0"/>
              <a:t>and </a:t>
            </a:r>
            <a:r>
              <a:rPr lang="en-US" b="1" dirty="0"/>
              <a:t>room for local </a:t>
            </a:r>
            <a:r>
              <a:rPr lang="en-US" b="1" dirty="0" smtClean="0"/>
              <a:t>autonomy</a:t>
            </a:r>
          </a:p>
          <a:p>
            <a:endParaRPr lang="en-US" sz="2000" b="1" dirty="0"/>
          </a:p>
        </p:txBody>
      </p:sp>
      <p:sp>
        <p:nvSpPr>
          <p:cNvPr id="3" name="Title 2"/>
          <p:cNvSpPr>
            <a:spLocks noGrp="1"/>
          </p:cNvSpPr>
          <p:nvPr>
            <p:ph type="title"/>
          </p:nvPr>
        </p:nvSpPr>
        <p:spPr>
          <a:xfrm>
            <a:off x="228600" y="228600"/>
            <a:ext cx="8763000" cy="1447800"/>
          </a:xfrm>
        </p:spPr>
        <p:txBody>
          <a:bodyPr>
            <a:noAutofit/>
          </a:bodyPr>
          <a:lstStyle/>
          <a:p>
            <a:pPr algn="ctr"/>
            <a:r>
              <a:rPr lang="en-US" sz="2800" b="1" dirty="0"/>
              <a:t>Design principles/guidelines for shared stewardship need to be grounded in and supported by </a:t>
            </a:r>
            <a:r>
              <a:rPr lang="en-US" sz="2800" b="1" u="sng" dirty="0"/>
              <a:t>enabling conditions </a:t>
            </a:r>
            <a:r>
              <a:rPr lang="en-US" sz="2800" b="1" dirty="0"/>
              <a:t>at several levels</a:t>
            </a:r>
            <a:r>
              <a:rPr lang="en-US" sz="2800" dirty="0" smtClean="0"/>
              <a:t>:</a:t>
            </a:r>
            <a:r>
              <a:rPr lang="en-US" sz="2800" b="1" dirty="0" smtClean="0"/>
              <a:t> </a:t>
            </a:r>
            <a:endParaRPr lang="en-US" sz="28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14</a:t>
            </a:fld>
            <a:endParaRPr lang="en-US"/>
          </a:p>
        </p:txBody>
      </p:sp>
    </p:spTree>
    <p:extLst>
      <p:ext uri="{BB962C8B-B14F-4D97-AF65-F5344CB8AC3E}">
        <p14:creationId xmlns:p14="http://schemas.microsoft.com/office/powerpoint/2010/main" val="1085339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486400"/>
          </a:xfrm>
        </p:spPr>
        <p:txBody>
          <a:bodyPr/>
          <a:lstStyle/>
          <a:p>
            <a:pPr marL="109537" indent="0">
              <a:buNone/>
            </a:pPr>
            <a:r>
              <a:rPr lang="en-US" sz="2000" b="1" dirty="0" smtClean="0"/>
              <a:t>Health policy</a:t>
            </a:r>
            <a:r>
              <a:rPr lang="en-US" sz="2000" dirty="0" smtClean="0"/>
              <a:t> tends </a:t>
            </a:r>
            <a:r>
              <a:rPr lang="en-US" sz="2000" dirty="0"/>
              <a:t>to be </a:t>
            </a:r>
            <a:r>
              <a:rPr lang="en-US" sz="2000" b="1" dirty="0"/>
              <a:t>seen as something that happens </a:t>
            </a:r>
            <a:r>
              <a:rPr lang="en-US" sz="2000" b="1" i="1" u="sng" dirty="0"/>
              <a:t>TO</a:t>
            </a:r>
            <a:r>
              <a:rPr lang="en-US" sz="2000" b="1" dirty="0"/>
              <a:t> citizens and providers</a:t>
            </a:r>
            <a:r>
              <a:rPr lang="en-US" sz="2000" dirty="0"/>
              <a:t>, and </a:t>
            </a:r>
            <a:r>
              <a:rPr lang="en-US" sz="2000" b="1" dirty="0"/>
              <a:t>not something under their </a:t>
            </a:r>
            <a:r>
              <a:rPr lang="en-US" sz="2000" b="1" dirty="0" smtClean="0"/>
              <a:t>control</a:t>
            </a:r>
          </a:p>
          <a:p>
            <a:pPr lvl="1"/>
            <a:r>
              <a:rPr lang="en-US" sz="1800" dirty="0" smtClean="0"/>
              <a:t>A disturbing lack </a:t>
            </a:r>
            <a:r>
              <a:rPr lang="en-US" sz="1800" dirty="0"/>
              <a:t>of </a:t>
            </a:r>
            <a:r>
              <a:rPr lang="en-US" sz="1800" dirty="0" smtClean="0"/>
              <a:t>efficacy even among health care professionals</a:t>
            </a:r>
          </a:p>
          <a:p>
            <a:pPr lvl="1"/>
            <a:r>
              <a:rPr lang="en-US" sz="1800" dirty="0" smtClean="0"/>
              <a:t>Health policy is not just about economic incentives or regulations!</a:t>
            </a:r>
            <a:endParaRPr lang="en-US" sz="1800" dirty="0"/>
          </a:p>
          <a:p>
            <a:pPr marL="109537" indent="0">
              <a:buNone/>
            </a:pPr>
            <a:r>
              <a:rPr lang="en-US" sz="2000" b="1" dirty="0" smtClean="0"/>
              <a:t>Each region has some form of health governance</a:t>
            </a:r>
            <a:r>
              <a:rPr lang="en-US" sz="2000" dirty="0" smtClean="0"/>
              <a:t>, some system of institutions for health promotion and delivery of health care</a:t>
            </a:r>
            <a:endParaRPr lang="en-US" sz="2000" b="1" dirty="0" smtClean="0"/>
          </a:p>
          <a:p>
            <a:pPr marL="109537" indent="0">
              <a:buNone/>
            </a:pPr>
            <a:r>
              <a:rPr lang="en-US" sz="2000" b="1" dirty="0" smtClean="0"/>
              <a:t>Health governance suffers </a:t>
            </a:r>
            <a:r>
              <a:rPr lang="en-US" sz="2000" b="1" dirty="0"/>
              <a:t>from “</a:t>
            </a:r>
            <a:r>
              <a:rPr lang="en-US" sz="2000" b="1" u="sng" dirty="0"/>
              <a:t>missing institutions</a:t>
            </a:r>
            <a:r>
              <a:rPr lang="en-US" sz="2000" b="1" dirty="0"/>
              <a:t>,” especially</a:t>
            </a:r>
          </a:p>
          <a:p>
            <a:pPr lvl="1"/>
            <a:r>
              <a:rPr lang="en-US" sz="1800" b="1" dirty="0" smtClean="0"/>
              <a:t>Transparency</a:t>
            </a:r>
            <a:r>
              <a:rPr lang="en-US" sz="1800" dirty="0" smtClean="0"/>
              <a:t> in costs and the selection of community priorities</a:t>
            </a:r>
          </a:p>
          <a:p>
            <a:pPr lvl="1"/>
            <a:r>
              <a:rPr lang="en-US" sz="1800" b="1" dirty="0" smtClean="0"/>
              <a:t>Routine multi-stakeholder collaboration </a:t>
            </a:r>
            <a:r>
              <a:rPr lang="en-US" sz="1800" dirty="0" smtClean="0"/>
              <a:t>across health care specialties and with public officials and community leaders, and between public health officials and provider organizations</a:t>
            </a:r>
          </a:p>
          <a:p>
            <a:pPr lvl="1"/>
            <a:r>
              <a:rPr lang="en-US" sz="1800" b="1" dirty="0" smtClean="0"/>
              <a:t>Sustained communication </a:t>
            </a:r>
            <a:r>
              <a:rPr lang="en-US" sz="1800" dirty="0" smtClean="0"/>
              <a:t>between providers and patients (and their social support networks)</a:t>
            </a:r>
          </a:p>
          <a:p>
            <a:pPr lvl="1"/>
            <a:r>
              <a:rPr lang="en-US" sz="1800" b="1" dirty="0" smtClean="0"/>
              <a:t>Actors with an encompassing interest </a:t>
            </a:r>
            <a:r>
              <a:rPr lang="en-US" sz="1800" dirty="0" smtClean="0"/>
              <a:t>or long-term perspective on how health and health care affect the prosperity of the region as a whole</a:t>
            </a:r>
          </a:p>
          <a:p>
            <a:pPr marL="109537" indent="0">
              <a:buNone/>
            </a:pPr>
            <a:r>
              <a:rPr lang="en-US" sz="2000" dirty="0" smtClean="0"/>
              <a:t>We can draw on lessons from the </a:t>
            </a:r>
            <a:r>
              <a:rPr lang="en-US" sz="2000" b="1" dirty="0" smtClean="0"/>
              <a:t>public administration </a:t>
            </a:r>
            <a:r>
              <a:rPr lang="en-US" sz="2000" dirty="0" smtClean="0"/>
              <a:t>literature, which now sees public officials as being embedded within cross-sector networks</a:t>
            </a:r>
          </a:p>
          <a:p>
            <a:pPr lvl="1"/>
            <a:endParaRPr lang="en-US" sz="1900" dirty="0" smtClean="0"/>
          </a:p>
        </p:txBody>
      </p:sp>
      <p:sp>
        <p:nvSpPr>
          <p:cNvPr id="3" name="Title 2"/>
          <p:cNvSpPr>
            <a:spLocks noGrp="1"/>
          </p:cNvSpPr>
          <p:nvPr>
            <p:ph type="title"/>
          </p:nvPr>
        </p:nvSpPr>
        <p:spPr>
          <a:xfrm>
            <a:off x="533400" y="228600"/>
            <a:ext cx="8229600" cy="457200"/>
          </a:xfrm>
        </p:spPr>
        <p:txBody>
          <a:bodyPr>
            <a:normAutofit fontScale="90000"/>
          </a:bodyPr>
          <a:lstStyle/>
          <a:p>
            <a:pPr algn="ctr"/>
            <a:r>
              <a:rPr lang="en-US" sz="2800" b="1" dirty="0" smtClean="0"/>
              <a:t>Health Policy and Governance</a:t>
            </a:r>
            <a:endParaRPr lang="en-US" sz="28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15</a:t>
            </a:fld>
            <a:endParaRPr lang="en-US"/>
          </a:p>
        </p:txBody>
      </p:sp>
    </p:spTree>
    <p:extLst>
      <p:ext uri="{BB962C8B-B14F-4D97-AF65-F5344CB8AC3E}">
        <p14:creationId xmlns:p14="http://schemas.microsoft.com/office/powerpoint/2010/main" val="345050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5943600"/>
          </a:xfrm>
        </p:spPr>
        <p:txBody>
          <a:bodyPr>
            <a:noAutofit/>
          </a:bodyPr>
          <a:lstStyle/>
          <a:p>
            <a:pPr lvl="0">
              <a:buNone/>
            </a:pPr>
            <a:r>
              <a:rPr lang="en-US" b="1" u="sng" dirty="0"/>
              <a:t>P</a:t>
            </a:r>
            <a:r>
              <a:rPr lang="en-US" b="1" u="sng" dirty="0" smtClean="0"/>
              <a:t>olycentric governance</a:t>
            </a:r>
            <a:r>
              <a:rPr lang="en-US" dirty="0"/>
              <a:t> </a:t>
            </a:r>
            <a:r>
              <a:rPr lang="en-US" dirty="0" smtClean="0"/>
              <a:t>(V. Ostrom, </a:t>
            </a:r>
            <a:r>
              <a:rPr lang="en-US" dirty="0" err="1" smtClean="0"/>
              <a:t>Tiebout</a:t>
            </a:r>
            <a:r>
              <a:rPr lang="en-US" dirty="0" smtClean="0"/>
              <a:t>, and Warren 1961) designates a complex political system in which </a:t>
            </a:r>
          </a:p>
          <a:p>
            <a:pPr lvl="1"/>
            <a:r>
              <a:rPr lang="en-US" sz="2400" b="0" u="sng" dirty="0" smtClean="0"/>
              <a:t>multiple public authorities</a:t>
            </a:r>
            <a:r>
              <a:rPr lang="en-US" sz="2400" b="0" dirty="0" smtClean="0"/>
              <a:t> from </a:t>
            </a:r>
            <a:r>
              <a:rPr lang="en-US" sz="2400" b="0" u="sng" dirty="0" smtClean="0"/>
              <a:t>overlapping jurisdictions</a:t>
            </a:r>
            <a:r>
              <a:rPr lang="en-US" sz="2400" b="0" dirty="0" smtClean="0"/>
              <a:t>, both general </a:t>
            </a:r>
            <a:r>
              <a:rPr lang="en-US" sz="2400" b="0" dirty="0"/>
              <a:t>purpose </a:t>
            </a:r>
            <a:r>
              <a:rPr lang="en-US" sz="2400" b="0" dirty="0" smtClean="0"/>
              <a:t>jurisdictions </a:t>
            </a:r>
            <a:r>
              <a:rPr lang="en-US" sz="2400" b="0" dirty="0"/>
              <a:t>(at all levels of federal system) and special purpose, cross-jurisdictional political units </a:t>
            </a:r>
            <a:r>
              <a:rPr lang="en-US" sz="2400" b="0" dirty="0" smtClean="0"/>
              <a:t>(special </a:t>
            </a:r>
            <a:r>
              <a:rPr lang="en-US" sz="2400" b="0" dirty="0"/>
              <a:t>districts)</a:t>
            </a:r>
            <a:endParaRPr lang="en-US" sz="2400" b="0" dirty="0" smtClean="0"/>
          </a:p>
          <a:p>
            <a:pPr lvl="1"/>
            <a:r>
              <a:rPr lang="en-US" sz="2400" b="0" dirty="0" smtClean="0"/>
              <a:t>&amp; </a:t>
            </a:r>
            <a:r>
              <a:rPr lang="en-US" sz="2400" b="0" u="sng" dirty="0" smtClean="0"/>
              <a:t>agents</a:t>
            </a:r>
            <a:r>
              <a:rPr lang="en-US" sz="2400" b="0" dirty="0" smtClean="0"/>
              <a:t> of </a:t>
            </a:r>
            <a:r>
              <a:rPr lang="en-US" sz="2400" b="0" u="sng" dirty="0" smtClean="0"/>
              <a:t>private, voluntary, and community-based organizations</a:t>
            </a:r>
            <a:r>
              <a:rPr lang="en-US" sz="2400" b="0" dirty="0" smtClean="0"/>
              <a:t> </a:t>
            </a:r>
          </a:p>
          <a:p>
            <a:pPr lvl="1"/>
            <a:r>
              <a:rPr lang="en-US" sz="2400" b="0" u="sng" dirty="0" smtClean="0"/>
              <a:t>govern themselves and others</a:t>
            </a:r>
            <a:r>
              <a:rPr lang="en-US" sz="2400" b="0" dirty="0" smtClean="0"/>
              <a:t> through an ongoing process of </a:t>
            </a:r>
            <a:r>
              <a:rPr lang="en-US" sz="2400" b="0" i="1" u="sng" dirty="0" smtClean="0"/>
              <a:t>mutual adjustment</a:t>
            </a:r>
            <a:r>
              <a:rPr lang="en-US" sz="2400" b="0" dirty="0" smtClean="0"/>
              <a:t>, </a:t>
            </a:r>
          </a:p>
          <a:p>
            <a:pPr lvl="1"/>
            <a:r>
              <a:rPr lang="en-US" sz="2400" b="0" dirty="0" smtClean="0"/>
              <a:t>within the constraints of </a:t>
            </a:r>
            <a:r>
              <a:rPr lang="en-US" sz="2400" b="0" u="sng" dirty="0" smtClean="0"/>
              <a:t>general rules and cultural norms</a:t>
            </a:r>
            <a:r>
              <a:rPr lang="en-US" sz="2400" b="0" dirty="0" smtClean="0"/>
              <a:t>. </a:t>
            </a:r>
          </a:p>
          <a:p>
            <a:r>
              <a:rPr lang="en-US" dirty="0" smtClean="0"/>
              <a:t>Polycentric governance provides </a:t>
            </a:r>
            <a:r>
              <a:rPr lang="en-US" u="sng" dirty="0" smtClean="0"/>
              <a:t>opportunities for participation</a:t>
            </a:r>
            <a:r>
              <a:rPr lang="en-US" dirty="0" smtClean="0"/>
              <a:t> in policy-making and implementation, and </a:t>
            </a:r>
            <a:r>
              <a:rPr lang="en-US" u="sng" dirty="0" smtClean="0"/>
              <a:t>facilitates the fine-tuning</a:t>
            </a:r>
            <a:r>
              <a:rPr lang="en-US" dirty="0" smtClean="0"/>
              <a:t> of rules and procedures to fit characteristics of local situations.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B0300D6-50B7-472F-9F82-06C29A0151F1}" type="slidenum">
              <a:rPr lang="en-US" smtClean="0">
                <a:solidFill>
                  <a:prstClr val="black"/>
                </a:solidFill>
              </a:rPr>
              <a:pPr/>
              <a:t>16</a:t>
            </a:fld>
            <a:endParaRPr lang="en-US">
              <a:solidFill>
                <a:prstClr val="black"/>
              </a:solidFill>
            </a:endParaRPr>
          </a:p>
        </p:txBody>
      </p:sp>
      <p:sp>
        <p:nvSpPr>
          <p:cNvPr id="5" name="Title 4"/>
          <p:cNvSpPr>
            <a:spLocks noGrp="1"/>
          </p:cNvSpPr>
          <p:nvPr>
            <p:ph type="title"/>
          </p:nvPr>
        </p:nvSpPr>
        <p:spPr>
          <a:xfrm>
            <a:off x="304800" y="76200"/>
            <a:ext cx="8229600" cy="228600"/>
          </a:xfrm>
        </p:spPr>
        <p:txBody>
          <a:bodyPr>
            <a:normAutofit fontScale="90000"/>
          </a:bodyPr>
          <a:lstStyle/>
          <a:p>
            <a:r>
              <a:rPr lang="en-US" dirty="0" smtClean="0"/>
              <a:t> </a:t>
            </a:r>
            <a:endParaRPr lang="en-US" dirty="0"/>
          </a:p>
        </p:txBody>
      </p:sp>
    </p:spTree>
    <p:extLst>
      <p:ext uri="{BB962C8B-B14F-4D97-AF65-F5344CB8AC3E}">
        <p14:creationId xmlns:p14="http://schemas.microsoft.com/office/powerpoint/2010/main" val="4013604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05800" cy="5334000"/>
          </a:xfrm>
        </p:spPr>
        <p:txBody>
          <a:bodyPr/>
          <a:lstStyle/>
          <a:p>
            <a:pPr marL="109537" lvl="0" indent="0">
              <a:buNone/>
            </a:pPr>
            <a:r>
              <a:rPr lang="en-US" b="1" dirty="0" smtClean="0"/>
              <a:t>In a </a:t>
            </a:r>
            <a:r>
              <a:rPr lang="en-US" b="1" dirty="0"/>
              <a:t>r</a:t>
            </a:r>
            <a:r>
              <a:rPr lang="en-US" b="1" dirty="0" smtClean="0"/>
              <a:t>egional health care delivery system, many micro-commons</a:t>
            </a:r>
            <a:r>
              <a:rPr lang="en-US" dirty="0" smtClean="0"/>
              <a:t> </a:t>
            </a:r>
            <a:r>
              <a:rPr lang="en-US" b="1" dirty="0" smtClean="0"/>
              <a:t>operate simultaneously.</a:t>
            </a:r>
          </a:p>
          <a:p>
            <a:pPr lvl="1"/>
            <a:r>
              <a:rPr lang="en-US" sz="2000" dirty="0" smtClean="0"/>
              <a:t>Each program was established for a specific reason that some providers and payers found compelling, but </a:t>
            </a:r>
          </a:p>
          <a:p>
            <a:pPr lvl="1"/>
            <a:r>
              <a:rPr lang="en-US" sz="2000" dirty="0" smtClean="0"/>
              <a:t>Some programs may later experience mission drift,</a:t>
            </a:r>
          </a:p>
          <a:p>
            <a:pPr lvl="1"/>
            <a:r>
              <a:rPr lang="en-US" sz="2000" dirty="0" smtClean="0"/>
              <a:t>Programs can compete for funding, </a:t>
            </a:r>
            <a:r>
              <a:rPr lang="en-US" sz="2000" dirty="0"/>
              <a:t>and may either complement or reinforce each </a:t>
            </a:r>
            <a:r>
              <a:rPr lang="en-US" sz="2000" dirty="0" smtClean="0"/>
              <a:t>other’s effectiveness,</a:t>
            </a:r>
            <a:endParaRPr lang="en-US" sz="2000" dirty="0"/>
          </a:p>
          <a:p>
            <a:pPr lvl="1"/>
            <a:r>
              <a:rPr lang="en-US" sz="2000" dirty="0" smtClean="0"/>
              <a:t>Many gaps will remain uncovered, specifically those lacking key ingredients for getting a program started, and </a:t>
            </a:r>
          </a:p>
          <a:p>
            <a:pPr lvl="1"/>
            <a:r>
              <a:rPr lang="en-US" sz="2000" dirty="0" smtClean="0"/>
              <a:t>Funding agencies and government programs change priorities often, and often capriciously.</a:t>
            </a:r>
          </a:p>
          <a:p>
            <a:pPr marL="109537" indent="0">
              <a:buNone/>
            </a:pPr>
            <a:r>
              <a:rPr lang="en-US" b="1" dirty="0" smtClean="0"/>
              <a:t>If, as is usual, </a:t>
            </a:r>
            <a:r>
              <a:rPr lang="en-US" b="1" dirty="0"/>
              <a:t>no one is in </a:t>
            </a:r>
            <a:r>
              <a:rPr lang="en-US" b="1" dirty="0" smtClean="0"/>
              <a:t>charge at this level, we should expect to see only more fragmentation.</a:t>
            </a:r>
          </a:p>
          <a:p>
            <a:pPr lvl="1"/>
            <a:r>
              <a:rPr lang="en-US" b="1" dirty="0" smtClean="0"/>
              <a:t>But even minimal levels of stewardship can begin to more effectively knit these programs together.</a:t>
            </a:r>
          </a:p>
          <a:p>
            <a:pPr marL="109537" indent="0">
              <a:buNone/>
            </a:pPr>
            <a:endParaRPr lang="en-US" b="1" dirty="0" smtClean="0"/>
          </a:p>
        </p:txBody>
      </p:sp>
      <p:sp>
        <p:nvSpPr>
          <p:cNvPr id="3" name="Title 2"/>
          <p:cNvSpPr>
            <a:spLocks noGrp="1"/>
          </p:cNvSpPr>
          <p:nvPr>
            <p:ph type="title"/>
          </p:nvPr>
        </p:nvSpPr>
        <p:spPr>
          <a:xfrm>
            <a:off x="533400" y="304800"/>
            <a:ext cx="8229600" cy="457200"/>
          </a:xfrm>
        </p:spPr>
        <p:txBody>
          <a:bodyPr>
            <a:noAutofit/>
          </a:bodyPr>
          <a:lstStyle/>
          <a:p>
            <a:pPr algn="ctr"/>
            <a:r>
              <a:rPr lang="en-US" sz="2400" b="1" dirty="0" smtClean="0"/>
              <a:t>Building a Governance System on Existing Successes</a:t>
            </a:r>
            <a:endParaRPr lang="en-US" sz="24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17</a:t>
            </a:fld>
            <a:endParaRPr lang="en-US"/>
          </a:p>
        </p:txBody>
      </p:sp>
    </p:spTree>
    <p:extLst>
      <p:ext uri="{BB962C8B-B14F-4D97-AF65-F5344CB8AC3E}">
        <p14:creationId xmlns:p14="http://schemas.microsoft.com/office/powerpoint/2010/main" val="2353559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458200" cy="5105400"/>
          </a:xfrm>
        </p:spPr>
        <p:txBody>
          <a:bodyPr/>
          <a:lstStyle/>
          <a:p>
            <a:pPr marL="109537" indent="0">
              <a:buNone/>
            </a:pPr>
            <a:r>
              <a:rPr lang="en-US" sz="2800" b="1" dirty="0" smtClean="0"/>
              <a:t>To be effective, in any setting, stewards need to</a:t>
            </a:r>
          </a:p>
          <a:p>
            <a:pPr marL="109537" indent="0">
              <a:buNone/>
            </a:pPr>
            <a:r>
              <a:rPr lang="en-US" sz="1600" b="1" dirty="0" smtClean="0"/>
              <a:t> </a:t>
            </a:r>
          </a:p>
          <a:p>
            <a:pPr marL="822325" lvl="1" indent="-457200">
              <a:buFont typeface="+mj-lt"/>
              <a:buAutoNum type="arabicPeriod"/>
            </a:pPr>
            <a:r>
              <a:rPr lang="en-US" sz="2400" b="1" dirty="0" smtClean="0"/>
              <a:t>Meet </a:t>
            </a:r>
            <a:r>
              <a:rPr lang="en-US" sz="2400" b="1" dirty="0"/>
              <a:t>regularly</a:t>
            </a:r>
            <a:r>
              <a:rPr lang="en-US" sz="2400" dirty="0"/>
              <a:t> and speak honestly to build and maintain </a:t>
            </a:r>
            <a:r>
              <a:rPr lang="en-US" sz="2400" b="1" dirty="0"/>
              <a:t>trust</a:t>
            </a:r>
            <a:r>
              <a:rPr lang="en-US" sz="2400" dirty="0"/>
              <a:t>, </a:t>
            </a:r>
          </a:p>
          <a:p>
            <a:pPr marL="822325" lvl="1" indent="-457200">
              <a:buFont typeface="+mj-lt"/>
              <a:buAutoNum type="arabicPeriod"/>
            </a:pPr>
            <a:r>
              <a:rPr lang="en-US" sz="2400" b="1" dirty="0"/>
              <a:t>Build a shared vision</a:t>
            </a:r>
            <a:r>
              <a:rPr lang="en-US" sz="2400" dirty="0"/>
              <a:t> and</a:t>
            </a:r>
            <a:r>
              <a:rPr lang="en-US" sz="2400" b="1" dirty="0"/>
              <a:t> assign priorities</a:t>
            </a:r>
            <a:r>
              <a:rPr lang="en-US" sz="2400" dirty="0"/>
              <a:t> to programs and challenges,</a:t>
            </a:r>
          </a:p>
          <a:p>
            <a:pPr marL="822325" lvl="1" indent="-457200">
              <a:buFont typeface="+mj-lt"/>
              <a:buAutoNum type="arabicPeriod"/>
            </a:pPr>
            <a:r>
              <a:rPr lang="en-US" sz="2400" b="1" dirty="0" smtClean="0"/>
              <a:t>Allocate </a:t>
            </a:r>
            <a:r>
              <a:rPr lang="en-US" sz="2400" b="1" dirty="0"/>
              <a:t>resources</a:t>
            </a:r>
            <a:r>
              <a:rPr lang="en-US" sz="2400" dirty="0"/>
              <a:t> (either individually or collectively) to support game plan, </a:t>
            </a:r>
          </a:p>
          <a:p>
            <a:pPr marL="822325" lvl="1" indent="-457200">
              <a:buFont typeface="+mj-lt"/>
              <a:buAutoNum type="arabicPeriod"/>
            </a:pPr>
            <a:r>
              <a:rPr lang="en-US" sz="2400" b="1" dirty="0"/>
              <a:t>Monitor</a:t>
            </a:r>
            <a:r>
              <a:rPr lang="en-US" sz="2400" dirty="0"/>
              <a:t> consequences, and </a:t>
            </a:r>
            <a:r>
              <a:rPr lang="en-US" sz="2400" b="1" dirty="0"/>
              <a:t>revise</a:t>
            </a:r>
            <a:r>
              <a:rPr lang="en-US" sz="2400" dirty="0"/>
              <a:t> plans and programs when necessary.</a:t>
            </a:r>
          </a:p>
          <a:p>
            <a:pPr marL="109537" indent="0">
              <a:buNone/>
            </a:pPr>
            <a:endParaRPr lang="en-US" sz="1400" dirty="0"/>
          </a:p>
          <a:p>
            <a:pPr marL="109537" indent="0">
              <a:buNone/>
            </a:pPr>
            <a:r>
              <a:rPr lang="en-US" dirty="0" smtClean="0"/>
              <a:t>All these factors are emphasized in all </a:t>
            </a:r>
            <a:r>
              <a:rPr lang="en-US" b="1" dirty="0" smtClean="0"/>
              <a:t>ReThink Health </a:t>
            </a:r>
            <a:r>
              <a:rPr lang="en-US" dirty="0" smtClean="0"/>
              <a:t>engagements with regional communities</a:t>
            </a:r>
            <a:endParaRPr lang="en-US" dirty="0"/>
          </a:p>
        </p:txBody>
      </p:sp>
      <p:sp>
        <p:nvSpPr>
          <p:cNvPr id="3" name="Title 2"/>
          <p:cNvSpPr>
            <a:spLocks noGrp="1"/>
          </p:cNvSpPr>
          <p:nvPr>
            <p:ph type="title"/>
          </p:nvPr>
        </p:nvSpPr>
        <p:spPr>
          <a:xfrm>
            <a:off x="457200" y="228600"/>
            <a:ext cx="8229600" cy="609600"/>
          </a:xfrm>
        </p:spPr>
        <p:txBody>
          <a:bodyPr>
            <a:noAutofit/>
          </a:bodyPr>
          <a:lstStyle/>
          <a:p>
            <a:pPr algn="ctr"/>
            <a:r>
              <a:rPr lang="en-US" sz="2800" b="1" dirty="0" smtClean="0"/>
              <a:t>Minimal Requirements for Stewardship</a:t>
            </a:r>
            <a:endParaRPr lang="en-US" sz="28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18</a:t>
            </a:fld>
            <a:endParaRPr lang="en-US"/>
          </a:p>
        </p:txBody>
      </p:sp>
    </p:spTree>
    <p:extLst>
      <p:ext uri="{BB962C8B-B14F-4D97-AF65-F5344CB8AC3E}">
        <p14:creationId xmlns:p14="http://schemas.microsoft.com/office/powerpoint/2010/main" val="1764204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10600" cy="4876800"/>
          </a:xfrm>
        </p:spPr>
        <p:txBody>
          <a:bodyPr/>
          <a:lstStyle/>
          <a:p>
            <a:pPr marL="201612" indent="0">
              <a:spcBef>
                <a:spcPts val="0"/>
              </a:spcBef>
              <a:spcAft>
                <a:spcPts val="0"/>
              </a:spcAft>
              <a:buNone/>
              <a:tabLst>
                <a:tab pos="914400" algn="l"/>
              </a:tabLst>
            </a:pPr>
            <a:r>
              <a:rPr lang="en-US" sz="2000" b="1" dirty="0" smtClean="0">
                <a:latin typeface="Calibri"/>
                <a:ea typeface="Calibri"/>
                <a:cs typeface="Times New Roman"/>
              </a:rPr>
              <a:t>A system of complementary options across entire continuum of care</a:t>
            </a: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When healthy</a:t>
            </a:r>
            <a:r>
              <a:rPr lang="en-US" sz="2000" dirty="0" smtClean="0">
                <a:latin typeface="Calibri"/>
                <a:ea typeface="Calibri"/>
                <a:cs typeface="Times New Roman"/>
              </a:rPr>
              <a:t>: easy </a:t>
            </a:r>
            <a:r>
              <a:rPr lang="en-US" sz="2000" dirty="0">
                <a:latin typeface="Calibri"/>
                <a:ea typeface="Calibri"/>
                <a:cs typeface="Times New Roman"/>
              </a:rPr>
              <a:t>access to health </a:t>
            </a:r>
            <a:r>
              <a:rPr lang="en-US" sz="2000" dirty="0" smtClean="0">
                <a:latin typeface="Calibri"/>
                <a:ea typeface="Calibri"/>
                <a:cs typeface="Times New Roman"/>
              </a:rPr>
              <a:t>information &amp; preventive health (workplace, pharmacies, schools, etc.)</a:t>
            </a:r>
            <a:endParaRPr lang="en-US" sz="2000" dirty="0">
              <a:latin typeface="Calibri"/>
              <a:ea typeface="Calibri"/>
              <a:cs typeface="Times New Roman"/>
            </a:endParaRP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When concerned about specific problem: </a:t>
            </a:r>
            <a:r>
              <a:rPr lang="en-US" sz="2000" dirty="0" smtClean="0">
                <a:latin typeface="Calibri"/>
                <a:ea typeface="Calibri"/>
                <a:cs typeface="Times New Roman"/>
              </a:rPr>
              <a:t>mental and behavioral care counseling, more general counseling </a:t>
            </a:r>
            <a:endParaRPr lang="en-US" sz="2000" b="1" dirty="0" smtClean="0">
              <a:latin typeface="Calibri"/>
              <a:ea typeface="Calibri"/>
              <a:cs typeface="Times New Roman"/>
            </a:endParaRP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When need 1</a:t>
            </a:r>
            <a:r>
              <a:rPr lang="en-US" sz="2000" b="1" baseline="30000" dirty="0" smtClean="0">
                <a:latin typeface="Calibri"/>
                <a:ea typeface="Calibri"/>
                <a:cs typeface="Times New Roman"/>
              </a:rPr>
              <a:t>st</a:t>
            </a:r>
            <a:r>
              <a:rPr lang="en-US" sz="2000" b="1" dirty="0" smtClean="0">
                <a:latin typeface="Calibri"/>
                <a:ea typeface="Calibri"/>
                <a:cs typeface="Times New Roman"/>
              </a:rPr>
              <a:t> contact</a:t>
            </a:r>
            <a:r>
              <a:rPr lang="en-US" sz="2000" dirty="0" smtClean="0">
                <a:latin typeface="Calibri"/>
                <a:ea typeface="Calibri"/>
                <a:cs typeface="Times New Roman"/>
              </a:rPr>
              <a:t>: 24/7 </a:t>
            </a:r>
            <a:r>
              <a:rPr lang="en-US" sz="2000" dirty="0">
                <a:latin typeface="Calibri"/>
                <a:ea typeface="Calibri"/>
                <a:cs typeface="Times New Roman"/>
              </a:rPr>
              <a:t>access </a:t>
            </a:r>
            <a:r>
              <a:rPr lang="en-US" sz="2000" dirty="0" smtClean="0">
                <a:latin typeface="Calibri"/>
                <a:ea typeface="Calibri"/>
                <a:cs typeface="Times New Roman"/>
              </a:rPr>
              <a:t>(</a:t>
            </a:r>
            <a:r>
              <a:rPr lang="en-US" sz="2000" dirty="0">
                <a:latin typeface="Calibri"/>
                <a:ea typeface="Calibri"/>
                <a:cs typeface="Times New Roman"/>
              </a:rPr>
              <a:t>virtual </a:t>
            </a:r>
            <a:r>
              <a:rPr lang="en-US" sz="2000" dirty="0" smtClean="0">
                <a:latin typeface="Calibri"/>
                <a:ea typeface="Calibri"/>
                <a:cs typeface="Times New Roman"/>
              </a:rPr>
              <a:t>&amp; </a:t>
            </a:r>
            <a:r>
              <a:rPr lang="en-US" sz="2000" dirty="0">
                <a:latin typeface="Calibri"/>
                <a:ea typeface="Calibri"/>
                <a:cs typeface="Times New Roman"/>
              </a:rPr>
              <a:t>urgent care)</a:t>
            </a: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Primary </a:t>
            </a:r>
            <a:r>
              <a:rPr lang="en-US" sz="2000" b="1" dirty="0">
                <a:latin typeface="Calibri"/>
                <a:ea typeface="Calibri"/>
                <a:cs typeface="Times New Roman"/>
              </a:rPr>
              <a:t>care </a:t>
            </a:r>
            <a:r>
              <a:rPr lang="en-US" sz="2000" b="1" dirty="0" smtClean="0">
                <a:latin typeface="Calibri"/>
                <a:ea typeface="Calibri"/>
                <a:cs typeface="Times New Roman"/>
              </a:rPr>
              <a:t>options</a:t>
            </a:r>
            <a:r>
              <a:rPr lang="en-US" sz="2000" dirty="0" smtClean="0">
                <a:latin typeface="Calibri"/>
                <a:ea typeface="Calibri"/>
                <a:cs typeface="Times New Roman"/>
              </a:rPr>
              <a:t>: physicians, PCMH teams, nurse </a:t>
            </a:r>
            <a:r>
              <a:rPr lang="en-US" sz="2000" dirty="0">
                <a:latin typeface="Calibri"/>
                <a:ea typeface="Calibri"/>
                <a:cs typeface="Times New Roman"/>
              </a:rPr>
              <a:t>practitioners, </a:t>
            </a:r>
            <a:r>
              <a:rPr lang="en-US" sz="2000" dirty="0" err="1">
                <a:latin typeface="Calibri"/>
                <a:ea typeface="Calibri"/>
                <a:cs typeface="Times New Roman"/>
              </a:rPr>
              <a:t>iphone</a:t>
            </a:r>
            <a:r>
              <a:rPr lang="en-US" sz="2000" dirty="0">
                <a:latin typeface="Calibri"/>
                <a:ea typeface="Calibri"/>
                <a:cs typeface="Times New Roman"/>
              </a:rPr>
              <a:t> </a:t>
            </a:r>
            <a:r>
              <a:rPr lang="en-US" sz="2000" dirty="0" smtClean="0">
                <a:latin typeface="Calibri"/>
                <a:ea typeface="Calibri"/>
                <a:cs typeface="Times New Roman"/>
              </a:rPr>
              <a:t>doctors)</a:t>
            </a:r>
            <a:endParaRPr lang="en-US" sz="2000" dirty="0">
              <a:latin typeface="Calibri"/>
              <a:ea typeface="Calibri"/>
              <a:cs typeface="Times New Roman"/>
            </a:endParaRP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Acute care</a:t>
            </a:r>
            <a:r>
              <a:rPr lang="en-US" sz="2000" dirty="0" smtClean="0">
                <a:latin typeface="Calibri"/>
                <a:ea typeface="Calibri"/>
                <a:cs typeface="Times New Roman"/>
              </a:rPr>
              <a:t>: comparative data, shared decision-making</a:t>
            </a: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Chronic care</a:t>
            </a:r>
            <a:r>
              <a:rPr lang="en-US" sz="2000" dirty="0" smtClean="0">
                <a:latin typeface="Calibri"/>
                <a:ea typeface="Calibri"/>
                <a:cs typeface="Times New Roman"/>
              </a:rPr>
              <a:t>: multiple clinics, in-home monitoring</a:t>
            </a: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Palliative care</a:t>
            </a:r>
            <a:r>
              <a:rPr lang="en-US" sz="2000" dirty="0" smtClean="0">
                <a:latin typeface="Calibri"/>
                <a:ea typeface="Calibri"/>
                <a:cs typeface="Times New Roman"/>
              </a:rPr>
              <a:t>: nursing homes, hospice, in-home care</a:t>
            </a:r>
            <a:endParaRPr lang="en-US" sz="2000" dirty="0">
              <a:latin typeface="Calibri"/>
              <a:ea typeface="Calibri"/>
              <a:cs typeface="Times New Roman"/>
            </a:endParaRPr>
          </a:p>
          <a:p>
            <a:pPr marL="487362" indent="-285750">
              <a:spcBef>
                <a:spcPts val="0"/>
              </a:spcBef>
              <a:spcAft>
                <a:spcPts val="0"/>
              </a:spcAft>
              <a:buFont typeface="Arial"/>
              <a:buChar char="•"/>
              <a:tabLst>
                <a:tab pos="914400" algn="l"/>
              </a:tabLst>
            </a:pPr>
            <a:r>
              <a:rPr lang="en-US" sz="2000" b="1" dirty="0" smtClean="0">
                <a:latin typeface="Calibri"/>
                <a:ea typeface="Calibri"/>
                <a:cs typeface="Times New Roman"/>
              </a:rPr>
              <a:t>Community </a:t>
            </a:r>
            <a:r>
              <a:rPr lang="en-US" sz="2000" b="1" dirty="0">
                <a:latin typeface="Calibri"/>
                <a:ea typeface="Calibri"/>
                <a:cs typeface="Times New Roman"/>
              </a:rPr>
              <a:t>discussion and </a:t>
            </a:r>
            <a:r>
              <a:rPr lang="en-US" sz="2000" b="1" dirty="0" smtClean="0">
                <a:latin typeface="Calibri"/>
                <a:ea typeface="Calibri"/>
                <a:cs typeface="Times New Roman"/>
              </a:rPr>
              <a:t>stewardship</a:t>
            </a:r>
            <a:r>
              <a:rPr lang="en-US" sz="2000" dirty="0" smtClean="0">
                <a:latin typeface="Calibri"/>
                <a:ea typeface="Calibri"/>
                <a:cs typeface="Times New Roman"/>
              </a:rPr>
              <a:t>: public forums, web portals, and leadership meetings</a:t>
            </a:r>
            <a:endParaRPr lang="en-US" sz="2000" dirty="0">
              <a:latin typeface="Calibri"/>
              <a:ea typeface="Calibri"/>
              <a:cs typeface="Times New Roman"/>
            </a:endParaRPr>
          </a:p>
          <a:p>
            <a:pPr marL="0" marR="0" indent="0">
              <a:spcBef>
                <a:spcPts val="0"/>
              </a:spcBef>
              <a:spcAft>
                <a:spcPts val="0"/>
              </a:spcAft>
              <a:buNone/>
            </a:pPr>
            <a:endParaRPr lang="en-US" sz="1800" dirty="0" smtClean="0">
              <a:latin typeface="Calibri"/>
              <a:ea typeface="Calibri"/>
              <a:cs typeface="Times New Roman"/>
            </a:endParaRPr>
          </a:p>
          <a:p>
            <a:pPr marL="0" marR="0" indent="0">
              <a:spcBef>
                <a:spcPts val="0"/>
              </a:spcBef>
              <a:spcAft>
                <a:spcPts val="0"/>
              </a:spcAft>
              <a:buNone/>
            </a:pPr>
            <a:r>
              <a:rPr lang="en-US" sz="1800" dirty="0" smtClean="0">
                <a:latin typeface="Calibri"/>
                <a:ea typeface="Calibri"/>
                <a:cs typeface="Times New Roman"/>
              </a:rPr>
              <a:t>System should combine virtual </a:t>
            </a:r>
            <a:r>
              <a:rPr lang="en-US" sz="1800" dirty="0">
                <a:latin typeface="Calibri"/>
                <a:ea typeface="Calibri"/>
                <a:cs typeface="Times New Roman"/>
              </a:rPr>
              <a:t>and personal </a:t>
            </a:r>
            <a:r>
              <a:rPr lang="en-US" sz="1800" dirty="0" smtClean="0">
                <a:latin typeface="Calibri"/>
                <a:ea typeface="Calibri"/>
                <a:cs typeface="Times New Roman"/>
              </a:rPr>
              <a:t>contact in each context, and should actively engage many others </a:t>
            </a:r>
            <a:r>
              <a:rPr lang="en-US" sz="1800" dirty="0">
                <a:latin typeface="Calibri"/>
                <a:ea typeface="Calibri"/>
                <a:cs typeface="Times New Roman"/>
              </a:rPr>
              <a:t>beyond usual </a:t>
            </a:r>
            <a:r>
              <a:rPr lang="en-US" sz="1800" dirty="0" smtClean="0">
                <a:latin typeface="Calibri"/>
                <a:ea typeface="Calibri"/>
                <a:cs typeface="Times New Roman"/>
              </a:rPr>
              <a:t>suspects (providers, payers, insurance)</a:t>
            </a:r>
            <a:endParaRPr lang="en-US" sz="1800" dirty="0">
              <a:latin typeface="Calibri"/>
              <a:ea typeface="Calibri"/>
              <a:cs typeface="Times New Roman"/>
            </a:endParaRPr>
          </a:p>
          <a:p>
            <a:endParaRPr lang="en-US" dirty="0"/>
          </a:p>
        </p:txBody>
      </p:sp>
      <p:sp>
        <p:nvSpPr>
          <p:cNvPr id="3" name="Title 2"/>
          <p:cNvSpPr>
            <a:spLocks noGrp="1"/>
          </p:cNvSpPr>
          <p:nvPr>
            <p:ph type="title"/>
          </p:nvPr>
        </p:nvSpPr>
        <p:spPr>
          <a:xfrm>
            <a:off x="304800" y="228600"/>
            <a:ext cx="8763000" cy="838200"/>
          </a:xfrm>
        </p:spPr>
        <p:txBody>
          <a:bodyPr>
            <a:noAutofit/>
          </a:bodyPr>
          <a:lstStyle/>
          <a:p>
            <a:pPr marL="0" marR="0">
              <a:spcBef>
                <a:spcPts val="0"/>
              </a:spcBef>
              <a:spcAft>
                <a:spcPts val="0"/>
              </a:spcAft>
            </a:pPr>
            <a:r>
              <a:rPr lang="en-US" sz="2800" b="1" dirty="0" smtClean="0">
                <a:latin typeface="Calibri"/>
                <a:ea typeface="Calibri"/>
                <a:cs typeface="Times New Roman"/>
              </a:rPr>
              <a:t>Polycentric Contexts </a:t>
            </a:r>
            <a:r>
              <a:rPr lang="en-US" sz="2800" b="1" dirty="0">
                <a:latin typeface="Calibri"/>
                <a:ea typeface="Calibri"/>
                <a:cs typeface="Times New Roman"/>
              </a:rPr>
              <a:t>for Care across the </a:t>
            </a:r>
            <a:r>
              <a:rPr lang="en-US" sz="2800" b="1" dirty="0" smtClean="0">
                <a:latin typeface="Calibri"/>
                <a:ea typeface="Calibri"/>
                <a:cs typeface="Times New Roman"/>
              </a:rPr>
              <a:t>Continuum </a:t>
            </a:r>
            <a:r>
              <a:rPr lang="en-US" sz="2800" b="1" dirty="0">
                <a:latin typeface="Calibri"/>
                <a:ea typeface="Calibri"/>
                <a:cs typeface="Times New Roman"/>
              </a:rPr>
              <a:t>(</a:t>
            </a:r>
            <a:r>
              <a:rPr lang="en-US" sz="2800" b="1" dirty="0" smtClean="0">
                <a:latin typeface="Calibri"/>
                <a:ea typeface="Calibri"/>
                <a:cs typeface="Times New Roman"/>
              </a:rPr>
              <a:t>P3C)  </a:t>
            </a:r>
            <a:r>
              <a:rPr lang="en-US" sz="2000" dirty="0" smtClean="0"/>
              <a:t>(inspired by Upper Valley discussions)</a:t>
            </a:r>
            <a:endParaRPr lang="en-US" sz="3600"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19</a:t>
            </a:fld>
            <a:endParaRPr lang="en-US"/>
          </a:p>
        </p:txBody>
      </p:sp>
    </p:spTree>
    <p:extLst>
      <p:ext uri="{BB962C8B-B14F-4D97-AF65-F5344CB8AC3E}">
        <p14:creationId xmlns:p14="http://schemas.microsoft.com/office/powerpoint/2010/main" val="165906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FAC20A7-DB06-4412-9655-213827FE3649}" type="slidenum">
              <a:rPr lang="en-US" smtClean="0">
                <a:solidFill>
                  <a:prstClr val="black"/>
                </a:solidFill>
              </a:rPr>
              <a:pPr>
                <a:defRPr/>
              </a:pPr>
              <a:t>2</a:t>
            </a:fld>
            <a:endParaRPr lang="en-US">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21" y="152400"/>
            <a:ext cx="8872279" cy="664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306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229600" cy="5334000"/>
          </a:xfrm>
        </p:spPr>
        <p:txBody>
          <a:bodyPr/>
          <a:lstStyle/>
          <a:p>
            <a:pPr marL="566737" indent="-457200">
              <a:buFont typeface="+mj-lt"/>
              <a:buAutoNum type="arabicPeriod"/>
            </a:pPr>
            <a:r>
              <a:rPr lang="en-US" b="1" dirty="0" smtClean="0">
                <a:latin typeface="+mn-lt"/>
              </a:rPr>
              <a:t>Information and time requirements</a:t>
            </a:r>
          </a:p>
          <a:p>
            <a:pPr marL="566737" indent="-457200">
              <a:buFont typeface="+mj-lt"/>
              <a:buAutoNum type="arabicPeriod"/>
            </a:pPr>
            <a:r>
              <a:rPr lang="en-US" b="1" dirty="0" smtClean="0">
                <a:latin typeface="+mn-lt"/>
              </a:rPr>
              <a:t>Coordination costs</a:t>
            </a:r>
          </a:p>
          <a:p>
            <a:pPr marL="566737" indent="-457200">
              <a:buFont typeface="+mj-lt"/>
              <a:buAutoNum type="arabicPeriod"/>
            </a:pPr>
            <a:r>
              <a:rPr lang="en-US" dirty="0" smtClean="0">
                <a:latin typeface="+mn-lt"/>
              </a:rPr>
              <a:t>How can </a:t>
            </a:r>
            <a:r>
              <a:rPr lang="en-US" b="1" dirty="0" smtClean="0">
                <a:latin typeface="+mn-lt"/>
              </a:rPr>
              <a:t>partisan entanglement </a:t>
            </a:r>
            <a:r>
              <a:rPr lang="en-US" dirty="0" smtClean="0">
                <a:latin typeface="+mn-lt"/>
              </a:rPr>
              <a:t>be reduced, given</a:t>
            </a:r>
          </a:p>
          <a:p>
            <a:pPr marL="950913" lvl="2" indent="-457200">
              <a:spcBef>
                <a:spcPts val="0"/>
              </a:spcBef>
              <a:spcAft>
                <a:spcPts val="0"/>
              </a:spcAft>
            </a:pPr>
            <a:r>
              <a:rPr lang="en-US" dirty="0">
                <a:latin typeface="+mn-lt"/>
                <a:ea typeface="Calibri"/>
                <a:cs typeface="Times New Roman"/>
              </a:rPr>
              <a:t>Medicare </a:t>
            </a:r>
            <a:r>
              <a:rPr lang="en-US" dirty="0" smtClean="0">
                <a:latin typeface="+mn-lt"/>
                <a:ea typeface="Calibri"/>
                <a:cs typeface="Times New Roman"/>
              </a:rPr>
              <a:t>benefits are big </a:t>
            </a:r>
            <a:r>
              <a:rPr lang="en-US" dirty="0">
                <a:latin typeface="+mn-lt"/>
                <a:ea typeface="Calibri"/>
                <a:cs typeface="Times New Roman"/>
              </a:rPr>
              <a:t>contributor to federal deficit</a:t>
            </a:r>
          </a:p>
          <a:p>
            <a:pPr marL="950913" lvl="2" indent="-457200">
              <a:spcBef>
                <a:spcPts val="0"/>
              </a:spcBef>
              <a:spcAft>
                <a:spcPts val="0"/>
              </a:spcAft>
            </a:pPr>
            <a:r>
              <a:rPr lang="en-US" dirty="0" smtClean="0">
                <a:latin typeface="+mn-lt"/>
                <a:ea typeface="Calibri"/>
                <a:cs typeface="Times New Roman"/>
              </a:rPr>
              <a:t>Medicaid is key </a:t>
            </a:r>
            <a:r>
              <a:rPr lang="en-US" dirty="0">
                <a:latin typeface="+mn-lt"/>
                <a:ea typeface="Calibri"/>
                <a:cs typeface="Times New Roman"/>
              </a:rPr>
              <a:t>contributor to state financial problems</a:t>
            </a:r>
          </a:p>
          <a:p>
            <a:pPr marL="950913" lvl="2" indent="-457200">
              <a:spcBef>
                <a:spcPts val="0"/>
              </a:spcBef>
              <a:spcAft>
                <a:spcPts val="0"/>
              </a:spcAft>
            </a:pPr>
            <a:r>
              <a:rPr lang="en-US" dirty="0" smtClean="0">
                <a:latin typeface="+mn-lt"/>
                <a:ea typeface="Calibri"/>
                <a:cs typeface="Times New Roman"/>
              </a:rPr>
              <a:t>State </a:t>
            </a:r>
            <a:r>
              <a:rPr lang="en-US" dirty="0">
                <a:latin typeface="+mn-lt"/>
                <a:ea typeface="Calibri"/>
                <a:cs typeface="Times New Roman"/>
              </a:rPr>
              <a:t>insurance exchanges, but </a:t>
            </a:r>
            <a:r>
              <a:rPr lang="en-US" dirty="0" smtClean="0">
                <a:latin typeface="+mn-lt"/>
                <a:ea typeface="Calibri"/>
                <a:cs typeface="Times New Roman"/>
              </a:rPr>
              <a:t>will lack </a:t>
            </a:r>
            <a:r>
              <a:rPr lang="en-US" dirty="0">
                <a:latin typeface="+mn-lt"/>
                <a:ea typeface="Calibri"/>
                <a:cs typeface="Times New Roman"/>
              </a:rPr>
              <a:t>of full adoption </a:t>
            </a:r>
            <a:r>
              <a:rPr lang="en-US" dirty="0" smtClean="0">
                <a:latin typeface="+mn-lt"/>
                <a:ea typeface="Calibri"/>
                <a:cs typeface="Times New Roman"/>
              </a:rPr>
              <a:t>lead </a:t>
            </a:r>
            <a:r>
              <a:rPr lang="en-US" dirty="0">
                <a:latin typeface="+mn-lt"/>
                <a:ea typeface="Calibri"/>
                <a:cs typeface="Times New Roman"/>
              </a:rPr>
              <a:t>to national </a:t>
            </a:r>
            <a:r>
              <a:rPr lang="en-US" dirty="0" smtClean="0">
                <a:latin typeface="+mn-lt"/>
                <a:ea typeface="Calibri"/>
                <a:cs typeface="Times New Roman"/>
              </a:rPr>
              <a:t>exchange?</a:t>
            </a:r>
            <a:endParaRPr lang="en-US" dirty="0">
              <a:latin typeface="+mn-lt"/>
              <a:ea typeface="Calibri"/>
              <a:cs typeface="Times New Roman"/>
            </a:endParaRPr>
          </a:p>
          <a:p>
            <a:pPr marL="566737" indent="-457200">
              <a:buFont typeface="+mj-lt"/>
              <a:buAutoNum type="arabicPeriod"/>
            </a:pPr>
            <a:r>
              <a:rPr lang="en-US" b="1" dirty="0" smtClean="0">
                <a:latin typeface="+mn-lt"/>
              </a:rPr>
              <a:t>Need a vision</a:t>
            </a:r>
            <a:r>
              <a:rPr lang="en-US" dirty="0" smtClean="0">
                <a:latin typeface="+mn-lt"/>
              </a:rPr>
              <a:t>: an inspiring public articulation of the foundational values upon which reform should be built</a:t>
            </a:r>
          </a:p>
          <a:p>
            <a:pPr lvl="2"/>
            <a:r>
              <a:rPr lang="en-US" dirty="0" smtClean="0">
                <a:latin typeface="+mn-lt"/>
              </a:rPr>
              <a:t>Some combination of choice</a:t>
            </a:r>
            <a:r>
              <a:rPr lang="en-US" dirty="0">
                <a:latin typeface="+mn-lt"/>
              </a:rPr>
              <a:t>, individual responsibility, local autonomy, equity, free enterprise, professional ethics, </a:t>
            </a:r>
            <a:r>
              <a:rPr lang="en-US" dirty="0" smtClean="0">
                <a:latin typeface="+mn-lt"/>
              </a:rPr>
              <a:t>innovation, and </a:t>
            </a:r>
            <a:r>
              <a:rPr lang="en-US" dirty="0">
                <a:latin typeface="+mn-lt"/>
              </a:rPr>
              <a:t>basic human decency. </a:t>
            </a:r>
            <a:endParaRPr lang="en-US" dirty="0" smtClean="0">
              <a:latin typeface="+mn-lt"/>
            </a:endParaRPr>
          </a:p>
          <a:p>
            <a:pPr marL="566737" indent="-457200">
              <a:buFont typeface="+mj-lt"/>
              <a:buAutoNum type="arabicPeriod"/>
            </a:pPr>
            <a:r>
              <a:rPr lang="en-US" dirty="0" smtClean="0">
                <a:latin typeface="+mn-lt"/>
              </a:rPr>
              <a:t>Building and sustaining a sense of (personal &amp; professional)  </a:t>
            </a:r>
            <a:r>
              <a:rPr lang="en-US" b="1" dirty="0" smtClean="0">
                <a:latin typeface="+mn-lt"/>
              </a:rPr>
              <a:t>efficacy</a:t>
            </a:r>
            <a:r>
              <a:rPr lang="en-US" dirty="0" smtClean="0">
                <a:latin typeface="+mn-lt"/>
              </a:rPr>
              <a:t> in face of so much complexity</a:t>
            </a:r>
            <a:endParaRPr lang="en-US" dirty="0">
              <a:latin typeface="+mn-lt"/>
            </a:endParaRPr>
          </a:p>
        </p:txBody>
      </p:sp>
      <p:sp>
        <p:nvSpPr>
          <p:cNvPr id="3" name="Title 2"/>
          <p:cNvSpPr>
            <a:spLocks noGrp="1"/>
          </p:cNvSpPr>
          <p:nvPr>
            <p:ph type="title"/>
          </p:nvPr>
        </p:nvSpPr>
        <p:spPr>
          <a:xfrm>
            <a:off x="533400" y="304800"/>
            <a:ext cx="8229600" cy="533400"/>
          </a:xfrm>
        </p:spPr>
        <p:txBody>
          <a:bodyPr>
            <a:normAutofit/>
          </a:bodyPr>
          <a:lstStyle/>
          <a:p>
            <a:r>
              <a:rPr lang="en-US" sz="2800" b="1" dirty="0" smtClean="0"/>
              <a:t>Challenges of Realizing Polycentric Care</a:t>
            </a:r>
            <a:endParaRPr lang="en-US" sz="28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20</a:t>
            </a:fld>
            <a:endParaRPr lang="en-US"/>
          </a:p>
        </p:txBody>
      </p:sp>
    </p:spTree>
    <p:extLst>
      <p:ext uri="{BB962C8B-B14F-4D97-AF65-F5344CB8AC3E}">
        <p14:creationId xmlns:p14="http://schemas.microsoft.com/office/powerpoint/2010/main" val="2100164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458200" cy="5029200"/>
          </a:xfrm>
        </p:spPr>
        <p:txBody>
          <a:bodyPr/>
          <a:lstStyle/>
          <a:p>
            <a:r>
              <a:rPr lang="en-US" sz="2200" b="1" dirty="0">
                <a:latin typeface="+mn-lt"/>
              </a:rPr>
              <a:t>Encourage more autonomy at regional level</a:t>
            </a:r>
          </a:p>
          <a:p>
            <a:pPr lvl="1"/>
            <a:r>
              <a:rPr lang="en-US" sz="2200" dirty="0">
                <a:latin typeface="+mn-lt"/>
              </a:rPr>
              <a:t>Allow more flexibility in institutional arrangements; ACO requirements too constraining for some regions</a:t>
            </a:r>
          </a:p>
          <a:p>
            <a:pPr lvl="1"/>
            <a:r>
              <a:rPr lang="en-US" sz="2200" dirty="0">
                <a:latin typeface="+mn-lt"/>
              </a:rPr>
              <a:t>Allow more latitude in reaching goals for coordination</a:t>
            </a:r>
          </a:p>
          <a:p>
            <a:r>
              <a:rPr lang="en-US" sz="2200" b="1" dirty="0" smtClean="0">
                <a:latin typeface="+mn-lt"/>
              </a:rPr>
              <a:t>Shift </a:t>
            </a:r>
            <a:r>
              <a:rPr lang="en-US" sz="2200" b="1" dirty="0">
                <a:latin typeface="+mn-lt"/>
              </a:rPr>
              <a:t>funding to block </a:t>
            </a:r>
            <a:r>
              <a:rPr lang="en-US" sz="2200" b="1" dirty="0" smtClean="0">
                <a:latin typeface="+mn-lt"/>
              </a:rPr>
              <a:t>grants</a:t>
            </a:r>
            <a:r>
              <a:rPr lang="en-US" sz="2200" dirty="0" smtClean="0">
                <a:latin typeface="+mn-lt"/>
              </a:rPr>
              <a:t>, esp. to regional collaborations</a:t>
            </a:r>
          </a:p>
          <a:p>
            <a:pPr lvl="1"/>
            <a:r>
              <a:rPr lang="en-US" sz="2200" dirty="0">
                <a:latin typeface="+mn-lt"/>
              </a:rPr>
              <a:t>Encourage local collaborations to </a:t>
            </a:r>
            <a:r>
              <a:rPr lang="en-US" sz="2200" b="1" dirty="0">
                <a:latin typeface="+mn-lt"/>
              </a:rPr>
              <a:t>capture and reinvest savings</a:t>
            </a:r>
          </a:p>
          <a:p>
            <a:r>
              <a:rPr lang="en-US" sz="2200" b="1" dirty="0" smtClean="0">
                <a:latin typeface="+mn-lt"/>
              </a:rPr>
              <a:t>Encourage </a:t>
            </a:r>
            <a:r>
              <a:rPr lang="en-US" sz="2200" b="1" dirty="0">
                <a:latin typeface="+mn-lt"/>
              </a:rPr>
              <a:t>closer connections between public health officials and health care executives</a:t>
            </a:r>
          </a:p>
          <a:p>
            <a:pPr lvl="1"/>
            <a:r>
              <a:rPr lang="en-US" sz="2200" dirty="0">
                <a:latin typeface="+mn-lt"/>
              </a:rPr>
              <a:t>ACA takes some initial steps with requirement for hospitals to work with community organizations and public health on community needs assessments</a:t>
            </a:r>
          </a:p>
          <a:p>
            <a:pPr lvl="1"/>
            <a:r>
              <a:rPr lang="en-US" sz="2200" b="1" dirty="0">
                <a:latin typeface="+mn-lt"/>
              </a:rPr>
              <a:t>Learn from previous failures to establish region-wide planning agencies or </a:t>
            </a:r>
            <a:r>
              <a:rPr lang="en-US" sz="2200" b="1" dirty="0" smtClean="0">
                <a:latin typeface="+mn-lt"/>
              </a:rPr>
              <a:t>procedures</a:t>
            </a:r>
            <a:endParaRPr lang="en-US" sz="2200" b="1" dirty="0">
              <a:latin typeface="+mn-lt"/>
            </a:endParaRPr>
          </a:p>
        </p:txBody>
      </p:sp>
      <p:sp>
        <p:nvSpPr>
          <p:cNvPr id="3" name="Title 2"/>
          <p:cNvSpPr>
            <a:spLocks noGrp="1"/>
          </p:cNvSpPr>
          <p:nvPr>
            <p:ph type="title"/>
          </p:nvPr>
        </p:nvSpPr>
        <p:spPr>
          <a:xfrm>
            <a:off x="457200" y="228600"/>
            <a:ext cx="8229600" cy="533400"/>
          </a:xfrm>
        </p:spPr>
        <p:txBody>
          <a:bodyPr>
            <a:normAutofit/>
          </a:bodyPr>
          <a:lstStyle/>
          <a:p>
            <a:r>
              <a:rPr lang="en-US" sz="2800" b="1" dirty="0" smtClean="0"/>
              <a:t>Lessons for National Policy</a:t>
            </a:r>
            <a:endParaRPr lang="en-US" sz="28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21</a:t>
            </a:fld>
            <a:endParaRPr lang="en-US"/>
          </a:p>
        </p:txBody>
      </p:sp>
    </p:spTree>
    <p:extLst>
      <p:ext uri="{BB962C8B-B14F-4D97-AF65-F5344CB8AC3E}">
        <p14:creationId xmlns:p14="http://schemas.microsoft.com/office/powerpoint/2010/main" val="18970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486400"/>
          </a:xfrm>
        </p:spPr>
        <p:txBody>
          <a:bodyPr/>
          <a:lstStyle/>
          <a:p>
            <a:pPr marL="365760" indent="-365760">
              <a:spcBef>
                <a:spcPts val="0"/>
              </a:spcBef>
              <a:spcAft>
                <a:spcPts val="0"/>
              </a:spcAft>
            </a:pPr>
            <a:r>
              <a:rPr lang="en-US" sz="1800" b="1" dirty="0">
                <a:latin typeface="+mn-lt"/>
                <a:ea typeface="Calibri"/>
                <a:cs typeface="Times New Roman"/>
              </a:rPr>
              <a:t>Barbara Couch </a:t>
            </a:r>
            <a:r>
              <a:rPr lang="en-US" sz="1800" dirty="0">
                <a:latin typeface="+mn-lt"/>
                <a:ea typeface="Calibri"/>
                <a:cs typeface="Times New Roman"/>
              </a:rPr>
              <a:t>– VP Corporate Social Responsibility, </a:t>
            </a:r>
            <a:r>
              <a:rPr lang="en-US" sz="1800" dirty="0" err="1">
                <a:latin typeface="+mn-lt"/>
                <a:ea typeface="Calibri"/>
                <a:cs typeface="Times New Roman"/>
              </a:rPr>
              <a:t>Hypertherm</a:t>
            </a:r>
            <a:endParaRPr lang="en-US" sz="1800" dirty="0">
              <a:latin typeface="+mn-lt"/>
              <a:ea typeface="Calibri"/>
              <a:cs typeface="Times New Roman"/>
            </a:endParaRPr>
          </a:p>
          <a:p>
            <a:pPr marL="365760" indent="-365760">
              <a:spcBef>
                <a:spcPts val="0"/>
              </a:spcBef>
              <a:spcAft>
                <a:spcPts val="0"/>
              </a:spcAft>
            </a:pPr>
            <a:r>
              <a:rPr lang="en-US" sz="1800" b="1" dirty="0">
                <a:latin typeface="+mn-lt"/>
                <a:ea typeface="Calibri"/>
                <a:cs typeface="Times New Roman"/>
              </a:rPr>
              <a:t>Elliott Fisher </a:t>
            </a:r>
            <a:r>
              <a:rPr lang="en-US" sz="1800" dirty="0">
                <a:latin typeface="+mn-lt"/>
                <a:ea typeface="Calibri"/>
                <a:cs typeface="Times New Roman"/>
              </a:rPr>
              <a:t>– Director, The Dartmouth Institute for Health Policy and Clinical Practice</a:t>
            </a:r>
          </a:p>
          <a:p>
            <a:pPr marL="365760" indent="-365760">
              <a:spcBef>
                <a:spcPts val="0"/>
              </a:spcBef>
              <a:spcAft>
                <a:spcPts val="0"/>
              </a:spcAft>
            </a:pPr>
            <a:r>
              <a:rPr lang="en-US" sz="1800" b="1" dirty="0">
                <a:latin typeface="+mn-lt"/>
                <a:ea typeface="Calibri"/>
                <a:cs typeface="Times New Roman"/>
              </a:rPr>
              <a:t>Sara </a:t>
            </a:r>
            <a:r>
              <a:rPr lang="en-US" sz="1800" b="1" dirty="0" err="1">
                <a:latin typeface="+mn-lt"/>
                <a:ea typeface="Calibri"/>
                <a:cs typeface="Times New Roman"/>
              </a:rPr>
              <a:t>Kobylenski</a:t>
            </a:r>
            <a:r>
              <a:rPr lang="en-US" sz="1800" b="1" dirty="0">
                <a:latin typeface="+mn-lt"/>
                <a:ea typeface="Calibri"/>
                <a:cs typeface="Times New Roman"/>
              </a:rPr>
              <a:t> </a:t>
            </a:r>
            <a:r>
              <a:rPr lang="en-US" sz="1800" dirty="0">
                <a:latin typeface="+mn-lt"/>
                <a:ea typeface="Calibri"/>
                <a:cs typeface="Times New Roman"/>
              </a:rPr>
              <a:t>– Executive Director, The Upper Valley Haven</a:t>
            </a:r>
          </a:p>
          <a:p>
            <a:pPr marL="365760" indent="-365760">
              <a:spcBef>
                <a:spcPts val="0"/>
              </a:spcBef>
              <a:spcAft>
                <a:spcPts val="0"/>
              </a:spcAft>
            </a:pPr>
            <a:r>
              <a:rPr lang="en-US" sz="1800" b="1" dirty="0">
                <a:latin typeface="+mn-lt"/>
                <a:ea typeface="Calibri"/>
                <a:cs typeface="Times New Roman"/>
              </a:rPr>
              <a:t>Laura Landy </a:t>
            </a:r>
            <a:r>
              <a:rPr lang="en-US" sz="1800" dirty="0">
                <a:latin typeface="+mn-lt"/>
                <a:ea typeface="Calibri"/>
                <a:cs typeface="Times New Roman"/>
              </a:rPr>
              <a:t>– President &amp; CEO, The Fannie E. Rippel Foundation, and member, Dartmouth-Hitchcock Board of Trustees</a:t>
            </a:r>
          </a:p>
          <a:p>
            <a:pPr marL="365760" indent="-365760">
              <a:spcBef>
                <a:spcPts val="0"/>
              </a:spcBef>
              <a:spcAft>
                <a:spcPts val="0"/>
              </a:spcAft>
            </a:pPr>
            <a:r>
              <a:rPr lang="en-US" sz="1800" b="1" dirty="0">
                <a:latin typeface="+mn-lt"/>
                <a:ea typeface="Calibri"/>
                <a:cs typeface="Times New Roman"/>
              </a:rPr>
              <a:t>Gregg Meyer </a:t>
            </a:r>
            <a:r>
              <a:rPr lang="en-US" sz="1800" dirty="0">
                <a:latin typeface="+mn-lt"/>
                <a:ea typeface="Calibri"/>
                <a:cs typeface="Times New Roman"/>
              </a:rPr>
              <a:t>– Chief Clinical Officer and Executive Vice President for Population Health, Dartmouth-Hitchcock Medical Center</a:t>
            </a:r>
          </a:p>
          <a:p>
            <a:pPr marL="365760" indent="-365760">
              <a:spcBef>
                <a:spcPts val="0"/>
              </a:spcBef>
              <a:spcAft>
                <a:spcPts val="0"/>
              </a:spcAft>
            </a:pPr>
            <a:r>
              <a:rPr lang="en-US" sz="1800" b="1" dirty="0">
                <a:latin typeface="+mn-lt"/>
                <a:ea typeface="Calibri"/>
                <a:cs typeface="Times New Roman"/>
              </a:rPr>
              <a:t>Al Mulley </a:t>
            </a:r>
            <a:r>
              <a:rPr lang="en-US" sz="1800" dirty="0">
                <a:latin typeface="+mn-lt"/>
                <a:ea typeface="Calibri"/>
                <a:cs typeface="Times New Roman"/>
              </a:rPr>
              <a:t>– Director of the Dartmouth Center for Health Care Delivery Science</a:t>
            </a:r>
          </a:p>
          <a:p>
            <a:pPr marL="365760" indent="-365760">
              <a:spcBef>
                <a:spcPts val="0"/>
              </a:spcBef>
              <a:spcAft>
                <a:spcPts val="0"/>
              </a:spcAft>
            </a:pPr>
            <a:r>
              <a:rPr lang="en-US" sz="1800" b="1" dirty="0">
                <a:latin typeface="+mn-lt"/>
                <a:ea typeface="Calibri"/>
                <a:cs typeface="Times New Roman"/>
              </a:rPr>
              <a:t>Gene Nelson </a:t>
            </a:r>
            <a:r>
              <a:rPr lang="en-US" sz="1800" dirty="0">
                <a:latin typeface="+mn-lt"/>
                <a:ea typeface="Calibri"/>
                <a:cs typeface="Times New Roman"/>
              </a:rPr>
              <a:t>– Director of Population Health and Measurement at The Dartmouth Institute and at Dartmouth-Hitchcock Medical Center</a:t>
            </a:r>
          </a:p>
          <a:p>
            <a:pPr marL="365760" indent="-365760">
              <a:spcBef>
                <a:spcPts val="0"/>
              </a:spcBef>
              <a:spcAft>
                <a:spcPts val="0"/>
              </a:spcAft>
            </a:pPr>
            <a:r>
              <a:rPr lang="en-US" sz="1800" b="1" dirty="0">
                <a:latin typeface="+mn-lt"/>
                <a:ea typeface="Calibri"/>
                <a:cs typeface="Times New Roman"/>
              </a:rPr>
              <a:t>Steve Voigt </a:t>
            </a:r>
            <a:r>
              <a:rPr lang="en-US" sz="1800" dirty="0">
                <a:latin typeface="+mn-lt"/>
                <a:ea typeface="Calibri"/>
                <a:cs typeface="Times New Roman"/>
              </a:rPr>
              <a:t>– President &amp; CEO, King Arthur Flour </a:t>
            </a:r>
            <a:endParaRPr lang="en-US" sz="1800" dirty="0" smtClean="0">
              <a:latin typeface="+mn-lt"/>
              <a:ea typeface="Calibri"/>
              <a:cs typeface="Times New Roman"/>
            </a:endParaRPr>
          </a:p>
          <a:p>
            <a:pPr marL="365760" indent="-365760">
              <a:spcBef>
                <a:spcPts val="0"/>
              </a:spcBef>
              <a:spcAft>
                <a:spcPts val="0"/>
              </a:spcAft>
            </a:pPr>
            <a:endParaRPr lang="en-US" sz="1800" dirty="0" smtClean="0">
              <a:latin typeface="+mn-lt"/>
              <a:ea typeface="Calibri"/>
              <a:cs typeface="Times New Roman"/>
            </a:endParaRPr>
          </a:p>
          <a:p>
            <a:pPr marL="0" indent="0">
              <a:spcBef>
                <a:spcPts val="0"/>
              </a:spcBef>
              <a:spcAft>
                <a:spcPts val="0"/>
              </a:spcAft>
              <a:buNone/>
            </a:pPr>
            <a:r>
              <a:rPr lang="en-US" sz="1800" b="1" dirty="0" smtClean="0">
                <a:latin typeface="+mn-lt"/>
                <a:ea typeface="Calibri"/>
                <a:cs typeface="Times New Roman"/>
              </a:rPr>
              <a:t>ReThink Health facilitators</a:t>
            </a:r>
            <a:endParaRPr lang="en-US" sz="1800" b="1" dirty="0">
              <a:latin typeface="+mn-lt"/>
              <a:ea typeface="Calibri"/>
              <a:cs typeface="Times New Roman"/>
            </a:endParaRPr>
          </a:p>
          <a:p>
            <a:pPr marL="365760" indent="-365760">
              <a:spcBef>
                <a:spcPts val="0"/>
              </a:spcBef>
              <a:spcAft>
                <a:spcPts val="0"/>
              </a:spcAft>
            </a:pPr>
            <a:r>
              <a:rPr lang="en-US" sz="1800" b="1" dirty="0" smtClean="0">
                <a:latin typeface="+mn-lt"/>
                <a:ea typeface="Calibri"/>
                <a:cs typeface="Times New Roman"/>
              </a:rPr>
              <a:t>Kate </a:t>
            </a:r>
            <a:r>
              <a:rPr lang="en-US" sz="1800" b="1" dirty="0">
                <a:latin typeface="+mn-lt"/>
                <a:ea typeface="Calibri"/>
                <a:cs typeface="Times New Roman"/>
              </a:rPr>
              <a:t>Hilton</a:t>
            </a:r>
            <a:r>
              <a:rPr lang="en-US" sz="1800" dirty="0">
                <a:latin typeface="+mn-lt"/>
                <a:ea typeface="Calibri"/>
                <a:cs typeface="Times New Roman"/>
              </a:rPr>
              <a:t>, JD, MTS </a:t>
            </a:r>
            <a:r>
              <a:rPr lang="en-US" sz="1800" dirty="0" smtClean="0">
                <a:latin typeface="+mn-lt"/>
                <a:ea typeface="Calibri"/>
                <a:cs typeface="Times New Roman"/>
              </a:rPr>
              <a:t>– Community Organizing </a:t>
            </a:r>
            <a:r>
              <a:rPr lang="en-US" sz="1800" dirty="0">
                <a:latin typeface="+mn-lt"/>
                <a:ea typeface="Calibri"/>
                <a:cs typeface="Times New Roman"/>
              </a:rPr>
              <a:t>&amp; Mobilizing for Action</a:t>
            </a:r>
          </a:p>
          <a:p>
            <a:pPr marL="365760" indent="-365760">
              <a:spcBef>
                <a:spcPts val="0"/>
              </a:spcBef>
              <a:spcAft>
                <a:spcPts val="0"/>
              </a:spcAft>
            </a:pPr>
            <a:r>
              <a:rPr lang="en-US" sz="1800" b="1" dirty="0" smtClean="0">
                <a:latin typeface="+mn-lt"/>
                <a:ea typeface="Calibri"/>
                <a:cs typeface="Times New Roman"/>
              </a:rPr>
              <a:t>Sherry </a:t>
            </a:r>
            <a:r>
              <a:rPr lang="en-US" sz="1800" b="1" dirty="0" err="1">
                <a:latin typeface="+mn-lt"/>
                <a:ea typeface="Calibri"/>
                <a:cs typeface="Times New Roman"/>
              </a:rPr>
              <a:t>Immediato</a:t>
            </a:r>
            <a:r>
              <a:rPr lang="en-US" sz="1800" dirty="0">
                <a:latin typeface="+mn-lt"/>
                <a:ea typeface="Calibri"/>
                <a:cs typeface="Times New Roman"/>
              </a:rPr>
              <a:t>, MPP, MBA </a:t>
            </a:r>
            <a:r>
              <a:rPr lang="en-US" sz="1800" dirty="0" smtClean="0">
                <a:latin typeface="+mn-lt"/>
                <a:ea typeface="Calibri"/>
                <a:cs typeface="Times New Roman"/>
              </a:rPr>
              <a:t>–Organizational </a:t>
            </a:r>
            <a:r>
              <a:rPr lang="en-US" sz="1800" dirty="0">
                <a:latin typeface="+mn-lt"/>
                <a:ea typeface="Calibri"/>
                <a:cs typeface="Times New Roman"/>
              </a:rPr>
              <a:t>Learning &amp; Large System Change</a:t>
            </a:r>
          </a:p>
          <a:p>
            <a:pPr marL="365760" indent="-365760">
              <a:spcBef>
                <a:spcPts val="0"/>
              </a:spcBef>
              <a:spcAft>
                <a:spcPts val="0"/>
              </a:spcAft>
            </a:pPr>
            <a:r>
              <a:rPr lang="en-US" sz="1800" b="1" dirty="0" smtClean="0">
                <a:latin typeface="+mn-lt"/>
                <a:ea typeface="Calibri"/>
                <a:cs typeface="Times New Roman"/>
              </a:rPr>
              <a:t>Mike </a:t>
            </a:r>
            <a:r>
              <a:rPr lang="en-US" sz="1800" b="1" dirty="0">
                <a:latin typeface="+mn-lt"/>
                <a:ea typeface="Calibri"/>
                <a:cs typeface="Times New Roman"/>
              </a:rPr>
              <a:t>McGinnis</a:t>
            </a:r>
            <a:r>
              <a:rPr lang="en-US" sz="1800" dirty="0">
                <a:latin typeface="+mn-lt"/>
                <a:ea typeface="Calibri"/>
                <a:cs typeface="Times New Roman"/>
              </a:rPr>
              <a:t>, PhD </a:t>
            </a:r>
            <a:r>
              <a:rPr lang="en-US" sz="1800" dirty="0" smtClean="0">
                <a:latin typeface="+mn-lt"/>
                <a:ea typeface="Calibri"/>
                <a:cs typeface="Times New Roman"/>
              </a:rPr>
              <a:t>–  Shared </a:t>
            </a:r>
            <a:r>
              <a:rPr lang="en-US" sz="1800" dirty="0">
                <a:latin typeface="+mn-lt"/>
                <a:ea typeface="Calibri"/>
                <a:cs typeface="Times New Roman"/>
              </a:rPr>
              <a:t>Governance of Common Resources</a:t>
            </a:r>
          </a:p>
          <a:p>
            <a:pPr marL="365760" indent="-365760">
              <a:spcBef>
                <a:spcPts val="0"/>
              </a:spcBef>
              <a:spcAft>
                <a:spcPts val="0"/>
              </a:spcAft>
            </a:pPr>
            <a:r>
              <a:rPr lang="en-US" sz="1800" b="1" dirty="0" smtClean="0">
                <a:latin typeface="Calibri"/>
                <a:ea typeface="Calibri"/>
                <a:cs typeface="Times New Roman"/>
              </a:rPr>
              <a:t>Erin </a:t>
            </a:r>
            <a:r>
              <a:rPr lang="en-US" sz="1800" b="1" dirty="0" err="1">
                <a:latin typeface="Calibri"/>
                <a:ea typeface="Calibri"/>
                <a:cs typeface="Times New Roman"/>
              </a:rPr>
              <a:t>Pichiotino</a:t>
            </a:r>
            <a:r>
              <a:rPr lang="en-US" sz="1800" dirty="0">
                <a:latin typeface="Calibri"/>
                <a:ea typeface="Calibri"/>
                <a:cs typeface="Times New Roman"/>
              </a:rPr>
              <a:t>, MPH – Project Coordinator, ReThink Health</a:t>
            </a:r>
          </a:p>
          <a:p>
            <a:pPr marL="365760" indent="-365760">
              <a:spcBef>
                <a:spcPts val="0"/>
              </a:spcBef>
              <a:spcAft>
                <a:spcPts val="0"/>
              </a:spcAft>
            </a:pPr>
            <a:r>
              <a:rPr lang="en-US" sz="1800" b="1" dirty="0" smtClean="0">
                <a:latin typeface="+mn-lt"/>
                <a:ea typeface="Calibri"/>
                <a:cs typeface="Times New Roman"/>
              </a:rPr>
              <a:t>Ruth </a:t>
            </a:r>
            <a:r>
              <a:rPr lang="en-US" sz="1800" b="1" dirty="0" err="1">
                <a:latin typeface="+mn-lt"/>
                <a:ea typeface="Calibri"/>
                <a:cs typeface="Times New Roman"/>
              </a:rPr>
              <a:t>Wageman</a:t>
            </a:r>
            <a:r>
              <a:rPr lang="en-US" sz="1800" dirty="0">
                <a:latin typeface="+mn-lt"/>
                <a:ea typeface="Calibri"/>
                <a:cs typeface="Times New Roman"/>
              </a:rPr>
              <a:t>, PhD </a:t>
            </a:r>
            <a:r>
              <a:rPr lang="en-US" sz="1800" dirty="0" smtClean="0">
                <a:latin typeface="+mn-lt"/>
                <a:ea typeface="Calibri"/>
                <a:cs typeface="Times New Roman"/>
              </a:rPr>
              <a:t>– Leadership </a:t>
            </a:r>
            <a:r>
              <a:rPr lang="en-US" sz="1800" dirty="0">
                <a:latin typeface="+mn-lt"/>
                <a:ea typeface="Calibri"/>
                <a:cs typeface="Times New Roman"/>
              </a:rPr>
              <a:t>Development &amp; Multi-Stakeholder Team </a:t>
            </a:r>
            <a:r>
              <a:rPr lang="en-US" sz="1800" dirty="0" smtClean="0">
                <a:latin typeface="+mn-lt"/>
                <a:ea typeface="Calibri"/>
                <a:cs typeface="Times New Roman"/>
              </a:rPr>
              <a:t>Effectiveness</a:t>
            </a:r>
            <a:endParaRPr lang="en-US" sz="1800" dirty="0">
              <a:latin typeface="+mn-lt"/>
              <a:ea typeface="Calibri"/>
              <a:cs typeface="Times New Roman"/>
            </a:endParaRPr>
          </a:p>
        </p:txBody>
      </p:sp>
      <p:sp>
        <p:nvSpPr>
          <p:cNvPr id="3" name="Title 2"/>
          <p:cNvSpPr>
            <a:spLocks noGrp="1"/>
          </p:cNvSpPr>
          <p:nvPr>
            <p:ph type="title"/>
          </p:nvPr>
        </p:nvSpPr>
        <p:spPr>
          <a:xfrm>
            <a:off x="457200" y="304800"/>
            <a:ext cx="8229600" cy="381000"/>
          </a:xfrm>
        </p:spPr>
        <p:txBody>
          <a:bodyPr>
            <a:normAutofit fontScale="90000"/>
          </a:bodyPr>
          <a:lstStyle/>
          <a:p>
            <a:r>
              <a:rPr lang="en-US" sz="2400" b="1" dirty="0" smtClean="0"/>
              <a:t>RTH Upper Valley: Initial Planning Team members</a:t>
            </a:r>
            <a:endParaRPr lang="en-US" sz="24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3</a:t>
            </a:fld>
            <a:endParaRPr lang="en-US"/>
          </a:p>
        </p:txBody>
      </p:sp>
    </p:spTree>
    <p:extLst>
      <p:ext uri="{BB962C8B-B14F-4D97-AF65-F5344CB8AC3E}">
        <p14:creationId xmlns:p14="http://schemas.microsoft.com/office/powerpoint/2010/main" val="2411751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2400" b="1" dirty="0" smtClean="0"/>
              <a:t>Visioning at Inaugural Convening, April 30, 2013</a:t>
            </a:r>
            <a:endParaRPr lang="en-US" sz="2400" b="1" dirty="0"/>
          </a:p>
        </p:txBody>
      </p:sp>
      <p:sp>
        <p:nvSpPr>
          <p:cNvPr id="3" name="Slide Number Placeholder 2"/>
          <p:cNvSpPr>
            <a:spLocks noGrp="1"/>
          </p:cNvSpPr>
          <p:nvPr>
            <p:ph type="sldNum" sz="quarter" idx="12"/>
          </p:nvPr>
        </p:nvSpPr>
        <p:spPr/>
        <p:txBody>
          <a:bodyPr/>
          <a:lstStyle/>
          <a:p>
            <a:pPr>
              <a:defRPr/>
            </a:pPr>
            <a:fld id="{2CAA32D7-1E3D-492D-B28D-A508DB6110F1}" type="slidenum">
              <a:rPr lang="en-US" smtClean="0"/>
              <a:pPr>
                <a:defRPr/>
              </a:pPr>
              <a:t>4</a:t>
            </a:fld>
            <a:endParaRPr lang="en-US"/>
          </a:p>
        </p:txBody>
      </p:sp>
      <p:pic>
        <p:nvPicPr>
          <p:cNvPr id="4" name="Picture 2" descr="C:\Users\McG\Downloads\Building a shared vi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66800"/>
            <a:ext cx="8742045" cy="441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1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904"/>
            <a:ext cx="8534400" cy="304800"/>
          </a:xfrm>
        </p:spPr>
        <p:txBody>
          <a:bodyPr>
            <a:noAutofit/>
          </a:bodyPr>
          <a:lstStyle/>
          <a:p>
            <a:r>
              <a:rPr lang="en-US" sz="2200" b="1" dirty="0" smtClean="0"/>
              <a:t>Draft Snowflake Organizing Structure for Upper Valley Project</a:t>
            </a:r>
            <a:endParaRPr lang="en-US" sz="22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41" y="304800"/>
            <a:ext cx="7702550" cy="627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5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6</a:t>
            </a:fld>
            <a:endParaRPr lang="en-US"/>
          </a:p>
        </p:txBody>
      </p:sp>
      <p:sp>
        <p:nvSpPr>
          <p:cNvPr id="3" name="Title 2"/>
          <p:cNvSpPr>
            <a:spLocks noGrp="1"/>
          </p:cNvSpPr>
          <p:nvPr>
            <p:ph type="title" idx="4294967295"/>
          </p:nvPr>
        </p:nvSpPr>
        <p:spPr>
          <a:xfrm>
            <a:off x="33618" y="152400"/>
            <a:ext cx="8686800" cy="685800"/>
          </a:xfrm>
        </p:spPr>
        <p:txBody>
          <a:bodyPr>
            <a:noAutofit/>
          </a:bodyPr>
          <a:lstStyle/>
          <a:p>
            <a:r>
              <a:rPr lang="en-US" sz="2400" b="1" dirty="0" err="1" smtClean="0"/>
              <a:t>ReThinking</a:t>
            </a:r>
            <a:r>
              <a:rPr lang="en-US" sz="2400" b="1" dirty="0" smtClean="0"/>
              <a:t> Health: Leadership Essentials in a </a:t>
            </a:r>
            <a:r>
              <a:rPr lang="en-US" sz="2400" b="1" dirty="0"/>
              <a:t>Changing </a:t>
            </a:r>
            <a:r>
              <a:rPr lang="en-US" sz="2400" b="1" dirty="0" smtClean="0"/>
              <a:t>System: </a:t>
            </a:r>
            <a:br>
              <a:rPr lang="en-US" sz="2400" b="1" dirty="0" smtClean="0"/>
            </a:br>
            <a:r>
              <a:rPr lang="en-US" sz="2400" b="1" dirty="0" smtClean="0"/>
              <a:t>8-Week Distance </a:t>
            </a:r>
            <a:r>
              <a:rPr lang="en-US" sz="2400" b="1" dirty="0"/>
              <a:t>Learning </a:t>
            </a:r>
            <a:r>
              <a:rPr lang="en-US" sz="2400" b="1" dirty="0" smtClean="0"/>
              <a:t>Course </a:t>
            </a:r>
            <a:endParaRPr lang="en-US" sz="2400" b="1" dirty="0"/>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57199" y="896025"/>
            <a:ext cx="8001001" cy="597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97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7</a:t>
            </a:fld>
            <a:endParaRPr lang="en-US"/>
          </a:p>
        </p:txBody>
      </p:sp>
      <p:sp>
        <p:nvSpPr>
          <p:cNvPr id="5" name="Title 4"/>
          <p:cNvSpPr>
            <a:spLocks noGrp="1"/>
          </p:cNvSpPr>
          <p:nvPr>
            <p:ph type="title" idx="4294967295"/>
          </p:nvPr>
        </p:nvSpPr>
        <p:spPr>
          <a:xfrm>
            <a:off x="914400" y="152400"/>
            <a:ext cx="8229600" cy="457200"/>
          </a:xfrm>
        </p:spPr>
        <p:txBody>
          <a:bodyPr>
            <a:normAutofit fontScale="90000"/>
          </a:bodyPr>
          <a:lstStyle/>
          <a:p>
            <a:r>
              <a:rPr lang="en-US" dirty="0" smtClean="0"/>
              <a:t>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4" y="285467"/>
            <a:ext cx="8890216" cy="657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620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534400" cy="4953000"/>
          </a:xfrm>
        </p:spPr>
        <p:txBody>
          <a:bodyPr/>
          <a:lstStyle/>
          <a:p>
            <a:pPr lvl="0"/>
            <a:r>
              <a:rPr lang="en-US" sz="2200" b="1" dirty="0">
                <a:solidFill>
                  <a:prstClr val="black"/>
                </a:solidFill>
              </a:rPr>
              <a:t>No regular discussions among all key stakeholders </a:t>
            </a:r>
            <a:r>
              <a:rPr lang="en-US" sz="2200" dirty="0">
                <a:solidFill>
                  <a:prstClr val="black"/>
                </a:solidFill>
              </a:rPr>
              <a:t>(Bloomington, IN)</a:t>
            </a:r>
          </a:p>
          <a:p>
            <a:pPr lvl="0"/>
            <a:r>
              <a:rPr lang="en-US" sz="2200" b="1" dirty="0">
                <a:solidFill>
                  <a:prstClr val="black"/>
                </a:solidFill>
              </a:rPr>
              <a:t>Informal consortium of community leaders </a:t>
            </a:r>
            <a:r>
              <a:rPr lang="en-US" sz="2200" dirty="0">
                <a:solidFill>
                  <a:prstClr val="black"/>
                </a:solidFill>
              </a:rPr>
              <a:t>(Grand </a:t>
            </a:r>
            <a:r>
              <a:rPr lang="en-US" sz="2200" dirty="0" smtClean="0">
                <a:solidFill>
                  <a:prstClr val="black"/>
                </a:solidFill>
              </a:rPr>
              <a:t>Junction)</a:t>
            </a:r>
            <a:endParaRPr lang="en-US" sz="2200" b="1" dirty="0">
              <a:solidFill>
                <a:prstClr val="black"/>
              </a:solidFill>
            </a:endParaRPr>
          </a:p>
          <a:p>
            <a:pPr lvl="0"/>
            <a:r>
              <a:rPr lang="en-US" sz="2200" b="1" dirty="0">
                <a:solidFill>
                  <a:prstClr val="black"/>
                </a:solidFill>
              </a:rPr>
              <a:t>Bottom-up initiatives </a:t>
            </a:r>
            <a:r>
              <a:rPr lang="en-US" sz="2200" dirty="0">
                <a:solidFill>
                  <a:prstClr val="black"/>
                </a:solidFill>
              </a:rPr>
              <a:t>building towards broader discussions (South Carolina RTH group)</a:t>
            </a:r>
          </a:p>
          <a:p>
            <a:pPr lvl="0"/>
            <a:r>
              <a:rPr lang="en-US" sz="2200" b="1" dirty="0">
                <a:solidFill>
                  <a:prstClr val="black"/>
                </a:solidFill>
              </a:rPr>
              <a:t>Regular meetings sponsored by a non-profit organization </a:t>
            </a:r>
            <a:r>
              <a:rPr lang="en-US" sz="2200" dirty="0">
                <a:solidFill>
                  <a:prstClr val="black"/>
                </a:solidFill>
              </a:rPr>
              <a:t>(Network of Regional Health Improvement Collaboratives)</a:t>
            </a:r>
          </a:p>
          <a:p>
            <a:pPr lvl="0"/>
            <a:r>
              <a:rPr lang="en-US" sz="2200" b="1" dirty="0">
                <a:solidFill>
                  <a:prstClr val="black"/>
                </a:solidFill>
              </a:rPr>
              <a:t>Multi-Stakeholder Cooperative </a:t>
            </a:r>
            <a:r>
              <a:rPr lang="en-US" sz="2200" dirty="0">
                <a:solidFill>
                  <a:prstClr val="black"/>
                </a:solidFill>
              </a:rPr>
              <a:t>(Health Partners, </a:t>
            </a:r>
            <a:r>
              <a:rPr lang="en-US" sz="2200" dirty="0" smtClean="0">
                <a:solidFill>
                  <a:prstClr val="black"/>
                </a:solidFill>
              </a:rPr>
              <a:t>MN, and possible future for Upper Valley?)</a:t>
            </a:r>
            <a:endParaRPr lang="en-US" sz="2200" dirty="0">
              <a:solidFill>
                <a:prstClr val="black"/>
              </a:solidFill>
            </a:endParaRPr>
          </a:p>
          <a:p>
            <a:pPr lvl="0"/>
            <a:r>
              <a:rPr lang="en-US" sz="2200" b="1" dirty="0">
                <a:solidFill>
                  <a:prstClr val="black"/>
                </a:solidFill>
              </a:rPr>
              <a:t>Accountable Care Community </a:t>
            </a:r>
            <a:r>
              <a:rPr lang="en-US" sz="2200" dirty="0">
                <a:solidFill>
                  <a:prstClr val="black"/>
                </a:solidFill>
              </a:rPr>
              <a:t>(Akron, Whatcom County)</a:t>
            </a:r>
          </a:p>
          <a:p>
            <a:pPr lvl="0"/>
            <a:r>
              <a:rPr lang="en-US" sz="2200" b="1" dirty="0">
                <a:solidFill>
                  <a:prstClr val="black"/>
                </a:solidFill>
              </a:rPr>
              <a:t>Fully integrated system </a:t>
            </a:r>
            <a:r>
              <a:rPr lang="en-US" sz="2200" dirty="0">
                <a:solidFill>
                  <a:prstClr val="black"/>
                </a:solidFill>
              </a:rPr>
              <a:t>(Kaiser Permanente, Geisinger)</a:t>
            </a:r>
          </a:p>
          <a:p>
            <a:pPr lvl="0"/>
            <a:r>
              <a:rPr lang="en-US" sz="2200" b="1" dirty="0">
                <a:solidFill>
                  <a:prstClr val="black"/>
                </a:solidFill>
              </a:rPr>
              <a:t>Association of Diverse Collaboratives </a:t>
            </a:r>
            <a:r>
              <a:rPr lang="en-US" sz="2200" dirty="0">
                <a:solidFill>
                  <a:prstClr val="black"/>
                </a:solidFill>
              </a:rPr>
              <a:t>(High Value Health Collaborative)</a:t>
            </a:r>
            <a:endParaRPr lang="en-US" sz="2200" b="1" dirty="0">
              <a:solidFill>
                <a:prstClr val="black"/>
              </a:solidFill>
            </a:endParaRPr>
          </a:p>
          <a:p>
            <a:endParaRPr lang="en-US" sz="2000" b="1" dirty="0"/>
          </a:p>
        </p:txBody>
      </p:sp>
      <p:sp>
        <p:nvSpPr>
          <p:cNvPr id="3" name="Title 2"/>
          <p:cNvSpPr>
            <a:spLocks noGrp="1"/>
          </p:cNvSpPr>
          <p:nvPr>
            <p:ph type="title"/>
          </p:nvPr>
        </p:nvSpPr>
        <p:spPr>
          <a:xfrm>
            <a:off x="228600" y="228600"/>
            <a:ext cx="8763000" cy="914400"/>
          </a:xfrm>
        </p:spPr>
        <p:txBody>
          <a:bodyPr>
            <a:noAutofit/>
          </a:bodyPr>
          <a:lstStyle/>
          <a:p>
            <a:pPr algn="ctr"/>
            <a:r>
              <a:rPr lang="en-US" sz="2600" b="1" dirty="0" smtClean="0"/>
              <a:t>Institutional Diversity in (More-or-Less) Integrated </a:t>
            </a:r>
            <a:r>
              <a:rPr lang="en-US" sz="2600" b="1" dirty="0"/>
              <a:t>Regional Systems of </a:t>
            </a:r>
            <a:r>
              <a:rPr lang="en-US" sz="2600" b="1" dirty="0" smtClean="0"/>
              <a:t>Health Care Delivery </a:t>
            </a:r>
            <a:endParaRPr lang="en-US" sz="2600"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8</a:t>
            </a:fld>
            <a:endParaRPr lang="en-US"/>
          </a:p>
        </p:txBody>
      </p:sp>
    </p:spTree>
    <p:extLst>
      <p:ext uri="{BB962C8B-B14F-4D97-AF65-F5344CB8AC3E}">
        <p14:creationId xmlns:p14="http://schemas.microsoft.com/office/powerpoint/2010/main" val="3045446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5486400"/>
          </a:xfrm>
        </p:spPr>
        <p:txBody>
          <a:bodyPr/>
          <a:lstStyle/>
          <a:p>
            <a:pPr lvl="0"/>
            <a:r>
              <a:rPr lang="en-US" dirty="0" smtClean="0">
                <a:solidFill>
                  <a:prstClr val="black"/>
                </a:solidFill>
              </a:rPr>
              <a:t>To me </a:t>
            </a:r>
            <a:r>
              <a:rPr lang="en-US" dirty="0">
                <a:solidFill>
                  <a:prstClr val="black"/>
                </a:solidFill>
              </a:rPr>
              <a:t>this is a problem of </a:t>
            </a:r>
            <a:r>
              <a:rPr lang="en-US" b="1" dirty="0">
                <a:solidFill>
                  <a:prstClr val="black"/>
                </a:solidFill>
              </a:rPr>
              <a:t>governance</a:t>
            </a:r>
            <a:r>
              <a:rPr lang="en-US" dirty="0">
                <a:solidFill>
                  <a:prstClr val="black"/>
                </a:solidFill>
              </a:rPr>
              <a:t>, but </a:t>
            </a:r>
            <a:r>
              <a:rPr lang="en-US" dirty="0" smtClean="0">
                <a:solidFill>
                  <a:prstClr val="black"/>
                </a:solidFill>
              </a:rPr>
              <a:t>I’ve </a:t>
            </a:r>
            <a:r>
              <a:rPr lang="en-US" dirty="0">
                <a:solidFill>
                  <a:prstClr val="black"/>
                </a:solidFill>
              </a:rPr>
              <a:t>been advised to avoid that </a:t>
            </a:r>
            <a:r>
              <a:rPr lang="en-US" dirty="0" smtClean="0">
                <a:solidFill>
                  <a:prstClr val="black"/>
                </a:solidFill>
              </a:rPr>
              <a:t>word (too close to government)</a:t>
            </a:r>
          </a:p>
          <a:p>
            <a:pPr lvl="1"/>
            <a:r>
              <a:rPr lang="en-US" sz="2000" b="1" dirty="0" smtClean="0">
                <a:solidFill>
                  <a:prstClr val="black"/>
                </a:solidFill>
              </a:rPr>
              <a:t>Governance is a process </a:t>
            </a:r>
            <a:r>
              <a:rPr lang="en-US" sz="2000" dirty="0" smtClean="0">
                <a:solidFill>
                  <a:prstClr val="black"/>
                </a:solidFill>
              </a:rPr>
              <a:t>involving many kinds of public, private, &amp; voluntary organizations, whereas </a:t>
            </a:r>
            <a:r>
              <a:rPr lang="en-US" sz="2000" b="1" dirty="0" smtClean="0">
                <a:solidFill>
                  <a:prstClr val="black"/>
                </a:solidFill>
              </a:rPr>
              <a:t>governments are public organizations</a:t>
            </a:r>
            <a:r>
              <a:rPr lang="en-US" sz="2000" dirty="0" smtClean="0">
                <a:solidFill>
                  <a:prstClr val="black"/>
                </a:solidFill>
              </a:rPr>
              <a:t>, but this distinction is not widely recognized</a:t>
            </a:r>
          </a:p>
          <a:p>
            <a:pPr lvl="1"/>
            <a:r>
              <a:rPr lang="en-US" sz="2000" dirty="0">
                <a:solidFill>
                  <a:prstClr val="black"/>
                </a:solidFill>
              </a:rPr>
              <a:t>Government evokes </a:t>
            </a:r>
            <a:r>
              <a:rPr lang="en-US" sz="2000" dirty="0" smtClean="0">
                <a:solidFill>
                  <a:prstClr val="black"/>
                </a:solidFill>
              </a:rPr>
              <a:t>partisan stand-taking, governance requires integrated leadership</a:t>
            </a:r>
          </a:p>
          <a:p>
            <a:pPr lvl="0"/>
            <a:endParaRPr lang="en-US" dirty="0" smtClean="0">
              <a:solidFill>
                <a:prstClr val="black"/>
              </a:solidFill>
            </a:endParaRPr>
          </a:p>
          <a:p>
            <a:pPr lvl="0"/>
            <a:r>
              <a:rPr lang="en-US" b="1" dirty="0" smtClean="0">
                <a:solidFill>
                  <a:prstClr val="black"/>
                </a:solidFill>
              </a:rPr>
              <a:t>Stewardship</a:t>
            </a:r>
            <a:r>
              <a:rPr lang="en-US" dirty="0" smtClean="0">
                <a:solidFill>
                  <a:prstClr val="black"/>
                </a:solidFill>
              </a:rPr>
              <a:t> a more appealing term, but not ideal either;</a:t>
            </a:r>
            <a:endParaRPr lang="en-US" dirty="0">
              <a:solidFill>
                <a:prstClr val="black"/>
              </a:solidFill>
            </a:endParaRPr>
          </a:p>
          <a:p>
            <a:pPr lvl="1"/>
            <a:r>
              <a:rPr lang="en-US" sz="2000" dirty="0" smtClean="0"/>
              <a:t>“</a:t>
            </a:r>
            <a:r>
              <a:rPr lang="en-US" sz="2000" dirty="0"/>
              <a:t>the conducting, supervising, or managing of something; especially: the careful and responsible management of something entrusted to one's care.” </a:t>
            </a:r>
            <a:r>
              <a:rPr lang="en-US" sz="2000" dirty="0" smtClean="0"/>
              <a:t>(Merriam-Webster on-line dictionary). </a:t>
            </a:r>
          </a:p>
          <a:p>
            <a:pPr lvl="2"/>
            <a:r>
              <a:rPr lang="en-US" sz="1800" dirty="0" smtClean="0"/>
              <a:t>Most easily understood by religious groups or by environmentalists.</a:t>
            </a:r>
          </a:p>
          <a:p>
            <a:pPr lvl="2"/>
            <a:r>
              <a:rPr lang="en-US" sz="1800" b="1" dirty="0" smtClean="0">
                <a:solidFill>
                  <a:prstClr val="black"/>
                </a:solidFill>
              </a:rPr>
              <a:t>Multi-stakeholder collaboration </a:t>
            </a:r>
            <a:r>
              <a:rPr lang="en-US" sz="1800" dirty="0" smtClean="0">
                <a:solidFill>
                  <a:prstClr val="black"/>
                </a:solidFill>
              </a:rPr>
              <a:t>is key to </a:t>
            </a:r>
            <a:r>
              <a:rPr lang="en-US" sz="1800" b="1" dirty="0" smtClean="0">
                <a:solidFill>
                  <a:prstClr val="black"/>
                </a:solidFill>
              </a:rPr>
              <a:t>shared stewardship </a:t>
            </a:r>
            <a:r>
              <a:rPr lang="en-US" sz="1800" dirty="0" smtClean="0">
                <a:solidFill>
                  <a:prstClr val="black"/>
                </a:solidFill>
              </a:rPr>
              <a:t>of a </a:t>
            </a:r>
            <a:r>
              <a:rPr lang="en-US" sz="1800" b="1" dirty="0" smtClean="0">
                <a:solidFill>
                  <a:prstClr val="black"/>
                </a:solidFill>
              </a:rPr>
              <a:t>regional health commons</a:t>
            </a:r>
            <a:r>
              <a:rPr lang="en-US" sz="1800" dirty="0" smtClean="0">
                <a:solidFill>
                  <a:prstClr val="black"/>
                </a:solidFill>
              </a:rPr>
              <a:t>. </a:t>
            </a:r>
          </a:p>
        </p:txBody>
      </p:sp>
      <p:sp>
        <p:nvSpPr>
          <p:cNvPr id="3" name="Title 2"/>
          <p:cNvSpPr>
            <a:spLocks noGrp="1"/>
          </p:cNvSpPr>
          <p:nvPr>
            <p:ph type="title"/>
          </p:nvPr>
        </p:nvSpPr>
        <p:spPr>
          <a:xfrm>
            <a:off x="533400" y="191529"/>
            <a:ext cx="8229600" cy="722871"/>
          </a:xfrm>
        </p:spPr>
        <p:txBody>
          <a:bodyPr>
            <a:normAutofit/>
          </a:bodyPr>
          <a:lstStyle/>
          <a:p>
            <a:r>
              <a:rPr lang="en-US" b="1" dirty="0" smtClean="0"/>
              <a:t>Why We Call it Stewardship</a:t>
            </a:r>
            <a:endParaRPr lang="en-US" b="1" dirty="0"/>
          </a:p>
        </p:txBody>
      </p:sp>
      <p:sp>
        <p:nvSpPr>
          <p:cNvPr id="4" name="Slide Number Placeholder 3"/>
          <p:cNvSpPr>
            <a:spLocks noGrp="1"/>
          </p:cNvSpPr>
          <p:nvPr>
            <p:ph type="sldNum" sz="quarter" idx="12"/>
          </p:nvPr>
        </p:nvSpPr>
        <p:spPr/>
        <p:txBody>
          <a:bodyPr/>
          <a:lstStyle/>
          <a:p>
            <a:pPr>
              <a:defRPr/>
            </a:pPr>
            <a:fld id="{853867E6-9E13-4B61-894C-FA2D814C47FE}" type="slidenum">
              <a:rPr lang="en-US" smtClean="0"/>
              <a:pPr>
                <a:defRPr/>
              </a:pPr>
              <a:t>9</a:t>
            </a:fld>
            <a:endParaRPr lang="en-US"/>
          </a:p>
        </p:txBody>
      </p:sp>
    </p:spTree>
    <p:extLst>
      <p:ext uri="{BB962C8B-B14F-4D97-AF65-F5344CB8AC3E}">
        <p14:creationId xmlns:p14="http://schemas.microsoft.com/office/powerpoint/2010/main" val="1687655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st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Mast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noFill/>
        <a:ln w="38100">
          <a:solidFill>
            <a:srgbClr val="92D050"/>
          </a:solidFill>
        </a:ln>
      </a:spPr>
      <a:bodyPr rtlCol="0" anchor="ctr"/>
      <a:lstStyle>
        <a:defPPr algn="ctr">
          <a:defRPr b="1" dirty="0" smtClean="0">
            <a:solidFill>
              <a:srgbClr val="92D05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Mast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noFill/>
        <a:ln w="38100">
          <a:solidFill>
            <a:srgbClr val="92D050"/>
          </a:solidFill>
        </a:ln>
      </a:spPr>
      <a:bodyPr rtlCol="0" anchor="ctr"/>
      <a:lstStyle>
        <a:defPPr algn="ctr">
          <a:defRPr b="1" dirty="0" smtClean="0">
            <a:solidFill>
              <a:srgbClr val="92D05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241</TotalTime>
  <Words>2711</Words>
  <Application>Microsoft Office PowerPoint</Application>
  <PresentationFormat>On-screen Show (4:3)</PresentationFormat>
  <Paragraphs>337</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3_Master</vt:lpstr>
      <vt:lpstr>1_Master</vt:lpstr>
      <vt:lpstr>Master</vt:lpstr>
      <vt:lpstr>PowerPoint Presentation</vt:lpstr>
      <vt:lpstr>PowerPoint Presentation</vt:lpstr>
      <vt:lpstr>RTH Upper Valley: Initial Planning Team members</vt:lpstr>
      <vt:lpstr>Visioning at Inaugural Convening, April 30, 2013</vt:lpstr>
      <vt:lpstr>Draft Snowflake Organizing Structure for Upper Valley Project</vt:lpstr>
      <vt:lpstr>ReThinking Health: Leadership Essentials in a Changing System:  8-Week Distance Learning Course </vt:lpstr>
      <vt:lpstr> </vt:lpstr>
      <vt:lpstr>Institutional Diversity in (More-or-Less) Integrated Regional Systems of Health Care Delivery </vt:lpstr>
      <vt:lpstr>Why We Call it Stewardship</vt:lpstr>
      <vt:lpstr>Commons and Common Property</vt:lpstr>
      <vt:lpstr>Exploring Health Commons at Multiple Levels</vt:lpstr>
      <vt:lpstr>Examples of Relevant Commons</vt:lpstr>
      <vt:lpstr>Translating Design Principles to Healthcare Settings</vt:lpstr>
      <vt:lpstr>Design principles/guidelines for shared stewardship need to be grounded in and supported by enabling conditions at several levels: </vt:lpstr>
      <vt:lpstr>Health Policy and Governance</vt:lpstr>
      <vt:lpstr> </vt:lpstr>
      <vt:lpstr>Building a Governance System on Existing Successes</vt:lpstr>
      <vt:lpstr>Minimal Requirements for Stewardship</vt:lpstr>
      <vt:lpstr>Polycentric Contexts for Care across the Continuum (P3C)  (inspired by Upper Valley discussions)</vt:lpstr>
      <vt:lpstr>Challenges of Realizing Polycentric Care</vt:lpstr>
      <vt:lpstr>Lessons for National Policy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 McGinnis</dc:creator>
  <cp:lastModifiedBy>Michael D McGinnis</cp:lastModifiedBy>
  <cp:revision>30</cp:revision>
  <cp:lastPrinted>2013-05-27T12:35:17Z</cp:lastPrinted>
  <dcterms:created xsi:type="dcterms:W3CDTF">2013-05-22T11:30:12Z</dcterms:created>
  <dcterms:modified xsi:type="dcterms:W3CDTF">2013-05-27T16:09:30Z</dcterms:modified>
</cp:coreProperties>
</file>